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handoutMasterIdLst>
    <p:handoutMasterId r:id="rId175"/>
  </p:handoutMasterIdLst>
  <p:sldIdLst>
    <p:sldId id="399" r:id="rId2"/>
    <p:sldId id="256" r:id="rId3"/>
    <p:sldId id="342" r:id="rId4"/>
    <p:sldId id="366" r:id="rId5"/>
    <p:sldId id="367" r:id="rId6"/>
    <p:sldId id="368" r:id="rId7"/>
    <p:sldId id="377" r:id="rId8"/>
    <p:sldId id="380" r:id="rId9"/>
    <p:sldId id="381" r:id="rId10"/>
    <p:sldId id="591" r:id="rId11"/>
    <p:sldId id="592" r:id="rId12"/>
    <p:sldId id="593" r:id="rId13"/>
    <p:sldId id="630" r:id="rId14"/>
    <p:sldId id="374" r:id="rId15"/>
    <p:sldId id="369" r:id="rId16"/>
    <p:sldId id="370" r:id="rId17"/>
    <p:sldId id="382" r:id="rId18"/>
    <p:sldId id="383" r:id="rId19"/>
    <p:sldId id="384" r:id="rId20"/>
    <p:sldId id="385" r:id="rId21"/>
    <p:sldId id="386" r:id="rId22"/>
    <p:sldId id="387" r:id="rId23"/>
    <p:sldId id="388" r:id="rId24"/>
    <p:sldId id="389" r:id="rId25"/>
    <p:sldId id="390" r:id="rId26"/>
    <p:sldId id="393" r:id="rId27"/>
    <p:sldId id="391" r:id="rId28"/>
    <p:sldId id="598" r:id="rId29"/>
    <p:sldId id="392" r:id="rId30"/>
    <p:sldId id="394" r:id="rId31"/>
    <p:sldId id="395" r:id="rId32"/>
    <p:sldId id="396" r:id="rId33"/>
    <p:sldId id="596" r:id="rId34"/>
    <p:sldId id="594" r:id="rId35"/>
    <p:sldId id="597" r:id="rId36"/>
    <p:sldId id="595" r:id="rId37"/>
    <p:sldId id="397" r:id="rId38"/>
    <p:sldId id="398" r:id="rId39"/>
    <p:sldId id="404" r:id="rId40"/>
    <p:sldId id="401" r:id="rId41"/>
    <p:sldId id="431" r:id="rId42"/>
    <p:sldId id="400" r:id="rId43"/>
    <p:sldId id="403" r:id="rId44"/>
    <p:sldId id="599" r:id="rId45"/>
    <p:sldId id="405" r:id="rId46"/>
    <p:sldId id="406" r:id="rId47"/>
    <p:sldId id="407" r:id="rId48"/>
    <p:sldId id="408" r:id="rId49"/>
    <p:sldId id="600" r:id="rId50"/>
    <p:sldId id="409" r:id="rId51"/>
    <p:sldId id="627" r:id="rId52"/>
    <p:sldId id="410" r:id="rId53"/>
    <p:sldId id="411" r:id="rId54"/>
    <p:sldId id="412" r:id="rId55"/>
    <p:sldId id="413" r:id="rId56"/>
    <p:sldId id="601" r:id="rId57"/>
    <p:sldId id="415" r:id="rId58"/>
    <p:sldId id="427" r:id="rId59"/>
    <p:sldId id="602" r:id="rId60"/>
    <p:sldId id="414" r:id="rId61"/>
    <p:sldId id="416" r:id="rId62"/>
    <p:sldId id="418" r:id="rId63"/>
    <p:sldId id="417" r:id="rId64"/>
    <p:sldId id="603" r:id="rId65"/>
    <p:sldId id="420" r:id="rId66"/>
    <p:sldId id="419" r:id="rId67"/>
    <p:sldId id="421" r:id="rId68"/>
    <p:sldId id="604" r:id="rId69"/>
    <p:sldId id="428" r:id="rId70"/>
    <p:sldId id="429" r:id="rId71"/>
    <p:sldId id="430" r:id="rId72"/>
    <p:sldId id="432" r:id="rId73"/>
    <p:sldId id="433" r:id="rId74"/>
    <p:sldId id="605" r:id="rId75"/>
    <p:sldId id="434" r:id="rId76"/>
    <p:sldId id="438" r:id="rId77"/>
    <p:sldId id="435" r:id="rId78"/>
    <p:sldId id="439" r:id="rId79"/>
    <p:sldId id="436" r:id="rId80"/>
    <p:sldId id="608" r:id="rId81"/>
    <p:sldId id="606" r:id="rId82"/>
    <p:sldId id="607" r:id="rId83"/>
    <p:sldId id="609" r:id="rId84"/>
    <p:sldId id="491" r:id="rId85"/>
    <p:sldId id="441" r:id="rId86"/>
    <p:sldId id="610" r:id="rId87"/>
    <p:sldId id="442" r:id="rId88"/>
    <p:sldId id="443" r:id="rId89"/>
    <p:sldId id="444" r:id="rId90"/>
    <p:sldId id="445" r:id="rId91"/>
    <p:sldId id="446" r:id="rId92"/>
    <p:sldId id="447" r:id="rId93"/>
    <p:sldId id="448" r:id="rId94"/>
    <p:sldId id="450" r:id="rId95"/>
    <p:sldId id="452" r:id="rId96"/>
    <p:sldId id="611" r:id="rId97"/>
    <p:sldId id="537" r:id="rId98"/>
    <p:sldId id="538" r:id="rId99"/>
    <p:sldId id="539" r:id="rId100"/>
    <p:sldId id="464" r:id="rId101"/>
    <p:sldId id="486" r:id="rId102"/>
    <p:sldId id="487" r:id="rId103"/>
    <p:sldId id="488" r:id="rId104"/>
    <p:sldId id="469" r:id="rId105"/>
    <p:sldId id="470" r:id="rId106"/>
    <p:sldId id="471" r:id="rId107"/>
    <p:sldId id="473" r:id="rId108"/>
    <p:sldId id="474" r:id="rId109"/>
    <p:sldId id="475" r:id="rId110"/>
    <p:sldId id="476" r:id="rId111"/>
    <p:sldId id="489" r:id="rId112"/>
    <p:sldId id="492" r:id="rId113"/>
    <p:sldId id="613" r:id="rId114"/>
    <p:sldId id="612" r:id="rId115"/>
    <p:sldId id="490" r:id="rId116"/>
    <p:sldId id="624" r:id="rId117"/>
    <p:sldId id="615" r:id="rId118"/>
    <p:sldId id="625" r:id="rId119"/>
    <p:sldId id="616" r:id="rId120"/>
    <p:sldId id="614" r:id="rId121"/>
    <p:sldId id="422" r:id="rId122"/>
    <p:sldId id="423" r:id="rId123"/>
    <p:sldId id="424" r:id="rId124"/>
    <p:sldId id="425" r:id="rId125"/>
    <p:sldId id="426" r:id="rId126"/>
    <p:sldId id="495" r:id="rId127"/>
    <p:sldId id="496" r:id="rId128"/>
    <p:sldId id="497" r:id="rId129"/>
    <p:sldId id="498" r:id="rId130"/>
    <p:sldId id="499" r:id="rId131"/>
    <p:sldId id="500" r:id="rId132"/>
    <p:sldId id="501" r:id="rId133"/>
    <p:sldId id="502" r:id="rId134"/>
    <p:sldId id="503" r:id="rId135"/>
    <p:sldId id="504" r:id="rId136"/>
    <p:sldId id="632" r:id="rId137"/>
    <p:sldId id="631" r:id="rId138"/>
    <p:sldId id="505" r:id="rId139"/>
    <p:sldId id="506" r:id="rId140"/>
    <p:sldId id="507" r:id="rId141"/>
    <p:sldId id="508" r:id="rId142"/>
    <p:sldId id="509" r:id="rId143"/>
    <p:sldId id="510" r:id="rId144"/>
    <p:sldId id="511" r:id="rId145"/>
    <p:sldId id="513" r:id="rId146"/>
    <p:sldId id="526" r:id="rId147"/>
    <p:sldId id="524" r:id="rId148"/>
    <p:sldId id="525" r:id="rId149"/>
    <p:sldId id="527" r:id="rId150"/>
    <p:sldId id="529" r:id="rId151"/>
    <p:sldId id="531" r:id="rId152"/>
    <p:sldId id="561" r:id="rId153"/>
    <p:sldId id="626" r:id="rId154"/>
    <p:sldId id="562" r:id="rId155"/>
    <p:sldId id="555" r:id="rId156"/>
    <p:sldId id="520" r:id="rId157"/>
    <p:sldId id="516" r:id="rId158"/>
    <p:sldId id="585" r:id="rId159"/>
    <p:sldId id="518" r:id="rId160"/>
    <p:sldId id="588" r:id="rId161"/>
    <p:sldId id="517" r:id="rId162"/>
    <p:sldId id="587" r:id="rId163"/>
    <p:sldId id="519" r:id="rId164"/>
    <p:sldId id="589" r:id="rId165"/>
    <p:sldId id="628" r:id="rId166"/>
    <p:sldId id="583" r:id="rId167"/>
    <p:sldId id="532" r:id="rId168"/>
    <p:sldId id="564" r:id="rId169"/>
    <p:sldId id="563" r:id="rId170"/>
    <p:sldId id="534" r:id="rId171"/>
    <p:sldId id="533" r:id="rId172"/>
    <p:sldId id="629" r:id="rId17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EE36"/>
    <a:srgbClr val="80F481"/>
    <a:srgbClr val="008000"/>
    <a:srgbClr val="0000FF"/>
    <a:srgbClr val="FF0000"/>
    <a:srgbClr val="65AF06"/>
    <a:srgbClr val="FFCC66"/>
    <a:srgbClr val="789C00"/>
    <a:srgbClr val="BDE56F"/>
    <a:srgbClr val="546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1" autoAdjust="0"/>
    <p:restoredTop sz="94910" autoAdjust="0"/>
  </p:normalViewPr>
  <p:slideViewPr>
    <p:cSldViewPr>
      <p:cViewPr varScale="1">
        <p:scale>
          <a:sx n="108" d="100"/>
          <a:sy n="108"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handoutMaster" Target="handoutMasters/handout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w/o Shared Memory</c:v>
                </c:pt>
              </c:strCache>
            </c:strRef>
          </c:tx>
          <c:spPr>
            <a:ln w="22225" cap="rnd" cmpd="sng" algn="ctr">
              <a:solidFill>
                <a:schemeClr val="accent2"/>
              </a:solidFill>
              <a:round/>
            </a:ln>
            <a:effectLst/>
          </c:spPr>
          <c:marker>
            <c:symbol val="none"/>
          </c:marker>
          <c:cat>
            <c:numRef>
              <c:f>Sheet1!$A$2:$A$33</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cat>
          <c:val>
            <c:numRef>
              <c:f>Sheet1!$B$2:$B$33</c:f>
              <c:numCache>
                <c:formatCode>General</c:formatCode>
                <c:ptCount val="32"/>
                <c:pt idx="0">
                  <c:v>4723724</c:v>
                </c:pt>
                <c:pt idx="1">
                  <c:v>7870211</c:v>
                </c:pt>
                <c:pt idx="2">
                  <c:v>11018049</c:v>
                </c:pt>
                <c:pt idx="3">
                  <c:v>14163372</c:v>
                </c:pt>
                <c:pt idx="4">
                  <c:v>17304671</c:v>
                </c:pt>
                <c:pt idx="5">
                  <c:v>20451674</c:v>
                </c:pt>
                <c:pt idx="6">
                  <c:v>23597909</c:v>
                </c:pt>
                <c:pt idx="7">
                  <c:v>26744011</c:v>
                </c:pt>
                <c:pt idx="8">
                  <c:v>29891355</c:v>
                </c:pt>
                <c:pt idx="9">
                  <c:v>33035697</c:v>
                </c:pt>
                <c:pt idx="10">
                  <c:v>36182379</c:v>
                </c:pt>
                <c:pt idx="11">
                  <c:v>39329765</c:v>
                </c:pt>
                <c:pt idx="12">
                  <c:v>42472654</c:v>
                </c:pt>
                <c:pt idx="13">
                  <c:v>45619897</c:v>
                </c:pt>
                <c:pt idx="14">
                  <c:v>48766149</c:v>
                </c:pt>
                <c:pt idx="15">
                  <c:v>51920502</c:v>
                </c:pt>
                <c:pt idx="16">
                  <c:v>55066081</c:v>
                </c:pt>
                <c:pt idx="17">
                  <c:v>58215947</c:v>
                </c:pt>
                <c:pt idx="18">
                  <c:v>61358169</c:v>
                </c:pt>
                <c:pt idx="19">
                  <c:v>64504810</c:v>
                </c:pt>
                <c:pt idx="20">
                  <c:v>67653337</c:v>
                </c:pt>
                <c:pt idx="21">
                  <c:v>70797811</c:v>
                </c:pt>
                <c:pt idx="22">
                  <c:v>73945250</c:v>
                </c:pt>
                <c:pt idx="23">
                  <c:v>77094655</c:v>
                </c:pt>
                <c:pt idx="24">
                  <c:v>80241547</c:v>
                </c:pt>
                <c:pt idx="25">
                  <c:v>83389521</c:v>
                </c:pt>
                <c:pt idx="26">
                  <c:v>86536387</c:v>
                </c:pt>
                <c:pt idx="27">
                  <c:v>89681537</c:v>
                </c:pt>
                <c:pt idx="28">
                  <c:v>92831231</c:v>
                </c:pt>
                <c:pt idx="29">
                  <c:v>95978155</c:v>
                </c:pt>
                <c:pt idx="30">
                  <c:v>99129955</c:v>
                </c:pt>
                <c:pt idx="31">
                  <c:v>101215622</c:v>
                </c:pt>
              </c:numCache>
            </c:numRef>
          </c:val>
          <c:smooth val="0"/>
          <c:extLst>
            <c:ext xmlns:c16="http://schemas.microsoft.com/office/drawing/2014/chart" uri="{C3380CC4-5D6E-409C-BE32-E72D297353CC}">
              <c16:uniqueId val="{00000000-EA22-4F1D-B13C-86B7CE27C758}"/>
            </c:ext>
          </c:extLst>
        </c:ser>
        <c:ser>
          <c:idx val="2"/>
          <c:order val="1"/>
          <c:tx>
            <c:strRef>
              <c:f>Sheet1!$C$1</c:f>
              <c:strCache>
                <c:ptCount val="1"/>
                <c:pt idx="0">
                  <c:v>w/ Shared  Memory</c:v>
                </c:pt>
              </c:strCache>
            </c:strRef>
          </c:tx>
          <c:spPr>
            <a:ln w="22225" cap="rnd" cmpd="sng" algn="ctr">
              <a:solidFill>
                <a:srgbClr val="00B050"/>
              </a:solidFill>
              <a:round/>
            </a:ln>
            <a:effectLst/>
          </c:spPr>
          <c:marker>
            <c:symbol val="none"/>
          </c:marker>
          <c:cat>
            <c:numRef>
              <c:f>Sheet1!$A$2:$A$33</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cat>
          <c:val>
            <c:numRef>
              <c:f>Sheet1!$C$2:$C$33</c:f>
              <c:numCache>
                <c:formatCode>General</c:formatCode>
                <c:ptCount val="32"/>
                <c:pt idx="0">
                  <c:v>2690905</c:v>
                </c:pt>
                <c:pt idx="1">
                  <c:v>2756205</c:v>
                </c:pt>
                <c:pt idx="2">
                  <c:v>2820405</c:v>
                </c:pt>
                <c:pt idx="3">
                  <c:v>2885648</c:v>
                </c:pt>
                <c:pt idx="4">
                  <c:v>2950761</c:v>
                </c:pt>
                <c:pt idx="5">
                  <c:v>3016331</c:v>
                </c:pt>
                <c:pt idx="6">
                  <c:v>3082048</c:v>
                </c:pt>
                <c:pt idx="7">
                  <c:v>3147042</c:v>
                </c:pt>
                <c:pt idx="8">
                  <c:v>3147546</c:v>
                </c:pt>
                <c:pt idx="9">
                  <c:v>3147311</c:v>
                </c:pt>
                <c:pt idx="10">
                  <c:v>3145900</c:v>
                </c:pt>
                <c:pt idx="11">
                  <c:v>3145846</c:v>
                </c:pt>
                <c:pt idx="12">
                  <c:v>3145883</c:v>
                </c:pt>
                <c:pt idx="13">
                  <c:v>3145836</c:v>
                </c:pt>
                <c:pt idx="14">
                  <c:v>3145856</c:v>
                </c:pt>
                <c:pt idx="15">
                  <c:v>3145819</c:v>
                </c:pt>
                <c:pt idx="16">
                  <c:v>3145829</c:v>
                </c:pt>
                <c:pt idx="17">
                  <c:v>3145779</c:v>
                </c:pt>
                <c:pt idx="18">
                  <c:v>3145782</c:v>
                </c:pt>
                <c:pt idx="19">
                  <c:v>3145849</c:v>
                </c:pt>
                <c:pt idx="20">
                  <c:v>3148863</c:v>
                </c:pt>
                <c:pt idx="21">
                  <c:v>3148309</c:v>
                </c:pt>
                <c:pt idx="22">
                  <c:v>3148490</c:v>
                </c:pt>
                <c:pt idx="23">
                  <c:v>3149008</c:v>
                </c:pt>
                <c:pt idx="24">
                  <c:v>3149035</c:v>
                </c:pt>
                <c:pt idx="25">
                  <c:v>3148356</c:v>
                </c:pt>
                <c:pt idx="26">
                  <c:v>3148699</c:v>
                </c:pt>
                <c:pt idx="27">
                  <c:v>3145870</c:v>
                </c:pt>
                <c:pt idx="28">
                  <c:v>3145859</c:v>
                </c:pt>
                <c:pt idx="29">
                  <c:v>3145849</c:v>
                </c:pt>
                <c:pt idx="30">
                  <c:v>3145863</c:v>
                </c:pt>
                <c:pt idx="31">
                  <c:v>2621575</c:v>
                </c:pt>
              </c:numCache>
            </c:numRef>
          </c:val>
          <c:smooth val="0"/>
          <c:extLst>
            <c:ext xmlns:c16="http://schemas.microsoft.com/office/drawing/2014/chart" uri="{C3380CC4-5D6E-409C-BE32-E72D297353CC}">
              <c16:uniqueId val="{00000001-EA22-4F1D-B13C-86B7CE27C75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60036336"/>
        <c:axId val="360036664"/>
      </c:lineChart>
      <c:catAx>
        <c:axId val="36003633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Radius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360036664"/>
        <c:crosses val="autoZero"/>
        <c:auto val="1"/>
        <c:lblAlgn val="ctr"/>
        <c:lblOffset val="100"/>
        <c:noMultiLvlLbl val="0"/>
      </c:catAx>
      <c:valAx>
        <c:axId val="3600366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Global load transactions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36003633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385A5B-AAE0-7E4C-8D68-ACBF2BCB7F63}" type="datetimeFigureOut">
              <a:rPr lang="en-US" smtClean="0"/>
              <a:t>6/13/2019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52DA29-D0B0-8245-9542-274967E7002F}" type="slidenum">
              <a:rPr lang="en-US" smtClean="0"/>
              <a:t>‹#›</a:t>
            </a:fld>
            <a:endParaRPr lang="en-US"/>
          </a:p>
        </p:txBody>
      </p:sp>
    </p:spTree>
    <p:extLst>
      <p:ext uri="{BB962C8B-B14F-4D97-AF65-F5344CB8AC3E}">
        <p14:creationId xmlns:p14="http://schemas.microsoft.com/office/powerpoint/2010/main" val="509393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FD5D05-6117-3240-A22A-917FF6C18B85}" type="datetimeFigureOut">
              <a:rPr lang="en-US" smtClean="0"/>
              <a:t>6/13/2019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5315BD-BFE1-C548-9CBD-D4B3F1DD5E92}" type="slidenum">
              <a:rPr lang="en-US" smtClean="0"/>
              <a:t>‹#›</a:t>
            </a:fld>
            <a:endParaRPr lang="en-US"/>
          </a:p>
        </p:txBody>
      </p:sp>
    </p:spTree>
    <p:extLst>
      <p:ext uri="{BB962C8B-B14F-4D97-AF65-F5344CB8AC3E}">
        <p14:creationId xmlns:p14="http://schemas.microsoft.com/office/powerpoint/2010/main" val="16985382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have GPUs become so popular in HPC? They focus on throughput</a:t>
            </a:r>
            <a:r>
              <a:rPr lang="en-US" baseline="0" dirty="0"/>
              <a:t>-bound computing rather than latency-bound computing. Fixed number of transistors on a die, do you spend them on more parallelism or straight line optimizations? When do you start getting diminishing returns?</a:t>
            </a:r>
            <a:endParaRPr lang="en-US" dirty="0"/>
          </a:p>
        </p:txBody>
      </p:sp>
      <p:sp>
        <p:nvSpPr>
          <p:cNvPr id="4" name="Slide Number Placeholder 3"/>
          <p:cNvSpPr>
            <a:spLocks noGrp="1"/>
          </p:cNvSpPr>
          <p:nvPr>
            <p:ph type="sldNum" sz="quarter" idx="10"/>
          </p:nvPr>
        </p:nvSpPr>
        <p:spPr/>
        <p:txBody>
          <a:bodyPr/>
          <a:lstStyle/>
          <a:p>
            <a:fld id="{055315BD-BFE1-C548-9CBD-D4B3F1DD5E92}" type="slidenum">
              <a:rPr lang="en-US" smtClean="0"/>
              <a:t>14</a:t>
            </a:fld>
            <a:endParaRPr lang="en-US"/>
          </a:p>
        </p:txBody>
      </p:sp>
    </p:spTree>
    <p:extLst>
      <p:ext uri="{BB962C8B-B14F-4D97-AF65-F5344CB8AC3E}">
        <p14:creationId xmlns:p14="http://schemas.microsoft.com/office/powerpoint/2010/main" val="3276418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101</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102</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103</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104</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105</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106</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107</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108</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109</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At this point, walk through the </a:t>
            </a:r>
            <a:r>
              <a:rPr lang="en-US" dirty="0" err="1"/>
              <a:t>readSegment.cu</a:t>
            </a:r>
            <a:r>
              <a:rPr lang="en-US" dirty="0"/>
              <a:t> example on </a:t>
            </a:r>
            <a:r>
              <a:rPr lang="en-US" dirty="0" err="1"/>
              <a:t>pgs</a:t>
            </a:r>
            <a:r>
              <a:rPr lang="en-US" dirty="0"/>
              <a:t> 165-168 in the book to demonstrate the actual performance implications of misaligned</a:t>
            </a:r>
            <a:r>
              <a:rPr lang="en-US" baseline="0" dirty="0"/>
              <a:t> reads using </a:t>
            </a:r>
            <a:r>
              <a:rPr lang="en-US" baseline="0" dirty="0" err="1"/>
              <a:t>nvprof</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110</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 latency-optimized</a:t>
            </a:r>
            <a:r>
              <a:rPr lang="en-US" baseline="0" dirty="0"/>
              <a:t> processor (for latency-bound applications) look like?</a:t>
            </a:r>
            <a:endParaRPr lang="en-US" dirty="0"/>
          </a:p>
        </p:txBody>
      </p:sp>
      <p:sp>
        <p:nvSpPr>
          <p:cNvPr id="4" name="Slide Number Placeholder 3"/>
          <p:cNvSpPr>
            <a:spLocks noGrp="1"/>
          </p:cNvSpPr>
          <p:nvPr>
            <p:ph type="sldNum" sz="quarter" idx="10"/>
          </p:nvPr>
        </p:nvSpPr>
        <p:spPr/>
        <p:txBody>
          <a:bodyPr/>
          <a:lstStyle/>
          <a:p>
            <a:fld id="{055315BD-BFE1-C548-9CBD-D4B3F1DD5E92}" type="slidenum">
              <a:rPr lang="en-US" smtClean="0"/>
              <a:t>15</a:t>
            </a:fld>
            <a:endParaRPr lang="en-US"/>
          </a:p>
        </p:txBody>
      </p:sp>
    </p:spTree>
    <p:extLst>
      <p:ext uri="{BB962C8B-B14F-4D97-AF65-F5344CB8AC3E}">
        <p14:creationId xmlns:p14="http://schemas.microsoft.com/office/powerpoint/2010/main" val="3157677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At this point, walk through the </a:t>
            </a:r>
            <a:r>
              <a:rPr lang="en-US" dirty="0" err="1"/>
              <a:t>readSegment.cu</a:t>
            </a:r>
            <a:r>
              <a:rPr lang="en-US" dirty="0"/>
              <a:t> example on </a:t>
            </a:r>
            <a:r>
              <a:rPr lang="en-US" dirty="0" err="1"/>
              <a:t>pgs</a:t>
            </a:r>
            <a:r>
              <a:rPr lang="en-US" dirty="0"/>
              <a:t> 165-168 in the book to demonstrate the actual performance implications of misaligned</a:t>
            </a:r>
            <a:r>
              <a:rPr lang="en-US" baseline="0" dirty="0"/>
              <a:t> reads using </a:t>
            </a:r>
            <a:r>
              <a:rPr lang="en-US" baseline="0" dirty="0" err="1"/>
              <a:t>nvprof</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111</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At this point, walk through the </a:t>
            </a:r>
            <a:r>
              <a:rPr lang="en-US" dirty="0" err="1"/>
              <a:t>readSegment.cu</a:t>
            </a:r>
            <a:r>
              <a:rPr lang="en-US" dirty="0"/>
              <a:t> example on </a:t>
            </a:r>
            <a:r>
              <a:rPr lang="en-US" dirty="0" err="1"/>
              <a:t>pgs</a:t>
            </a:r>
            <a:r>
              <a:rPr lang="en-US" dirty="0"/>
              <a:t> 165-168 in the book to demonstrate the actual performance implications of misaligned</a:t>
            </a:r>
            <a:r>
              <a:rPr lang="en-US" baseline="0" dirty="0"/>
              <a:t> reads using </a:t>
            </a:r>
            <a:r>
              <a:rPr lang="en-US" baseline="0" dirty="0" err="1"/>
              <a:t>nvprof</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112</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113</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80%</a:t>
            </a:r>
            <a:r>
              <a:rPr lang="en-US" baseline="0" dirty="0"/>
              <a:t> </a:t>
            </a:r>
            <a:r>
              <a:rPr lang="en-US" baseline="0" dirty="0" err="1"/>
              <a:t>gst_efficiency</a:t>
            </a:r>
            <a:r>
              <a:rPr lang="en-US" baseline="0" dirty="0"/>
              <a:t> of </a:t>
            </a:r>
            <a:r>
              <a:rPr lang="en-US" baseline="0" dirty="0" err="1"/>
              <a:t>vector_add_write_offset</a:t>
            </a:r>
            <a:r>
              <a:rPr lang="en-US" baseline="0" dirty="0"/>
              <a:t> = </a:t>
            </a:r>
            <a:r>
              <a:rPr lang="en-US" dirty="0"/>
              <a:t>Stores only cached in L2 on Fermi -&gt; 32-byte transactions -&gt; 5 transactions for each warp’s requests of 128 bytes with offset=1</a:t>
            </a:r>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114</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At this point, walk through the </a:t>
            </a:r>
            <a:r>
              <a:rPr lang="en-US" dirty="0" err="1"/>
              <a:t>readSegment.cu</a:t>
            </a:r>
            <a:r>
              <a:rPr lang="en-US" dirty="0"/>
              <a:t> example on </a:t>
            </a:r>
            <a:r>
              <a:rPr lang="en-US" dirty="0" err="1"/>
              <a:t>pgs</a:t>
            </a:r>
            <a:r>
              <a:rPr lang="en-US" dirty="0"/>
              <a:t> 165-168 in the book to demonstrate the actual performance implications of misaligned</a:t>
            </a:r>
            <a:r>
              <a:rPr lang="en-US" baseline="0" dirty="0"/>
              <a:t> reads using </a:t>
            </a:r>
            <a:r>
              <a:rPr lang="en-US" baseline="0" dirty="0" err="1"/>
              <a:t>nvprof</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115</a:t>
            </a:fld>
            <a:endParaRPr lang="en-US"/>
          </a:p>
        </p:txBody>
      </p:sp>
    </p:spTree>
    <p:extLst>
      <p:ext uri="{BB962C8B-B14F-4D97-AF65-F5344CB8AC3E}">
        <p14:creationId xmlns:p14="http://schemas.microsoft.com/office/powerpoint/2010/main" val="256610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116</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117</a:t>
            </a:fld>
            <a:endParaRPr lang="en-US"/>
          </a:p>
        </p:txBody>
      </p:sp>
    </p:spTree>
    <p:extLst>
      <p:ext uri="{BB962C8B-B14F-4D97-AF65-F5344CB8AC3E}">
        <p14:creationId xmlns:p14="http://schemas.microsoft.com/office/powerpoint/2010/main" val="853634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118</a:t>
            </a:fld>
            <a:endParaRPr lang="en-US"/>
          </a:p>
        </p:txBody>
      </p:sp>
    </p:spTree>
    <p:extLst>
      <p:ext uri="{BB962C8B-B14F-4D97-AF65-F5344CB8AC3E}">
        <p14:creationId xmlns:p14="http://schemas.microsoft.com/office/powerpoint/2010/main" val="853634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119</a:t>
            </a:fld>
            <a:endParaRPr lang="en-US"/>
          </a:p>
        </p:txBody>
      </p:sp>
    </p:spTree>
    <p:extLst>
      <p:ext uri="{BB962C8B-B14F-4D97-AF65-F5344CB8AC3E}">
        <p14:creationId xmlns:p14="http://schemas.microsoft.com/office/powerpoint/2010/main" val="853634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120</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What does a throughput-optimized</a:t>
            </a:r>
            <a:r>
              <a:rPr lang="en-US" baseline="0" dirty="0"/>
              <a:t> processor (for </a:t>
            </a:r>
            <a:r>
              <a:rPr lang="en-US" baseline="0" dirty="0" err="1"/>
              <a:t>thoughput</a:t>
            </a:r>
            <a:r>
              <a:rPr lang="en-US" baseline="0" dirty="0"/>
              <a:t>-bound applications) look like?</a:t>
            </a:r>
            <a:endParaRPr lang="en-US" dirty="0"/>
          </a:p>
          <a:p>
            <a:endParaRPr lang="en-US" dirty="0"/>
          </a:p>
        </p:txBody>
      </p:sp>
      <p:sp>
        <p:nvSpPr>
          <p:cNvPr id="4" name="Slide Number Placeholder 3"/>
          <p:cNvSpPr>
            <a:spLocks noGrp="1"/>
          </p:cNvSpPr>
          <p:nvPr>
            <p:ph type="sldNum" sz="quarter" idx="10"/>
          </p:nvPr>
        </p:nvSpPr>
        <p:spPr/>
        <p:txBody>
          <a:bodyPr/>
          <a:lstStyle/>
          <a:p>
            <a:fld id="{055315BD-BFE1-C548-9CBD-D4B3F1DD5E92}" type="slidenum">
              <a:rPr lang="en-US" smtClean="0"/>
              <a:t>16</a:t>
            </a:fld>
            <a:endParaRPr lang="en-US"/>
          </a:p>
        </p:txBody>
      </p:sp>
    </p:spTree>
    <p:extLst>
      <p:ext uri="{BB962C8B-B14F-4D97-AF65-F5344CB8AC3E}">
        <p14:creationId xmlns:p14="http://schemas.microsoft.com/office/powerpoint/2010/main" val="131114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24</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49</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68</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86</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is a particular programming model for the NVIDIA hardware we just went over.</a:t>
            </a:r>
          </a:p>
        </p:txBody>
      </p:sp>
      <p:sp>
        <p:nvSpPr>
          <p:cNvPr id="4" name="Slide Number Placeholder 3"/>
          <p:cNvSpPr>
            <a:spLocks noGrp="1"/>
          </p:cNvSpPr>
          <p:nvPr>
            <p:ph type="sldNum" sz="quarter" idx="10"/>
          </p:nvPr>
        </p:nvSpPr>
        <p:spPr/>
        <p:txBody>
          <a:bodyPr/>
          <a:lstStyle/>
          <a:p>
            <a:fld id="{055315BD-BFE1-C548-9CBD-D4B3F1DD5E92}" type="slidenum">
              <a:rPr lang="en-US" smtClean="0"/>
              <a:t>96</a:t>
            </a:fld>
            <a:endParaRPr lang="en-US"/>
          </a:p>
        </p:txBody>
      </p:sp>
    </p:spTree>
    <p:extLst>
      <p:ext uri="{BB962C8B-B14F-4D97-AF65-F5344CB8AC3E}">
        <p14:creationId xmlns:p14="http://schemas.microsoft.com/office/powerpoint/2010/main" val="136248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pPr>
                <a:defRPr/>
              </a:pPr>
              <a:t>100</a:t>
            </a:fld>
            <a:endParaRPr lang="en-US"/>
          </a:p>
        </p:txBody>
      </p:sp>
    </p:spTree>
    <p:extLst>
      <p:ext uri="{BB962C8B-B14F-4D97-AF65-F5344CB8AC3E}">
        <p14:creationId xmlns:p14="http://schemas.microsoft.com/office/powerpoint/2010/main" val="256610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6AC53D-DA7F-C443-B188-C5A62EC7E272}" type="datetime1">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378354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B6864-2C01-874F-9DF3-ED73A4DF11EA}" type="datetime1">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348609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F2A41D-CFB3-DA47-93EE-F74C9BAEBD76}" type="datetime1">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27139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69449B-272B-9F47-88DB-22C3BD85F4BC}" type="datetime1">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211998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9F17D-C3D2-7145-99EF-4E854BD06860}" type="datetime1">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66627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FA42F5-4CD3-1E46-8B5C-3E55D1BC6E83}" type="datetime1">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2619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C800C6-CFE8-A34E-9BD0-C790C875B1B9}" type="datetime1">
              <a:rPr lang="en-US" smtClean="0"/>
              <a:t>6/13/2019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267013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50A97B-9265-FD4F-B16E-2651CCD268AE}" type="datetime1">
              <a:rPr lang="en-US" smtClean="0"/>
              <a:t>6/13/2019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81420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CAF1D-AC00-CA44-9075-FD3EA6C87DB2}" type="datetime1">
              <a:rPr lang="en-US" smtClean="0"/>
              <a:t>6/13/2019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3032716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AF813-C17C-F446-A6C7-6B35E6DC084F}" type="datetime1">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280561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584E2A-7A27-6748-92D4-649F5918C748}" type="datetime1">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537C0-9BD9-40EB-BADE-4FE671F46F7E}" type="slidenum">
              <a:rPr lang="en-US" smtClean="0"/>
              <a:t>‹#›</a:t>
            </a:fld>
            <a:endParaRPr lang="en-US"/>
          </a:p>
        </p:txBody>
      </p:sp>
    </p:spTree>
    <p:extLst>
      <p:ext uri="{BB962C8B-B14F-4D97-AF65-F5344CB8AC3E}">
        <p14:creationId xmlns:p14="http://schemas.microsoft.com/office/powerpoint/2010/main" val="303403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ABF56A1-7258-1040-9C7E-8E3637C6357B}" type="datetime1">
              <a:rPr lang="en-US" smtClean="0"/>
              <a:t>6/13/2019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537C0-9BD9-40EB-BADE-4FE671F46F7E}" type="slidenum">
              <a:rPr lang="en-US" smtClean="0"/>
              <a:t>‹#›</a:t>
            </a:fld>
            <a:endParaRPr lang="en-US"/>
          </a:p>
        </p:txBody>
      </p:sp>
    </p:spTree>
    <p:extLst>
      <p:ext uri="{BB962C8B-B14F-4D97-AF65-F5344CB8AC3E}">
        <p14:creationId xmlns:p14="http://schemas.microsoft.com/office/powerpoint/2010/main" val="2639186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rippa/hpc-bootcamp" TargetMode="External"/><Relationship Id="rId2" Type="http://schemas.openxmlformats.org/officeDocument/2006/relationships/hyperlink" Target="http://docs.nvidia.com/cuda/cuda-runtime-api/index.html" TargetMode="External"/><Relationship Id="rId1" Type="http://schemas.openxmlformats.org/officeDocument/2006/relationships/slideLayout" Target="../slideLayouts/slideLayout7.xml"/><Relationship Id="rId4" Type="http://schemas.openxmlformats.org/officeDocument/2006/relationships/hyperlink" Target="http://bit.ly/hpc-bc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tp://77.67.22.188/developer/presentations/2005/GDC/OpenGL_Day/OpenGL_GPGPU.pdf"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0.png"/><Relationship Id="rId4" Type="http://schemas.openxmlformats.org/officeDocument/2006/relationships/image" Target="../media/image3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top500.org/" TargetMode="External"/><Relationship Id="rId7" Type="http://schemas.openxmlformats.org/officeDocument/2006/relationships/image" Target="../media/image13.emf"/><Relationship Id="rId2" Type="http://schemas.openxmlformats.org/officeDocument/2006/relationships/hyperlink" Target="https://www.olcf.ornl.gov/summit/"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www.green500.org/lists/green201511"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hyperlink" Target="https://www.khronos.org/opencl/" TargetMode="Externa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hyperlink" Target="https://www.khronos.org/opencl/"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openmp.org/wp/presos/SC12/Acc%20model%20for%20OpenMP%20BOF%20SC12%20v2.pdf"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hyperlink" Target="http://openmp.org/wp/presos/SC12/Acc%20model%20for%20OpenMP%20BOF%20SC12%20v2.pdf" TargetMode="Externa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hyperlink" Target="http://www.openacc.org/" TargetMode="Externa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hyperlink" Target="http://www.openacc.org/" TargetMode="Externa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trilinos.org/" TargetMode="External"/><Relationship Id="rId2" Type="http://schemas.openxmlformats.org/officeDocument/2006/relationships/hyperlink" Target="https://trilinos.org/packages/"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s://trilinos.org/"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pcpratts/rootbeer1" TargetMode="External"/><Relationship Id="rId2" Type="http://schemas.openxmlformats.org/officeDocument/2006/relationships/hyperlink" Target="https://github.com/aparapi/aparapi" TargetMode="External"/><Relationship Id="rId1" Type="http://schemas.openxmlformats.org/officeDocument/2006/relationships/slideLayout" Target="../slideLayouts/slideLayout7.xml"/><Relationship Id="rId5" Type="http://schemas.openxmlformats.org/officeDocument/2006/relationships/hyperlink" Target="http://ahayashi.blogs.rice.edu/files/2013/07/IBM_Java8_GPU_PACT15_cameraready-sj0tik.pdf" TargetMode="External"/><Relationship Id="rId4" Type="http://schemas.openxmlformats.org/officeDocument/2006/relationships/hyperlink" Target="https://github.com/agrippa/spark-swat"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nvidia.com/content/PDF/kepler/NVIDIA-Kepler-GK110-Architecture-Whitepaper.pdf" TargetMode="External"/><Relationship Id="rId7" Type="http://schemas.openxmlformats.org/officeDocument/2006/relationships/image" Target="../media/image21.png"/><Relationship Id="rId2" Type="http://schemas.openxmlformats.org/officeDocument/2006/relationships/hyperlink" Target="http://www.nvidia.com/content/pdf/fermi_white_papers/nvidia_fermi_compute_architecture_whitepaper.pdf" TargetMode="External"/><Relationship Id="rId1" Type="http://schemas.openxmlformats.org/officeDocument/2006/relationships/slideLayout" Target="../slideLayouts/slideLayout7.xml"/><Relationship Id="rId6" Type="http://schemas.openxmlformats.org/officeDocument/2006/relationships/hyperlink" Target="https://devblogs.nvidia.com/parallelforall/inside-volta/" TargetMode="External"/><Relationship Id="rId5" Type="http://schemas.openxmlformats.org/officeDocument/2006/relationships/hyperlink" Target="http://images.nvidia.com/content/pdf/tesla/whitepaper/pascal-architecture-whitepaper.pdf" TargetMode="External"/><Relationship Id="rId4" Type="http://schemas.openxmlformats.org/officeDocument/2006/relationships/hyperlink" Target="https://developer.nvidia.com/maxwell-compute-architect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www.comp.leeds.ac.uk/viznet/reports/GPU_report/GPUSTARReport_html.html"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docs.nvidia.com/cuda/profiler-users-guide/"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docs.nvidia.com/cuda/profiler-users-guid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docs.nvidia.com/cuda/profiler-users-guide/"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hyperlink" Target="https://devblogs.nvidia.com/parallelforall/how-optimize-data-transfers-cuda-cc/"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6934200" cy="646331"/>
          </a:xfrm>
          <a:prstGeom prst="rect">
            <a:avLst/>
          </a:prstGeom>
          <a:noFill/>
        </p:spPr>
        <p:txBody>
          <a:bodyPr wrap="square" rtlCol="0">
            <a:spAutoFit/>
          </a:bodyPr>
          <a:lstStyle/>
          <a:p>
            <a:r>
              <a:rPr lang="en-US" sz="3600" b="1" dirty="0">
                <a:solidFill>
                  <a:schemeClr val="bg1"/>
                </a:solidFill>
              </a:rPr>
              <a:t>Setup</a:t>
            </a:r>
          </a:p>
        </p:txBody>
      </p:sp>
      <p:sp>
        <p:nvSpPr>
          <p:cNvPr id="7" name="TextBox 6"/>
          <p:cNvSpPr txBox="1">
            <a:spLocks noChangeAspect="1"/>
          </p:cNvSpPr>
          <p:nvPr/>
        </p:nvSpPr>
        <p:spPr>
          <a:xfrm>
            <a:off x="381000" y="819150"/>
            <a:ext cx="8610600" cy="3657600"/>
          </a:xfrm>
          <a:prstGeom prst="rect">
            <a:avLst/>
          </a:prstGeom>
          <a:noFill/>
        </p:spPr>
        <p:txBody>
          <a:bodyPr wrap="square" rtlCol="0">
            <a:noAutofit/>
          </a:bodyPr>
          <a:lstStyle/>
          <a:p>
            <a:r>
              <a:rPr lang="en-US" dirty="0" err="1"/>
              <a:t>ssh</a:t>
            </a:r>
            <a:r>
              <a:rPr lang="en-US" dirty="0"/>
              <a:t> to DAVINCI and grab a GPU node (if you don’t already have one):</a:t>
            </a:r>
          </a:p>
          <a:p>
            <a:endParaRPr lang="en-US" dirty="0"/>
          </a:p>
          <a:p>
            <a:r>
              <a:rPr lang="en-US" sz="1600" dirty="0">
                <a:latin typeface="Consolas"/>
                <a:cs typeface="Consolas"/>
              </a:rPr>
              <a:t>$ source /projects/k2i/hpc/scripts/login-gpu.sh</a:t>
            </a:r>
          </a:p>
          <a:p>
            <a:endParaRPr lang="en-US" dirty="0"/>
          </a:p>
          <a:p>
            <a:r>
              <a:rPr lang="en-US" dirty="0"/>
              <a:t>Once you have a GPU node, load the necessary packages and clone today’s </a:t>
            </a:r>
            <a:r>
              <a:rPr lang="en-US" dirty="0" err="1"/>
              <a:t>Github</a:t>
            </a:r>
            <a:r>
              <a:rPr lang="en-US" dirty="0"/>
              <a:t> repo:</a:t>
            </a:r>
          </a:p>
          <a:p>
            <a:endParaRPr lang="en-US" dirty="0"/>
          </a:p>
          <a:p>
            <a:r>
              <a:rPr lang="en-US" sz="1600" dirty="0">
                <a:latin typeface="Consolas"/>
                <a:cs typeface="Consolas"/>
              </a:rPr>
              <a:t>$ module load </a:t>
            </a:r>
            <a:r>
              <a:rPr lang="en-US" sz="1600" dirty="0" err="1">
                <a:latin typeface="Consolas"/>
                <a:cs typeface="Consolas"/>
              </a:rPr>
              <a:t>GCCcore</a:t>
            </a:r>
            <a:r>
              <a:rPr lang="en-US" sz="1600" dirty="0">
                <a:latin typeface="Consolas"/>
                <a:cs typeface="Consolas"/>
              </a:rPr>
              <a:t>/6.4.0 Git/2.17.1</a:t>
            </a:r>
          </a:p>
          <a:p>
            <a:r>
              <a:rPr lang="en-US" sz="1600" dirty="0">
                <a:latin typeface="Consolas"/>
                <a:cs typeface="Consolas"/>
              </a:rPr>
              <a:t>$ source /projects/k2i/hpc/scripts/gpu-day-one-setup.sh</a:t>
            </a:r>
          </a:p>
          <a:p>
            <a:r>
              <a:rPr lang="en-US" sz="1600" dirty="0">
                <a:latin typeface="Consolas"/>
                <a:cs typeface="Consolas"/>
              </a:rPr>
              <a:t>$ git clone https://github.com/agrippa/hpc-bootcamp.git $HOME/bootcamp-</a:t>
            </a:r>
            <a:r>
              <a:rPr lang="en-US" sz="1600" dirty="0" err="1">
                <a:latin typeface="Consolas"/>
                <a:cs typeface="Consolas"/>
              </a:rPr>
              <a:t>gpu</a:t>
            </a:r>
            <a:endParaRPr lang="en-US" sz="1600" dirty="0">
              <a:latin typeface="Consolas"/>
              <a:cs typeface="Consolas"/>
            </a:endParaRPr>
          </a:p>
          <a:p>
            <a:r>
              <a:rPr lang="en-US" sz="1600" dirty="0">
                <a:latin typeface="Consolas"/>
                <a:cs typeface="Consolas"/>
              </a:rPr>
              <a:t>$ module unload Git/2.17.1 </a:t>
            </a:r>
            <a:r>
              <a:rPr lang="en-US" sz="1600" dirty="0" err="1">
                <a:latin typeface="Consolas"/>
                <a:cs typeface="Consolas"/>
              </a:rPr>
              <a:t>GCCcore</a:t>
            </a:r>
            <a:r>
              <a:rPr lang="en-US" sz="1600" dirty="0">
                <a:latin typeface="Consolas"/>
                <a:cs typeface="Consolas"/>
              </a:rPr>
              <a:t>/6.4.0</a:t>
            </a:r>
            <a:endParaRPr lang="en-US" dirty="0">
              <a:latin typeface="Consolas"/>
              <a:cs typeface="Consolas"/>
            </a:endParaRPr>
          </a:p>
          <a:p>
            <a:endParaRPr lang="en-US" dirty="0">
              <a:latin typeface="Calibri"/>
              <a:cs typeface="Calibri"/>
            </a:endParaRPr>
          </a:p>
          <a:p>
            <a:r>
              <a:rPr lang="en-US" dirty="0">
                <a:latin typeface="Calibri"/>
                <a:cs typeface="Calibri"/>
              </a:rPr>
              <a:t>It also may be useful to have the CUDA API references open:</a:t>
            </a:r>
          </a:p>
          <a:p>
            <a:pPr algn="ctr"/>
            <a:r>
              <a:rPr lang="en-US" sz="1600" dirty="0">
                <a:latin typeface="Consolas"/>
                <a:cs typeface="Consolas"/>
                <a:hlinkClick r:id="rId2"/>
              </a:rPr>
              <a:t>http://docs.nvidia.com/cuda/cuda-runtime-api/index.html</a:t>
            </a:r>
            <a:endParaRPr lang="en-US" sz="1600" dirty="0">
              <a:latin typeface="Consolas"/>
              <a:cs typeface="Consolas"/>
            </a:endParaRPr>
          </a:p>
          <a:p>
            <a:endParaRPr lang="en-US" dirty="0">
              <a:latin typeface="Consolas"/>
              <a:cs typeface="Consolas"/>
            </a:endParaRPr>
          </a:p>
          <a:p>
            <a:r>
              <a:rPr lang="en-US" sz="1600" dirty="0">
                <a:latin typeface="Calibri"/>
                <a:cs typeface="Calibri"/>
              </a:rPr>
              <a:t>Slides are accessible in your browser in </a:t>
            </a:r>
            <a:r>
              <a:rPr lang="en-US" sz="1600" dirty="0" err="1">
                <a:latin typeface="Calibri"/>
                <a:cs typeface="Calibri"/>
              </a:rPr>
              <a:t>Github</a:t>
            </a:r>
            <a:r>
              <a:rPr lang="en-US" sz="1600" dirty="0">
                <a:latin typeface="Calibri"/>
                <a:cs typeface="Calibri"/>
              </a:rPr>
              <a:t> and Box:</a:t>
            </a:r>
          </a:p>
          <a:p>
            <a:pPr lvl="1"/>
            <a:r>
              <a:rPr lang="en-US" sz="1600" dirty="0" err="1">
                <a:latin typeface="Calibri"/>
                <a:cs typeface="Calibri"/>
              </a:rPr>
              <a:t>Github</a:t>
            </a:r>
            <a:r>
              <a:rPr lang="en-US" sz="1600" dirty="0">
                <a:latin typeface="Calibri"/>
                <a:cs typeface="Calibri"/>
              </a:rPr>
              <a:t>: </a:t>
            </a:r>
            <a:r>
              <a:rPr lang="en-US" sz="1600" dirty="0">
                <a:latin typeface="Calibri"/>
                <a:cs typeface="Calibri"/>
                <a:hlinkClick r:id="rId3"/>
              </a:rPr>
              <a:t>https://github.com/agrippa/hpc-bootcamp</a:t>
            </a:r>
            <a:r>
              <a:rPr lang="en-US" sz="1600" dirty="0">
                <a:cs typeface="Calibri"/>
              </a:rPr>
              <a:t>	Box: </a:t>
            </a:r>
            <a:r>
              <a:rPr lang="en-US" sz="1600" dirty="0">
                <a:cs typeface="Calibri"/>
                <a:hlinkClick r:id="rId4"/>
              </a:rPr>
              <a:t>http://bit.ly/hpc-bc19</a:t>
            </a:r>
            <a:r>
              <a:rPr lang="en-US" sz="1600" dirty="0">
                <a:cs typeface="Calibri"/>
              </a:rPr>
              <a:t> </a:t>
            </a:r>
            <a:endParaRPr lang="en-US" sz="1600" dirty="0">
              <a:latin typeface="Calibri"/>
              <a:cs typeface="Calibri"/>
            </a:endParaRPr>
          </a:p>
          <a:p>
            <a:endParaRPr lang="en-US" sz="1600" dirty="0">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a:t>
            </a:fld>
            <a:endParaRPr lang="en-US"/>
          </a:p>
        </p:txBody>
      </p:sp>
    </p:spTree>
    <p:extLst>
      <p:ext uri="{BB962C8B-B14F-4D97-AF65-F5344CB8AC3E}">
        <p14:creationId xmlns:p14="http://schemas.microsoft.com/office/powerpoint/2010/main" val="2450383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spect="1"/>
          </p:cNvSpPr>
          <p:nvPr/>
        </p:nvSpPr>
        <p:spPr>
          <a:xfrm>
            <a:off x="381000" y="1005840"/>
            <a:ext cx="8305800" cy="3657600"/>
          </a:xfrm>
          <a:prstGeom prst="rect">
            <a:avLst/>
          </a:prstGeom>
          <a:noFill/>
        </p:spPr>
        <p:txBody>
          <a:bodyPr wrap="square" numCol="1" rtlCol="0">
            <a:noAutofit/>
          </a:bodyPr>
          <a:lstStyle/>
          <a:p>
            <a:pPr algn="ctr"/>
            <a:r>
              <a:rPr lang="en-US" sz="2000" b="1" dirty="0"/>
              <a:t>First dedicated Graphics Processing Units (GPUs) introduced in the 1990s.</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10</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pic>
        <p:nvPicPr>
          <p:cNvPr id="3" name="Picture 2"/>
          <p:cNvPicPr>
            <a:picLocks noChangeAspect="1"/>
          </p:cNvPicPr>
          <p:nvPr/>
        </p:nvPicPr>
        <p:blipFill>
          <a:blip r:embed="rId2"/>
          <a:stretch>
            <a:fillRect/>
          </a:stretch>
        </p:blipFill>
        <p:spPr>
          <a:xfrm>
            <a:off x="5943600" y="2571750"/>
            <a:ext cx="1752600" cy="2336800"/>
          </a:xfrm>
          <a:prstGeom prst="rect">
            <a:avLst/>
          </a:prstGeom>
        </p:spPr>
      </p:pic>
      <p:pic>
        <p:nvPicPr>
          <p:cNvPr id="4" name="Picture 3"/>
          <p:cNvPicPr>
            <a:picLocks noChangeAspect="1"/>
          </p:cNvPicPr>
          <p:nvPr/>
        </p:nvPicPr>
        <p:blipFill>
          <a:blip r:embed="rId3"/>
          <a:stretch>
            <a:fillRect/>
          </a:stretch>
        </p:blipFill>
        <p:spPr>
          <a:xfrm>
            <a:off x="1066800" y="2495550"/>
            <a:ext cx="3128538" cy="2190847"/>
          </a:xfrm>
          <a:prstGeom prst="rect">
            <a:avLst/>
          </a:prstGeom>
        </p:spPr>
      </p:pic>
      <p:sp>
        <p:nvSpPr>
          <p:cNvPr id="13" name="Rectangle 12"/>
          <p:cNvSpPr/>
          <p:nvPr/>
        </p:nvSpPr>
        <p:spPr>
          <a:xfrm>
            <a:off x="6172200" y="2800350"/>
            <a:ext cx="1295400" cy="1066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71800" y="2724150"/>
            <a:ext cx="1295400" cy="1066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505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CPUs rely heavily on hardware-managed caches for performance.</a:t>
            </a:r>
          </a:p>
          <a:p>
            <a:endParaRPr lang="en-GB" sz="2000" dirty="0">
              <a:latin typeface="Calibri"/>
              <a:cs typeface="Calibri"/>
            </a:endParaRPr>
          </a:p>
          <a:p>
            <a:r>
              <a:rPr lang="en-GB" sz="2000" dirty="0">
                <a:latin typeface="Calibri"/>
                <a:cs typeface="Calibri"/>
              </a:rPr>
              <a:t>GPU caching is a more challenging problem</a:t>
            </a:r>
          </a:p>
          <a:p>
            <a:pPr marL="342900" indent="-342900">
              <a:buFont typeface="Arial"/>
              <a:buChar char="•"/>
            </a:pPr>
            <a:r>
              <a:rPr lang="en-GB" dirty="0">
                <a:latin typeface="Calibri"/>
                <a:cs typeface="Calibri"/>
              </a:rPr>
              <a:t>Thousands of threads cooperating on a problem</a:t>
            </a:r>
          </a:p>
          <a:p>
            <a:pPr marL="342900" indent="-342900">
              <a:buFont typeface="Arial"/>
              <a:buChar char="•"/>
            </a:pPr>
            <a:r>
              <a:rPr lang="en-GB" dirty="0">
                <a:latin typeface="Calibri"/>
                <a:cs typeface="Calibri"/>
              </a:rPr>
              <a:t>Difficult to predict the next round of accesses for all threads</a:t>
            </a:r>
          </a:p>
          <a:p>
            <a:endParaRPr lang="en-GB" sz="2000" dirty="0">
              <a:latin typeface="Calibri"/>
              <a:cs typeface="Calibri"/>
            </a:endParaRPr>
          </a:p>
          <a:p>
            <a:r>
              <a:rPr lang="en-GB" sz="2000" dirty="0">
                <a:latin typeface="Calibri"/>
                <a:cs typeface="Calibri"/>
              </a:rPr>
              <a:t>For efficient global memory access, GPUs instead rely on:</a:t>
            </a:r>
          </a:p>
          <a:p>
            <a:pPr marL="857216" lvl="1" indent="-380985">
              <a:buFont typeface="+mj-lt"/>
              <a:buAutoNum type="arabicPeriod"/>
            </a:pPr>
            <a:r>
              <a:rPr lang="en-GB" dirty="0">
                <a:latin typeface="Calibri"/>
                <a:cs typeface="Calibri"/>
              </a:rPr>
              <a:t>Large device memory bandwidth</a:t>
            </a:r>
          </a:p>
          <a:p>
            <a:pPr marL="857216" lvl="1" indent="-380985">
              <a:buFont typeface="+mj-lt"/>
              <a:buAutoNum type="arabicPeriod"/>
            </a:pPr>
            <a:r>
              <a:rPr lang="en-GB" dirty="0">
                <a:latin typeface="Calibri"/>
                <a:cs typeface="Calibri"/>
              </a:rPr>
              <a:t>Aligned and coalesced memory access patterns</a:t>
            </a:r>
          </a:p>
          <a:p>
            <a:pPr marL="857216" lvl="1" indent="-380985">
              <a:buFont typeface="+mj-lt"/>
              <a:buAutoNum type="arabicPeriod"/>
            </a:pPr>
            <a:r>
              <a:rPr lang="en-GB" dirty="0">
                <a:latin typeface="Calibri"/>
                <a:cs typeface="Calibri"/>
              </a:rPr>
              <a:t>Maintaining sufficient pending I/O operations to keep the memory bus saturated and hide global memory latency</a:t>
            </a:r>
          </a:p>
          <a:p>
            <a:endParaRPr lang="en-GB" sz="2000" dirty="0">
              <a:latin typeface="Calibri"/>
              <a:cs typeface="Calibri"/>
            </a:endParaRPr>
          </a:p>
          <a:p>
            <a:endParaRPr lang="en-US" sz="2000" dirty="0">
              <a:latin typeface="Calibri"/>
              <a:cs typeface="Calibri"/>
            </a:endParaRPr>
          </a:p>
        </p:txBody>
      </p:sp>
      <p:sp>
        <p:nvSpPr>
          <p:cNvPr id="10" name="Slide Number Placeholder 9"/>
          <p:cNvSpPr>
            <a:spLocks noGrp="1"/>
          </p:cNvSpPr>
          <p:nvPr>
            <p:ph type="sldNum" sz="quarter" idx="12"/>
          </p:nvPr>
        </p:nvSpPr>
        <p:spPr/>
        <p:txBody>
          <a:bodyPr/>
          <a:lstStyle/>
          <a:p>
            <a:fld id="{63C537C0-9BD9-40EB-BADE-4FE671F46F7E}" type="slidenum">
              <a:rPr lang="en-US" smtClean="0"/>
              <a:t>100</a:t>
            </a:fld>
            <a:endParaRPr lang="en-US"/>
          </a:p>
        </p:txBody>
      </p:sp>
    </p:spTree>
    <p:extLst>
      <p:ext uri="{BB962C8B-B14F-4D97-AF65-F5344CB8AC3E}">
        <p14:creationId xmlns:p14="http://schemas.microsoft.com/office/powerpoint/2010/main" val="980031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cs typeface="Calibri"/>
              </a:rPr>
              <a:t>Aligned and coalesced global memory accesses are key to optimizing an application’s use of global memory bandwidth.</a:t>
            </a:r>
          </a:p>
          <a:p>
            <a:pPr lvl="1"/>
            <a:endParaRPr lang="en-GB" sz="2000" dirty="0">
              <a:cs typeface="Calibri"/>
            </a:endParaRPr>
          </a:p>
          <a:p>
            <a:pPr marL="914400" lvl="1" indent="-457200">
              <a:buFont typeface="+mj-lt"/>
              <a:buAutoNum type="arabicPeriod"/>
            </a:pPr>
            <a:r>
              <a:rPr lang="en-GB" sz="2000" b="1" dirty="0">
                <a:cs typeface="Calibri"/>
              </a:rPr>
              <a:t>Coalesced</a:t>
            </a:r>
            <a:r>
              <a:rPr lang="en-GB" sz="2000" dirty="0">
                <a:cs typeface="Calibri"/>
              </a:rPr>
              <a:t>: threads in a warp reference memory addresses that can all be serviced by a single global memory transaction (think of a memory transaction as the process of bring a cache line into the cache)</a:t>
            </a:r>
          </a:p>
          <a:p>
            <a:pPr marL="914400" lvl="1" indent="-457200">
              <a:buFont typeface="+mj-lt"/>
              <a:buAutoNum type="arabicPeriod"/>
            </a:pPr>
            <a:r>
              <a:rPr lang="en-GB" sz="2000" b="1" dirty="0">
                <a:cs typeface="Calibri"/>
              </a:rPr>
              <a:t>Aligned</a:t>
            </a:r>
            <a:r>
              <a:rPr lang="en-GB" sz="2000" dirty="0">
                <a:cs typeface="Calibri"/>
              </a:rPr>
              <a:t>: the global memory accesses by threads within a warp start at an address boundary that is an even multiple of the size of a global memory transaction</a:t>
            </a:r>
          </a:p>
        </p:txBody>
      </p:sp>
      <p:sp>
        <p:nvSpPr>
          <p:cNvPr id="2" name="Slide Number Placeholder 1"/>
          <p:cNvSpPr>
            <a:spLocks noGrp="1"/>
          </p:cNvSpPr>
          <p:nvPr>
            <p:ph type="sldNum" sz="quarter" idx="12"/>
          </p:nvPr>
        </p:nvSpPr>
        <p:spPr/>
        <p:txBody>
          <a:bodyPr/>
          <a:lstStyle/>
          <a:p>
            <a:fld id="{63C537C0-9BD9-40EB-BADE-4FE671F46F7E}" type="slidenum">
              <a:rPr lang="en-US" smtClean="0"/>
              <a:t>101</a:t>
            </a:fld>
            <a:endParaRPr lang="en-US"/>
          </a:p>
        </p:txBody>
      </p:sp>
    </p:spTree>
    <p:extLst>
      <p:ext uri="{BB962C8B-B14F-4D97-AF65-F5344CB8AC3E}">
        <p14:creationId xmlns:p14="http://schemas.microsoft.com/office/powerpoint/2010/main" val="102690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cs typeface="Calibri"/>
              </a:rPr>
              <a:t>Global memory transactions are either 32 or 128 contiguous bytes.</a:t>
            </a:r>
          </a:p>
          <a:p>
            <a:endParaRPr lang="en-GB" sz="2000" dirty="0">
              <a:cs typeface="Calibri"/>
            </a:endParaRPr>
          </a:p>
          <a:p>
            <a:r>
              <a:rPr lang="en-GB" sz="2000" dirty="0">
                <a:cs typeface="Calibri"/>
              </a:rPr>
              <a:t>Up to Maxwell, size of memory transaction depends on caches it passes through.</a:t>
            </a:r>
          </a:p>
          <a:p>
            <a:pPr marL="342900" indent="-342900">
              <a:buFont typeface="Arial"/>
              <a:buChar char="•"/>
            </a:pPr>
            <a:r>
              <a:rPr lang="en-GB" sz="2000" b="1" dirty="0">
                <a:cs typeface="Calibri"/>
              </a:rPr>
              <a:t>L1 + L2</a:t>
            </a:r>
            <a:r>
              <a:rPr lang="en-GB" sz="2000" dirty="0">
                <a:cs typeface="Calibri"/>
              </a:rPr>
              <a:t> - 128 bytes, </a:t>
            </a:r>
            <a:r>
              <a:rPr lang="en-GB" sz="2000" b="1" dirty="0">
                <a:cs typeface="Calibri"/>
              </a:rPr>
              <a:t>L2 only</a:t>
            </a:r>
            <a:r>
              <a:rPr lang="en-GB" sz="2000" dirty="0">
                <a:cs typeface="Calibri"/>
              </a:rPr>
              <a:t> - 32 bytes</a:t>
            </a:r>
          </a:p>
        </p:txBody>
      </p:sp>
      <p:sp>
        <p:nvSpPr>
          <p:cNvPr id="7" name="Rectangle 6"/>
          <p:cNvSpPr/>
          <p:nvPr/>
        </p:nvSpPr>
        <p:spPr>
          <a:xfrm>
            <a:off x="4219110" y="2452867"/>
            <a:ext cx="3960440" cy="702695"/>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DRAM</a:t>
            </a:r>
          </a:p>
        </p:txBody>
      </p:sp>
      <p:sp>
        <p:nvSpPr>
          <p:cNvPr id="8" name="Rectangle 7"/>
          <p:cNvSpPr/>
          <p:nvPr/>
        </p:nvSpPr>
        <p:spPr>
          <a:xfrm>
            <a:off x="5029200" y="3471087"/>
            <a:ext cx="2340260" cy="675075"/>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L2 Cache</a:t>
            </a:r>
          </a:p>
        </p:txBody>
      </p:sp>
      <p:sp>
        <p:nvSpPr>
          <p:cNvPr id="10" name="Rectangle 9"/>
          <p:cNvSpPr/>
          <p:nvPr/>
        </p:nvSpPr>
        <p:spPr>
          <a:xfrm>
            <a:off x="5497387" y="4415212"/>
            <a:ext cx="1395155" cy="360040"/>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L1 Cache</a:t>
            </a:r>
          </a:p>
        </p:txBody>
      </p:sp>
      <p:cxnSp>
        <p:nvCxnSpPr>
          <p:cNvPr id="11" name="Straight Arrow Connector 10"/>
          <p:cNvCxnSpPr>
            <a:stCxn id="7" idx="2"/>
            <a:endCxn id="8" idx="0"/>
          </p:cNvCxnSpPr>
          <p:nvPr/>
        </p:nvCxnSpPr>
        <p:spPr>
          <a:xfrm>
            <a:off x="6199330" y="3155562"/>
            <a:ext cx="0" cy="315525"/>
          </a:xfrm>
          <a:prstGeom prst="straightConnector1">
            <a:avLst/>
          </a:prstGeom>
          <a:ln>
            <a:solidFill>
              <a:schemeClr val="tx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a:endCxn id="10" idx="0"/>
          </p:cNvCxnSpPr>
          <p:nvPr/>
        </p:nvCxnSpPr>
        <p:spPr>
          <a:xfrm flipH="1">
            <a:off x="6194965" y="4146162"/>
            <a:ext cx="4365" cy="269050"/>
          </a:xfrm>
          <a:prstGeom prst="straightConnector1">
            <a:avLst/>
          </a:prstGeom>
          <a:ln>
            <a:solidFill>
              <a:schemeClr val="tx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276510" y="3138667"/>
            <a:ext cx="1879140" cy="338554"/>
          </a:xfrm>
          <a:prstGeom prst="rect">
            <a:avLst/>
          </a:prstGeom>
          <a:noFill/>
        </p:spPr>
        <p:txBody>
          <a:bodyPr wrap="none" rtlCol="0">
            <a:spAutoFit/>
          </a:bodyPr>
          <a:lstStyle/>
          <a:p>
            <a:r>
              <a:rPr lang="en-US" sz="1600" dirty="0"/>
              <a:t>32-byte transactions</a:t>
            </a:r>
          </a:p>
        </p:txBody>
      </p:sp>
      <p:sp>
        <p:nvSpPr>
          <p:cNvPr id="13" name="TextBox 12"/>
          <p:cNvSpPr txBox="1"/>
          <p:nvPr/>
        </p:nvSpPr>
        <p:spPr>
          <a:xfrm>
            <a:off x="6274575" y="4095513"/>
            <a:ext cx="1983135" cy="338554"/>
          </a:xfrm>
          <a:prstGeom prst="rect">
            <a:avLst/>
          </a:prstGeom>
          <a:noFill/>
        </p:spPr>
        <p:txBody>
          <a:bodyPr wrap="none" rtlCol="0">
            <a:spAutoFit/>
          </a:bodyPr>
          <a:lstStyle/>
          <a:p>
            <a:r>
              <a:rPr lang="en-US" sz="1600" dirty="0"/>
              <a:t>128-byte transactions</a:t>
            </a:r>
          </a:p>
        </p:txBody>
      </p:sp>
      <p:sp>
        <p:nvSpPr>
          <p:cNvPr id="15" name="Slide Number Placeholder 14"/>
          <p:cNvSpPr>
            <a:spLocks noGrp="1"/>
          </p:cNvSpPr>
          <p:nvPr>
            <p:ph type="sldNum" sz="quarter" idx="12"/>
          </p:nvPr>
        </p:nvSpPr>
        <p:spPr/>
        <p:txBody>
          <a:bodyPr/>
          <a:lstStyle/>
          <a:p>
            <a:fld id="{63C537C0-9BD9-40EB-BADE-4FE671F46F7E}" type="slidenum">
              <a:rPr lang="en-US" smtClean="0"/>
              <a:t>102</a:t>
            </a:fld>
            <a:endParaRPr lang="en-US"/>
          </a:p>
        </p:txBody>
      </p:sp>
      <p:sp>
        <p:nvSpPr>
          <p:cNvPr id="14" name="TextBox 13">
            <a:extLst>
              <a:ext uri="{FF2B5EF4-FFF2-40B4-BE49-F238E27FC236}">
                <a16:creationId xmlns:a16="http://schemas.microsoft.com/office/drawing/2014/main" id="{00F5DCD1-A06E-4FFE-ADFC-1F41EF2EEB5C}"/>
              </a:ext>
            </a:extLst>
          </p:cNvPr>
          <p:cNvSpPr txBox="1">
            <a:spLocks noChangeAspect="1"/>
          </p:cNvSpPr>
          <p:nvPr/>
        </p:nvSpPr>
        <p:spPr>
          <a:xfrm>
            <a:off x="381000" y="2513629"/>
            <a:ext cx="3759950" cy="2550217"/>
          </a:xfrm>
          <a:prstGeom prst="rect">
            <a:avLst/>
          </a:prstGeom>
          <a:noFill/>
        </p:spPr>
        <p:txBody>
          <a:bodyPr wrap="square" rtlCol="0">
            <a:noAutofit/>
          </a:bodyPr>
          <a:lstStyle/>
          <a:p>
            <a:r>
              <a:rPr lang="en-GB" sz="2000" dirty="0">
                <a:cs typeface="Calibri"/>
              </a:rPr>
              <a:t>With Maxwell/Pascal, all transactions are 32 bytes.</a:t>
            </a:r>
          </a:p>
          <a:p>
            <a:endParaRPr lang="en-GB" sz="2000" dirty="0">
              <a:cs typeface="Calibri"/>
            </a:endParaRPr>
          </a:p>
          <a:p>
            <a:r>
              <a:rPr lang="en-GB" sz="2000" dirty="0">
                <a:cs typeface="Calibri"/>
              </a:rPr>
              <a:t>Information in the “Volta Tuning Guide” is sparse at this time, but expect similar behaviour to Pascal.</a:t>
            </a:r>
          </a:p>
        </p:txBody>
      </p:sp>
    </p:spTree>
    <p:extLst>
      <p:ext uri="{BB962C8B-B14F-4D97-AF65-F5344CB8AC3E}">
        <p14:creationId xmlns:p14="http://schemas.microsoft.com/office/powerpoint/2010/main" val="67301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9" name="TextBox 8"/>
          <p:cNvSpPr txBox="1">
            <a:spLocks noChangeAspect="1"/>
          </p:cNvSpPr>
          <p:nvPr/>
        </p:nvSpPr>
        <p:spPr>
          <a:xfrm>
            <a:off x="381000" y="819150"/>
            <a:ext cx="8534400" cy="3699510"/>
          </a:xfrm>
          <a:prstGeom prst="rect">
            <a:avLst/>
          </a:prstGeom>
          <a:noFill/>
        </p:spPr>
        <p:txBody>
          <a:bodyPr wrap="square" rtlCol="0">
            <a:noAutofit/>
          </a:bodyPr>
          <a:lstStyle/>
          <a:p>
            <a:r>
              <a:rPr lang="en-GB" sz="2000" dirty="0">
                <a:cs typeface="Calibri"/>
              </a:rPr>
              <a:t>Which caches a global memory transaction passes through depends on GPU architecture and the type of access (read vs. write).</a:t>
            </a:r>
          </a:p>
        </p:txBody>
      </p:sp>
      <p:graphicFrame>
        <p:nvGraphicFramePr>
          <p:cNvPr id="6" name="Table 5"/>
          <p:cNvGraphicFramePr>
            <a:graphicFrameLocks noGrp="1"/>
          </p:cNvGraphicFramePr>
          <p:nvPr>
            <p:extLst>
              <p:ext uri="{D42A27DB-BD31-4B8C-83A1-F6EECF244321}">
                <p14:modId xmlns:p14="http://schemas.microsoft.com/office/powerpoint/2010/main" val="2157053009"/>
              </p:ext>
            </p:extLst>
          </p:nvPr>
        </p:nvGraphicFramePr>
        <p:xfrm>
          <a:off x="457200" y="1581150"/>
          <a:ext cx="6934764" cy="192024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2413236">
                  <a:extLst>
                    <a:ext uri="{9D8B030D-6E8A-4147-A177-3AD203B41FA5}">
                      <a16:colId xmlns:a16="http://schemas.microsoft.com/office/drawing/2014/main" val="20001"/>
                    </a:ext>
                  </a:extLst>
                </a:gridCol>
                <a:gridCol w="2159328">
                  <a:extLst>
                    <a:ext uri="{9D8B030D-6E8A-4147-A177-3AD203B41FA5}">
                      <a16:colId xmlns:a16="http://schemas.microsoft.com/office/drawing/2014/main" val="20002"/>
                    </a:ext>
                  </a:extLst>
                </a:gridCol>
              </a:tblGrid>
              <a:tr h="250371">
                <a:tc>
                  <a:txBody>
                    <a:bodyPr/>
                    <a:lstStyle/>
                    <a:p>
                      <a:pPr algn="ctr"/>
                      <a:r>
                        <a:rPr lang="en-US" sz="1300" dirty="0"/>
                        <a:t>Architecture</a:t>
                      </a:r>
                    </a:p>
                  </a:txBody>
                  <a:tcPr marL="76200" marR="76200" marT="38100" marB="38100"/>
                </a:tc>
                <a:tc>
                  <a:txBody>
                    <a:bodyPr/>
                    <a:lstStyle/>
                    <a:p>
                      <a:pPr algn="ctr"/>
                      <a:r>
                        <a:rPr lang="en-US" sz="1300" dirty="0"/>
                        <a:t>Reads</a:t>
                      </a:r>
                      <a:r>
                        <a:rPr lang="en-US" sz="1300" baseline="0" dirty="0"/>
                        <a:t> Cacheable in L1?</a:t>
                      </a:r>
                      <a:endParaRPr lang="en-US" sz="1300" dirty="0"/>
                    </a:p>
                  </a:txBody>
                  <a:tcPr marL="76200" marR="76200" marT="38100" marB="38100"/>
                </a:tc>
                <a:tc>
                  <a:txBody>
                    <a:bodyPr/>
                    <a:lstStyle/>
                    <a:p>
                      <a:pPr algn="ctr"/>
                      <a:r>
                        <a:rPr lang="en-US" sz="1300" dirty="0"/>
                        <a:t>Cached by Default?</a:t>
                      </a:r>
                    </a:p>
                  </a:txBody>
                  <a:tcPr marL="76200" marR="76200" marT="38100" marB="38100"/>
                </a:tc>
                <a:extLst>
                  <a:ext uri="{0D108BD9-81ED-4DB2-BD59-A6C34878D82A}">
                    <a16:rowId xmlns:a16="http://schemas.microsoft.com/office/drawing/2014/main" val="10000"/>
                  </a:ext>
                </a:extLst>
              </a:tr>
              <a:tr h="250371">
                <a:tc>
                  <a:txBody>
                    <a:bodyPr/>
                    <a:lstStyle/>
                    <a:p>
                      <a:pPr algn="ctr"/>
                      <a:r>
                        <a:rPr lang="en-US" sz="1300" dirty="0"/>
                        <a:t>Fermi</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Yes</a:t>
                      </a:r>
                    </a:p>
                  </a:txBody>
                  <a:tcPr marL="76200" marR="76200" marT="38100" marB="38100"/>
                </a:tc>
                <a:extLst>
                  <a:ext uri="{0D108BD9-81ED-4DB2-BD59-A6C34878D82A}">
                    <a16:rowId xmlns:a16="http://schemas.microsoft.com/office/drawing/2014/main" val="10001"/>
                  </a:ext>
                </a:extLst>
              </a:tr>
              <a:tr h="250371">
                <a:tc>
                  <a:txBody>
                    <a:bodyPr/>
                    <a:lstStyle/>
                    <a:p>
                      <a:pPr algn="ctr"/>
                      <a:r>
                        <a:rPr lang="en-US" sz="1300" dirty="0" err="1"/>
                        <a:t>Kepler</a:t>
                      </a:r>
                      <a:endParaRPr lang="en-US" sz="1300" dirty="0"/>
                    </a:p>
                  </a:txBody>
                  <a:tcPr marL="76200" marR="76200" marT="38100" marB="38100"/>
                </a:tc>
                <a:tc>
                  <a:txBody>
                    <a:bodyPr/>
                    <a:lstStyle/>
                    <a:p>
                      <a:pPr algn="ctr"/>
                      <a:r>
                        <a:rPr lang="en-US" sz="1300" dirty="0"/>
                        <a:t>No</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10002"/>
                  </a:ext>
                </a:extLst>
              </a:tr>
              <a:tr h="250371">
                <a:tc>
                  <a:txBody>
                    <a:bodyPr/>
                    <a:lstStyle/>
                    <a:p>
                      <a:pPr algn="ctr"/>
                      <a:r>
                        <a:rPr lang="en-US" sz="1300" dirty="0"/>
                        <a:t>Kepler K40 + Maxwell</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10003"/>
                  </a:ext>
                </a:extLst>
              </a:tr>
              <a:tr h="250371">
                <a:tc>
                  <a:txBody>
                    <a:bodyPr/>
                    <a:lstStyle/>
                    <a:p>
                      <a:pPr algn="ctr"/>
                      <a:r>
                        <a:rPr lang="en-US" sz="1300" dirty="0"/>
                        <a:t>Pascal P100</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Yes</a:t>
                      </a:r>
                    </a:p>
                  </a:txBody>
                  <a:tcPr marL="76200" marR="76200" marT="38100" marB="38100"/>
                </a:tc>
                <a:extLst>
                  <a:ext uri="{0D108BD9-81ED-4DB2-BD59-A6C34878D82A}">
                    <a16:rowId xmlns:a16="http://schemas.microsoft.com/office/drawing/2014/main" val="36512434"/>
                  </a:ext>
                </a:extLst>
              </a:tr>
              <a:tr h="250371">
                <a:tc>
                  <a:txBody>
                    <a:bodyPr/>
                    <a:lstStyle/>
                    <a:p>
                      <a:pPr algn="ctr"/>
                      <a:r>
                        <a:rPr lang="en-US" sz="1300" dirty="0"/>
                        <a:t>Pascal P104</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2386684480"/>
                  </a:ext>
                </a:extLst>
              </a:tr>
              <a:tr h="250371">
                <a:tc>
                  <a:txBody>
                    <a:bodyPr/>
                    <a:lstStyle/>
                    <a:p>
                      <a:pPr algn="ctr"/>
                      <a:r>
                        <a:rPr lang="en-US" sz="1300" dirty="0"/>
                        <a:t>Volta</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Yes</a:t>
                      </a:r>
                    </a:p>
                  </a:txBody>
                  <a:tcPr marL="76200" marR="76200" marT="38100" marB="38100"/>
                </a:tc>
                <a:extLst>
                  <a:ext uri="{0D108BD9-81ED-4DB2-BD59-A6C34878D82A}">
                    <a16:rowId xmlns:a16="http://schemas.microsoft.com/office/drawing/2014/main" val="175724326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2103489"/>
              </p:ext>
            </p:extLst>
          </p:nvPr>
        </p:nvGraphicFramePr>
        <p:xfrm>
          <a:off x="456636" y="3537965"/>
          <a:ext cx="6934764" cy="1550723"/>
        </p:xfrm>
        <a:graphic>
          <a:graphicData uri="http://schemas.openxmlformats.org/drawingml/2006/table">
            <a:tbl>
              <a:tblPr firstRow="1" bandRow="1">
                <a:tableStyleId>{5C22544A-7EE6-4342-B048-85BDC9FD1C3A}</a:tableStyleId>
              </a:tblPr>
              <a:tblGrid>
                <a:gridCol w="2159328">
                  <a:extLst>
                    <a:ext uri="{9D8B030D-6E8A-4147-A177-3AD203B41FA5}">
                      <a16:colId xmlns:a16="http://schemas.microsoft.com/office/drawing/2014/main" val="20000"/>
                    </a:ext>
                  </a:extLst>
                </a:gridCol>
                <a:gridCol w="2616108">
                  <a:extLst>
                    <a:ext uri="{9D8B030D-6E8A-4147-A177-3AD203B41FA5}">
                      <a16:colId xmlns:a16="http://schemas.microsoft.com/office/drawing/2014/main" val="20001"/>
                    </a:ext>
                  </a:extLst>
                </a:gridCol>
                <a:gridCol w="2159328">
                  <a:extLst>
                    <a:ext uri="{9D8B030D-6E8A-4147-A177-3AD203B41FA5}">
                      <a16:colId xmlns:a16="http://schemas.microsoft.com/office/drawing/2014/main" val="20002"/>
                    </a:ext>
                  </a:extLst>
                </a:gridCol>
              </a:tblGrid>
              <a:tr h="295891">
                <a:tc>
                  <a:txBody>
                    <a:bodyPr/>
                    <a:lstStyle/>
                    <a:p>
                      <a:pPr algn="ctr"/>
                      <a:r>
                        <a:rPr lang="en-US" sz="1300" dirty="0"/>
                        <a:t>Architecture</a:t>
                      </a:r>
                    </a:p>
                  </a:txBody>
                  <a:tcPr marL="76200" marR="76200" marT="38100" marB="38100"/>
                </a:tc>
                <a:tc>
                  <a:txBody>
                    <a:bodyPr/>
                    <a:lstStyle/>
                    <a:p>
                      <a:pPr algn="ctr"/>
                      <a:r>
                        <a:rPr lang="en-US" sz="1300" dirty="0"/>
                        <a:t>Writes</a:t>
                      </a:r>
                      <a:r>
                        <a:rPr lang="en-US" sz="1300" baseline="0" dirty="0"/>
                        <a:t> Cacheable in L1?</a:t>
                      </a:r>
                      <a:endParaRPr lang="en-US" sz="1300" dirty="0"/>
                    </a:p>
                  </a:txBody>
                  <a:tcPr marL="76200" marR="76200" marT="38100" marB="38100"/>
                </a:tc>
                <a:tc>
                  <a:txBody>
                    <a:bodyPr/>
                    <a:lstStyle/>
                    <a:p>
                      <a:pPr algn="ctr"/>
                      <a:r>
                        <a:rPr lang="en-US" sz="1300" dirty="0"/>
                        <a:t>Cached by Default?</a:t>
                      </a:r>
                    </a:p>
                  </a:txBody>
                  <a:tcPr marL="76200" marR="76200" marT="38100" marB="38100"/>
                </a:tc>
                <a:extLst>
                  <a:ext uri="{0D108BD9-81ED-4DB2-BD59-A6C34878D82A}">
                    <a16:rowId xmlns:a16="http://schemas.microsoft.com/office/drawing/2014/main" val="10000"/>
                  </a:ext>
                </a:extLst>
              </a:tr>
              <a:tr h="295891">
                <a:tc>
                  <a:txBody>
                    <a:bodyPr/>
                    <a:lstStyle/>
                    <a:p>
                      <a:pPr algn="ctr"/>
                      <a:r>
                        <a:rPr lang="en-US" sz="1300" dirty="0"/>
                        <a:t>Fermi</a:t>
                      </a:r>
                    </a:p>
                  </a:txBody>
                  <a:tcPr marL="76200" marR="76200" marT="38100" marB="38100"/>
                </a:tc>
                <a:tc>
                  <a:txBody>
                    <a:bodyPr/>
                    <a:lstStyle/>
                    <a:p>
                      <a:pPr algn="ctr"/>
                      <a:r>
                        <a:rPr lang="en-US" sz="1300" dirty="0"/>
                        <a:t>No</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10001"/>
                  </a:ext>
                </a:extLst>
              </a:tr>
              <a:tr h="295891">
                <a:tc>
                  <a:txBody>
                    <a:bodyPr/>
                    <a:lstStyle/>
                    <a:p>
                      <a:pPr algn="ctr"/>
                      <a:r>
                        <a:rPr lang="en-US" sz="1300" dirty="0" err="1"/>
                        <a:t>Kepler</a:t>
                      </a:r>
                      <a:endParaRPr lang="en-US" sz="1300" dirty="0"/>
                    </a:p>
                  </a:txBody>
                  <a:tcPr marL="76200" marR="76200" marT="38100" marB="38100"/>
                </a:tc>
                <a:tc>
                  <a:txBody>
                    <a:bodyPr/>
                    <a:lstStyle/>
                    <a:p>
                      <a:pPr algn="ctr"/>
                      <a:r>
                        <a:rPr lang="en-US" sz="1300" dirty="0"/>
                        <a:t>No</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10002"/>
                  </a:ext>
                </a:extLst>
              </a:tr>
              <a:tr h="331525">
                <a:tc>
                  <a:txBody>
                    <a:bodyPr/>
                    <a:lstStyle/>
                    <a:p>
                      <a:pPr algn="ctr"/>
                      <a:r>
                        <a:rPr lang="en-US" sz="1300" dirty="0"/>
                        <a:t>Kepler K40 through Volta</a:t>
                      </a:r>
                    </a:p>
                  </a:txBody>
                  <a:tcPr marL="76200" marR="76200" marT="38100" marB="38100"/>
                </a:tc>
                <a:tc>
                  <a:txBody>
                    <a:bodyPr/>
                    <a:lstStyle/>
                    <a:p>
                      <a:pPr algn="ctr"/>
                      <a:r>
                        <a:rPr lang="en-US" sz="1300" dirty="0"/>
                        <a:t>No</a:t>
                      </a:r>
                    </a:p>
                  </a:txBody>
                  <a:tcPr marL="76200" marR="76200" marT="38100" marB="38100"/>
                </a:tc>
                <a:tc>
                  <a:txBody>
                    <a:bodyPr/>
                    <a:lstStyle/>
                    <a:p>
                      <a:pPr algn="ctr"/>
                      <a:r>
                        <a:rPr lang="en-US" sz="1300" dirty="0"/>
                        <a:t>No</a:t>
                      </a:r>
                    </a:p>
                  </a:txBody>
                  <a:tcPr marL="76200" marR="76200" marT="38100" marB="38100"/>
                </a:tc>
                <a:extLst>
                  <a:ext uri="{0D108BD9-81ED-4DB2-BD59-A6C34878D82A}">
                    <a16:rowId xmlns:a16="http://schemas.microsoft.com/office/drawing/2014/main" val="10003"/>
                  </a:ext>
                </a:extLst>
              </a:tr>
              <a:tr h="331525">
                <a:tc>
                  <a:txBody>
                    <a:bodyPr/>
                    <a:lstStyle/>
                    <a:p>
                      <a:pPr algn="ctr"/>
                      <a:r>
                        <a:rPr lang="en-US" sz="1300" dirty="0"/>
                        <a:t>Volta</a:t>
                      </a:r>
                    </a:p>
                  </a:txBody>
                  <a:tcPr marL="76200" marR="76200" marT="38100" marB="38100"/>
                </a:tc>
                <a:tc>
                  <a:txBody>
                    <a:bodyPr/>
                    <a:lstStyle/>
                    <a:p>
                      <a:pPr algn="ctr"/>
                      <a:r>
                        <a:rPr lang="en-US" sz="1300" dirty="0"/>
                        <a:t>Yes</a:t>
                      </a:r>
                    </a:p>
                  </a:txBody>
                  <a:tcPr marL="76200" marR="76200" marT="38100" marB="38100"/>
                </a:tc>
                <a:tc>
                  <a:txBody>
                    <a:bodyPr/>
                    <a:lstStyle/>
                    <a:p>
                      <a:pPr algn="ctr"/>
                      <a:r>
                        <a:rPr lang="en-US" sz="1300" dirty="0"/>
                        <a:t>Yes</a:t>
                      </a:r>
                    </a:p>
                  </a:txBody>
                  <a:tcPr marL="76200" marR="76200" marT="38100" marB="38100"/>
                </a:tc>
                <a:extLst>
                  <a:ext uri="{0D108BD9-81ED-4DB2-BD59-A6C34878D82A}">
                    <a16:rowId xmlns:a16="http://schemas.microsoft.com/office/drawing/2014/main" val="2626163682"/>
                  </a:ext>
                </a:extLst>
              </a:tr>
            </a:tbl>
          </a:graphicData>
        </a:graphic>
      </p:graphicFrame>
      <p:sp>
        <p:nvSpPr>
          <p:cNvPr id="2" name="Rectangle 1"/>
          <p:cNvSpPr/>
          <p:nvPr/>
        </p:nvSpPr>
        <p:spPr>
          <a:xfrm>
            <a:off x="7391400" y="3820630"/>
            <a:ext cx="1828800" cy="923330"/>
          </a:xfrm>
          <a:prstGeom prst="rect">
            <a:avLst/>
          </a:prstGeom>
        </p:spPr>
        <p:txBody>
          <a:bodyPr wrap="square">
            <a:spAutoFit/>
          </a:bodyPr>
          <a:lstStyle/>
          <a:p>
            <a:r>
              <a:rPr lang="en-GB" dirty="0">
                <a:latin typeface="Calibri"/>
                <a:cs typeface="Calibri"/>
              </a:rPr>
              <a:t>Global memory writes cached in L2, up until Volta.</a:t>
            </a:r>
          </a:p>
        </p:txBody>
      </p:sp>
      <p:sp>
        <p:nvSpPr>
          <p:cNvPr id="8" name="Rectangle 7"/>
          <p:cNvSpPr/>
          <p:nvPr/>
        </p:nvSpPr>
        <p:spPr>
          <a:xfrm>
            <a:off x="7391400" y="1962150"/>
            <a:ext cx="1828800" cy="923330"/>
          </a:xfrm>
          <a:prstGeom prst="rect">
            <a:avLst/>
          </a:prstGeom>
        </p:spPr>
        <p:txBody>
          <a:bodyPr wrap="square">
            <a:spAutoFit/>
          </a:bodyPr>
          <a:lstStyle/>
          <a:p>
            <a:r>
              <a:rPr lang="en-GB" dirty="0">
                <a:latin typeface="Calibri"/>
                <a:cs typeface="Calibri"/>
              </a:rPr>
              <a:t>Global memory reads cached in L2 if not in L1</a:t>
            </a:r>
          </a:p>
        </p:txBody>
      </p:sp>
      <p:sp>
        <p:nvSpPr>
          <p:cNvPr id="3" name="Slide Number Placeholder 2"/>
          <p:cNvSpPr>
            <a:spLocks noGrp="1"/>
          </p:cNvSpPr>
          <p:nvPr>
            <p:ph type="sldNum" sz="quarter" idx="12"/>
          </p:nvPr>
        </p:nvSpPr>
        <p:spPr/>
        <p:txBody>
          <a:bodyPr/>
          <a:lstStyle/>
          <a:p>
            <a:fld id="{63C537C0-9BD9-40EB-BADE-4FE671F46F7E}" type="slidenum">
              <a:rPr lang="en-US" smtClean="0"/>
              <a:t>103</a:t>
            </a:fld>
            <a:endParaRPr lang="en-US"/>
          </a:p>
        </p:txBody>
      </p:sp>
    </p:spTree>
    <p:extLst>
      <p:ext uri="{BB962C8B-B14F-4D97-AF65-F5344CB8AC3E}">
        <p14:creationId xmlns:p14="http://schemas.microsoft.com/office/powerpoint/2010/main" val="28738268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spect="1"/>
          </p:cNvSpPr>
          <p:nvPr/>
        </p:nvSpPr>
        <p:spPr>
          <a:xfrm>
            <a:off x="381000" y="1005840"/>
            <a:ext cx="8534400" cy="3699510"/>
          </a:xfrm>
          <a:prstGeom prst="rect">
            <a:avLst/>
          </a:prstGeom>
          <a:noFill/>
        </p:spPr>
        <p:txBody>
          <a:bodyPr wrap="square" rtlCol="0">
            <a:noAutofit/>
          </a:bodyPr>
          <a:lstStyle/>
          <a:p>
            <a:r>
              <a:rPr lang="en-GB" sz="2000" dirty="0">
                <a:cs typeface="Calibri"/>
              </a:rPr>
              <a:t>Aligned and Coalesced Memory Access (</a:t>
            </a:r>
            <a:r>
              <a:rPr lang="en-GB" sz="2000" i="1" dirty="0">
                <a:cs typeface="Calibri"/>
              </a:rPr>
              <a:t>w/ L1 cache</a:t>
            </a:r>
            <a:r>
              <a:rPr lang="en-GB" sz="2000" dirty="0">
                <a:cs typeface="Calibri"/>
              </a:rPr>
              <a:t>)</a:t>
            </a: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r>
              <a:rPr lang="en-GB" sz="2000" dirty="0">
                <a:cs typeface="Calibri"/>
              </a:rPr>
              <a:t>With 128-byte transactions, a single transaction is required and all of the loaded bytes are used</a:t>
            </a:r>
          </a:p>
        </p:txBody>
      </p:sp>
      <p:pic>
        <p:nvPicPr>
          <p:cNvPr id="6" name="Picture 5"/>
          <p:cNvPicPr>
            <a:picLocks noChangeAspect="1"/>
          </p:cNvPicPr>
          <p:nvPr/>
        </p:nvPicPr>
        <p:blipFill>
          <a:blip r:embed="rId3"/>
          <a:stretch>
            <a:fillRect/>
          </a:stretch>
        </p:blipFill>
        <p:spPr>
          <a:xfrm>
            <a:off x="1384146" y="1634146"/>
            <a:ext cx="6372200" cy="942718"/>
          </a:xfrm>
          <a:prstGeom prst="rect">
            <a:avLst/>
          </a:prstGeom>
        </p:spPr>
      </p:pic>
      <p:pic>
        <p:nvPicPr>
          <p:cNvPr id="7" name="Picture 6"/>
          <p:cNvPicPr>
            <a:picLocks noChangeAspect="1"/>
          </p:cNvPicPr>
          <p:nvPr/>
        </p:nvPicPr>
        <p:blipFill>
          <a:blip r:embed="rId4"/>
          <a:stretch>
            <a:fillRect/>
          </a:stretch>
        </p:blipFill>
        <p:spPr>
          <a:xfrm>
            <a:off x="1384146" y="2759271"/>
            <a:ext cx="6375708" cy="901616"/>
          </a:xfrm>
          <a:prstGeom prst="rect">
            <a:avLst/>
          </a:prstGeom>
        </p:spPr>
      </p:pic>
      <p:sp>
        <p:nvSpPr>
          <p:cNvPr id="8" name="Rectangle 7"/>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1" name="Slide Number Placeholder 10"/>
          <p:cNvSpPr>
            <a:spLocks noGrp="1"/>
          </p:cNvSpPr>
          <p:nvPr>
            <p:ph type="sldNum" sz="quarter" idx="12"/>
          </p:nvPr>
        </p:nvSpPr>
        <p:spPr/>
        <p:txBody>
          <a:bodyPr/>
          <a:lstStyle/>
          <a:p>
            <a:fld id="{63C537C0-9BD9-40EB-BADE-4FE671F46F7E}" type="slidenum">
              <a:rPr lang="en-US" smtClean="0"/>
              <a:t>104</a:t>
            </a:fld>
            <a:endParaRPr lang="en-US"/>
          </a:p>
        </p:txBody>
      </p:sp>
    </p:spTree>
    <p:extLst>
      <p:ext uri="{BB962C8B-B14F-4D97-AF65-F5344CB8AC3E}">
        <p14:creationId xmlns:p14="http://schemas.microsoft.com/office/powerpoint/2010/main" val="17421825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Misaligned and Coalesced Memory Access (</a:t>
            </a:r>
            <a:r>
              <a:rPr lang="en-GB" sz="2000" i="1" dirty="0">
                <a:latin typeface="Calibri"/>
                <a:cs typeface="Calibri"/>
              </a:rPr>
              <a:t>w/ L1 cache</a:t>
            </a:r>
            <a:r>
              <a:rPr lang="en-GB" sz="2000" dirty="0">
                <a:latin typeface="Calibri"/>
                <a:cs typeface="Calibri"/>
              </a:rPr>
              <a:t>)</a:t>
            </a: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r>
              <a:rPr lang="en-GB" sz="2000" dirty="0">
                <a:latin typeface="Calibri"/>
                <a:cs typeface="Calibri"/>
              </a:rPr>
              <a:t>With 128-byte transactions, two memory transactions are required to load all requested bytes. Only half of the loaded bytes are used.</a:t>
            </a:r>
          </a:p>
        </p:txBody>
      </p:sp>
      <p:pic>
        <p:nvPicPr>
          <p:cNvPr id="5" name="Picture 4"/>
          <p:cNvPicPr>
            <a:picLocks noChangeAspect="1"/>
          </p:cNvPicPr>
          <p:nvPr/>
        </p:nvPicPr>
        <p:blipFill>
          <a:blip r:embed="rId3"/>
          <a:stretch>
            <a:fillRect/>
          </a:stretch>
        </p:blipFill>
        <p:spPr>
          <a:xfrm>
            <a:off x="1309137" y="1630680"/>
            <a:ext cx="6789422" cy="944880"/>
          </a:xfrm>
          <a:prstGeom prst="rect">
            <a:avLst/>
          </a:prstGeom>
        </p:spPr>
      </p:pic>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0" name="Slide Number Placeholder 9"/>
          <p:cNvSpPr>
            <a:spLocks noGrp="1"/>
          </p:cNvSpPr>
          <p:nvPr>
            <p:ph type="sldNum" sz="quarter" idx="12"/>
          </p:nvPr>
        </p:nvSpPr>
        <p:spPr/>
        <p:txBody>
          <a:bodyPr/>
          <a:lstStyle/>
          <a:p>
            <a:fld id="{63C537C0-9BD9-40EB-BADE-4FE671F46F7E}" type="slidenum">
              <a:rPr lang="en-US" smtClean="0"/>
              <a:t>105</a:t>
            </a:fld>
            <a:endParaRPr lang="en-US"/>
          </a:p>
        </p:txBody>
      </p:sp>
    </p:spTree>
    <p:extLst>
      <p:ext uri="{BB962C8B-B14F-4D97-AF65-F5344CB8AC3E}">
        <p14:creationId xmlns:p14="http://schemas.microsoft.com/office/powerpoint/2010/main" val="2104011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Misaligned and </a:t>
            </a:r>
            <a:r>
              <a:rPr lang="en-GB" sz="2000" dirty="0" err="1">
                <a:latin typeface="Calibri"/>
                <a:cs typeface="Calibri"/>
              </a:rPr>
              <a:t>Uncoalesced</a:t>
            </a:r>
            <a:r>
              <a:rPr lang="en-GB" sz="2000" dirty="0">
                <a:latin typeface="Calibri"/>
                <a:cs typeface="Calibri"/>
              </a:rPr>
              <a:t> Memory Access (</a:t>
            </a:r>
            <a:r>
              <a:rPr lang="en-GB" sz="2000" i="1" dirty="0">
                <a:latin typeface="Calibri"/>
                <a:cs typeface="Calibri"/>
              </a:rPr>
              <a:t>w/ L1 cache</a:t>
            </a:r>
            <a:r>
              <a:rPr lang="en-GB" sz="2000" dirty="0">
                <a:latin typeface="Calibri"/>
                <a:cs typeface="Calibri"/>
              </a:rPr>
              <a:t>)</a:t>
            </a: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r>
              <a:rPr lang="en-GB" sz="2000" dirty="0">
                <a:latin typeface="Calibri"/>
                <a:cs typeface="Calibri"/>
              </a:rPr>
              <a:t>With </a:t>
            </a:r>
            <a:r>
              <a:rPr lang="en-GB" sz="2000" dirty="0" err="1">
                <a:latin typeface="Calibri"/>
                <a:cs typeface="Calibri"/>
              </a:rPr>
              <a:t>uncoalesced</a:t>
            </a:r>
            <a:r>
              <a:rPr lang="en-GB" sz="2000" dirty="0">
                <a:latin typeface="Calibri"/>
                <a:cs typeface="Calibri"/>
              </a:rPr>
              <a:t> loads, many more bytes loaded than requested.</a:t>
            </a:r>
          </a:p>
        </p:txBody>
      </p:sp>
      <p:pic>
        <p:nvPicPr>
          <p:cNvPr id="6" name="Picture 5"/>
          <p:cNvPicPr>
            <a:picLocks noChangeAspect="1"/>
          </p:cNvPicPr>
          <p:nvPr/>
        </p:nvPicPr>
        <p:blipFill>
          <a:blip r:embed="rId3"/>
          <a:stretch>
            <a:fillRect/>
          </a:stretch>
        </p:blipFill>
        <p:spPr>
          <a:xfrm>
            <a:off x="1084113" y="1634146"/>
            <a:ext cx="7084779" cy="1032535"/>
          </a:xfrm>
          <a:prstGeom prst="rect">
            <a:avLst/>
          </a:prstGeom>
        </p:spPr>
      </p:pic>
      <p:pic>
        <p:nvPicPr>
          <p:cNvPr id="7" name="Picture 6"/>
          <p:cNvPicPr>
            <a:picLocks noChangeAspect="1"/>
          </p:cNvPicPr>
          <p:nvPr/>
        </p:nvPicPr>
        <p:blipFill>
          <a:blip r:embed="rId4"/>
          <a:stretch>
            <a:fillRect/>
          </a:stretch>
        </p:blipFill>
        <p:spPr>
          <a:xfrm>
            <a:off x="1084113" y="2759271"/>
            <a:ext cx="7088288" cy="1138904"/>
          </a:xfrm>
          <a:prstGeom prst="rect">
            <a:avLst/>
          </a:prstGeom>
        </p:spPr>
      </p:pic>
      <p:sp>
        <p:nvSpPr>
          <p:cNvPr id="8" name="Rectangle 7"/>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1" name="Slide Number Placeholder 10"/>
          <p:cNvSpPr>
            <a:spLocks noGrp="1"/>
          </p:cNvSpPr>
          <p:nvPr>
            <p:ph type="sldNum" sz="quarter" idx="12"/>
          </p:nvPr>
        </p:nvSpPr>
        <p:spPr/>
        <p:txBody>
          <a:bodyPr/>
          <a:lstStyle/>
          <a:p>
            <a:fld id="{63C537C0-9BD9-40EB-BADE-4FE671F46F7E}" type="slidenum">
              <a:rPr lang="en-US" smtClean="0"/>
              <a:t>106</a:t>
            </a:fld>
            <a:endParaRPr lang="en-US"/>
          </a:p>
        </p:txBody>
      </p:sp>
    </p:spTree>
    <p:extLst>
      <p:ext uri="{BB962C8B-B14F-4D97-AF65-F5344CB8AC3E}">
        <p14:creationId xmlns:p14="http://schemas.microsoft.com/office/powerpoint/2010/main" val="35663188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endParaRPr lang="en-GB" sz="2000" dirty="0">
              <a:latin typeface="Calibri"/>
              <a:cs typeface="Calibri"/>
            </a:endParaRPr>
          </a:p>
          <a:p>
            <a:r>
              <a:rPr lang="en-GB" sz="2000" dirty="0">
                <a:latin typeface="Calibri"/>
                <a:cs typeface="Calibri"/>
              </a:rPr>
              <a:t>Memory accesses that are not cached in L1 are serviced by 32-byte transactions</a:t>
            </a:r>
          </a:p>
          <a:p>
            <a:endParaRPr lang="en-GB" sz="2000" dirty="0">
              <a:latin typeface="Calibri"/>
              <a:cs typeface="Calibri"/>
            </a:endParaRPr>
          </a:p>
          <a:p>
            <a:r>
              <a:rPr lang="en-GB" sz="2000" dirty="0">
                <a:latin typeface="Calibri"/>
                <a:cs typeface="Calibri"/>
              </a:rPr>
              <a:t>This can improve memory bandwidth utilization</a:t>
            </a:r>
          </a:p>
          <a:p>
            <a:endParaRPr lang="en-GB" sz="2000" dirty="0">
              <a:latin typeface="Calibri"/>
              <a:cs typeface="Calibri"/>
            </a:endParaRPr>
          </a:p>
          <a:p>
            <a:r>
              <a:rPr lang="en-GB" sz="2000" dirty="0">
                <a:latin typeface="Calibri"/>
                <a:cs typeface="Calibri"/>
              </a:rPr>
              <a:t>However, the L2 cache is device-wide, higher latency than L1, and still relatively small </a:t>
            </a:r>
            <a:r>
              <a:rPr lang="en-GB" sz="2000" dirty="0">
                <a:latin typeface="Calibri"/>
                <a:ea typeface="Wingdings"/>
                <a:cs typeface="Calibri"/>
                <a:sym typeface="Wingdings"/>
              </a:rPr>
              <a:t></a:t>
            </a:r>
            <a:r>
              <a:rPr lang="en-GB" sz="2000" dirty="0">
                <a:latin typeface="Calibri"/>
                <a:cs typeface="Calibri"/>
              </a:rPr>
              <a:t> many applications may take a performance hit if L1 cache is not used for reads</a:t>
            </a:r>
          </a:p>
          <a:p>
            <a:endParaRPr lang="en-GB" sz="2000" dirty="0">
              <a:latin typeface="Calibri"/>
              <a:cs typeface="Calibri"/>
            </a:endParaRPr>
          </a:p>
          <a:p>
            <a:endParaRPr lang="en-GB" sz="2000" dirty="0">
              <a:latin typeface="Calibri"/>
              <a:cs typeface="Calibri"/>
            </a:endParaRPr>
          </a:p>
        </p:txBody>
      </p:sp>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9" name="Slide Number Placeholder 8"/>
          <p:cNvSpPr>
            <a:spLocks noGrp="1"/>
          </p:cNvSpPr>
          <p:nvPr>
            <p:ph type="sldNum" sz="quarter" idx="12"/>
          </p:nvPr>
        </p:nvSpPr>
        <p:spPr/>
        <p:txBody>
          <a:bodyPr/>
          <a:lstStyle/>
          <a:p>
            <a:fld id="{63C537C0-9BD9-40EB-BADE-4FE671F46F7E}" type="slidenum">
              <a:rPr lang="en-US" smtClean="0"/>
              <a:t>107</a:t>
            </a:fld>
            <a:endParaRPr lang="en-US"/>
          </a:p>
        </p:txBody>
      </p:sp>
    </p:spTree>
    <p:extLst>
      <p:ext uri="{BB962C8B-B14F-4D97-AF65-F5344CB8AC3E}">
        <p14:creationId xmlns:p14="http://schemas.microsoft.com/office/powerpoint/2010/main" val="1745190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Aligned and Coalesced Memory Access (</a:t>
            </a:r>
            <a:r>
              <a:rPr lang="en-GB" sz="2000" i="1" dirty="0">
                <a:latin typeface="Calibri"/>
                <a:cs typeface="Calibri"/>
              </a:rPr>
              <a:t>w/o L1 cache</a:t>
            </a:r>
            <a:r>
              <a:rPr lang="en-GB" sz="2000" dirty="0">
                <a:latin typeface="Calibri"/>
                <a:cs typeface="Calibri"/>
              </a:rPr>
              <a:t>)</a:t>
            </a: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r>
              <a:rPr lang="en-GB" sz="2000" dirty="0">
                <a:latin typeface="Calibri"/>
                <a:cs typeface="Calibri"/>
              </a:rPr>
              <a:t>With 32-byte transactions, four transactions are required and all of the loaded bytes are used</a:t>
            </a:r>
          </a:p>
        </p:txBody>
      </p:sp>
      <p:pic>
        <p:nvPicPr>
          <p:cNvPr id="5" name="Picture 4"/>
          <p:cNvPicPr>
            <a:picLocks noChangeAspect="1"/>
          </p:cNvPicPr>
          <p:nvPr/>
        </p:nvPicPr>
        <p:blipFill>
          <a:blip r:embed="rId3"/>
          <a:stretch>
            <a:fillRect/>
          </a:stretch>
        </p:blipFill>
        <p:spPr>
          <a:xfrm>
            <a:off x="1121617" y="1634146"/>
            <a:ext cx="6975775" cy="972999"/>
          </a:xfrm>
          <a:prstGeom prst="rect">
            <a:avLst/>
          </a:prstGeom>
        </p:spPr>
      </p:pic>
      <p:pic>
        <p:nvPicPr>
          <p:cNvPr id="10" name="Picture 9"/>
          <p:cNvPicPr>
            <a:picLocks noChangeAspect="1"/>
          </p:cNvPicPr>
          <p:nvPr/>
        </p:nvPicPr>
        <p:blipFill>
          <a:blip r:embed="rId4"/>
          <a:stretch>
            <a:fillRect/>
          </a:stretch>
        </p:blipFill>
        <p:spPr>
          <a:xfrm>
            <a:off x="1121617" y="2721767"/>
            <a:ext cx="6975775" cy="1005518"/>
          </a:xfrm>
          <a:prstGeom prst="rect">
            <a:avLst/>
          </a:prstGeom>
        </p:spPr>
      </p:pic>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1" name="Slide Number Placeholder 10"/>
          <p:cNvSpPr>
            <a:spLocks noGrp="1"/>
          </p:cNvSpPr>
          <p:nvPr>
            <p:ph type="sldNum" sz="quarter" idx="12"/>
          </p:nvPr>
        </p:nvSpPr>
        <p:spPr/>
        <p:txBody>
          <a:bodyPr/>
          <a:lstStyle/>
          <a:p>
            <a:fld id="{63C537C0-9BD9-40EB-BADE-4FE671F46F7E}" type="slidenum">
              <a:rPr lang="en-US" smtClean="0"/>
              <a:t>108</a:t>
            </a:fld>
            <a:endParaRPr lang="en-US"/>
          </a:p>
        </p:txBody>
      </p:sp>
    </p:spTree>
    <p:extLst>
      <p:ext uri="{BB962C8B-B14F-4D97-AF65-F5344CB8AC3E}">
        <p14:creationId xmlns:p14="http://schemas.microsoft.com/office/powerpoint/2010/main" val="25338534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Misaligned and Coalesced Memory Access (</a:t>
            </a:r>
            <a:r>
              <a:rPr lang="en-GB" sz="2000" i="1" dirty="0">
                <a:latin typeface="Calibri"/>
                <a:cs typeface="Calibri"/>
              </a:rPr>
              <a:t>w/o L1 cache</a:t>
            </a:r>
            <a:r>
              <a:rPr lang="en-GB" sz="2000" dirty="0">
                <a:latin typeface="Calibri"/>
                <a:cs typeface="Calibri"/>
              </a:rPr>
              <a:t>)</a:t>
            </a: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r>
              <a:rPr lang="en-GB" sz="2000" dirty="0">
                <a:latin typeface="Calibri"/>
                <a:cs typeface="Calibri"/>
              </a:rPr>
              <a:t>With 32-byte transactions, extra memory transactions are still required to load all requested bytes but the number of wasted bytes is likely reduced compared to 128-byte transactions.</a:t>
            </a:r>
          </a:p>
        </p:txBody>
      </p:sp>
      <p:pic>
        <p:nvPicPr>
          <p:cNvPr id="6" name="Picture 5"/>
          <p:cNvPicPr>
            <a:picLocks noChangeAspect="1"/>
          </p:cNvPicPr>
          <p:nvPr/>
        </p:nvPicPr>
        <p:blipFill>
          <a:blip r:embed="rId3"/>
          <a:stretch>
            <a:fillRect/>
          </a:stretch>
        </p:blipFill>
        <p:spPr>
          <a:xfrm>
            <a:off x="925253" y="1784837"/>
            <a:ext cx="7322155" cy="1011938"/>
          </a:xfrm>
          <a:prstGeom prst="rect">
            <a:avLst/>
          </a:prstGeom>
        </p:spPr>
      </p:pic>
      <p:sp>
        <p:nvSpPr>
          <p:cNvPr id="5" name="Rectangle 4"/>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0" name="Slide Number Placeholder 9"/>
          <p:cNvSpPr>
            <a:spLocks noGrp="1"/>
          </p:cNvSpPr>
          <p:nvPr>
            <p:ph type="sldNum" sz="quarter" idx="12"/>
          </p:nvPr>
        </p:nvSpPr>
        <p:spPr/>
        <p:txBody>
          <a:bodyPr/>
          <a:lstStyle/>
          <a:p>
            <a:fld id="{63C537C0-9BD9-40EB-BADE-4FE671F46F7E}" type="slidenum">
              <a:rPr lang="en-US" smtClean="0"/>
              <a:t>109</a:t>
            </a:fld>
            <a:endParaRPr lang="en-US"/>
          </a:p>
        </p:txBody>
      </p:sp>
    </p:spTree>
    <p:extLst>
      <p:ext uri="{BB962C8B-B14F-4D97-AF65-F5344CB8AC3E}">
        <p14:creationId xmlns:p14="http://schemas.microsoft.com/office/powerpoint/2010/main" val="40073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spect="1"/>
          </p:cNvSpPr>
          <p:nvPr/>
        </p:nvSpPr>
        <p:spPr>
          <a:xfrm>
            <a:off x="381000" y="1005840"/>
            <a:ext cx="8305800" cy="3657600"/>
          </a:xfrm>
          <a:prstGeom prst="rect">
            <a:avLst/>
          </a:prstGeom>
          <a:noFill/>
        </p:spPr>
        <p:txBody>
          <a:bodyPr wrap="square" numCol="1" rtlCol="0">
            <a:noAutofit/>
          </a:bodyPr>
          <a:lstStyle/>
          <a:p>
            <a:pPr algn="ctr"/>
            <a:r>
              <a:rPr lang="en-US" sz="2000" b="1" dirty="0"/>
              <a:t>Only became programmable in the early 2000s.</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11</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sp>
        <p:nvSpPr>
          <p:cNvPr id="5" name="Rectangle 4"/>
          <p:cNvSpPr/>
          <p:nvPr/>
        </p:nvSpPr>
        <p:spPr>
          <a:xfrm>
            <a:off x="1676400" y="4705350"/>
            <a:ext cx="6019800" cy="276999"/>
          </a:xfrm>
          <a:prstGeom prst="rect">
            <a:avLst/>
          </a:prstGeom>
        </p:spPr>
        <p:txBody>
          <a:bodyPr wrap="square">
            <a:spAutoFit/>
          </a:bodyPr>
          <a:lstStyle/>
          <a:p>
            <a:r>
              <a:rPr lang="en-US" sz="1200" dirty="0">
                <a:hlinkClick r:id="rId2" action="ppaction://hlinkfile"/>
              </a:rPr>
              <a:t>ftp://77.67.22.188/developer/presentations/2005/GDC/OpenGL_Day/OpenGL_GPGPU.pdf</a:t>
            </a:r>
            <a:endParaRPr lang="en-US" sz="1200" dirty="0"/>
          </a:p>
        </p:txBody>
      </p:sp>
      <p:pic>
        <p:nvPicPr>
          <p:cNvPr id="9" name="Picture 8"/>
          <p:cNvPicPr>
            <a:picLocks noChangeAspect="1"/>
          </p:cNvPicPr>
          <p:nvPr/>
        </p:nvPicPr>
        <p:blipFill>
          <a:blip r:embed="rId3"/>
          <a:stretch>
            <a:fillRect/>
          </a:stretch>
        </p:blipFill>
        <p:spPr>
          <a:xfrm>
            <a:off x="304800" y="1581150"/>
            <a:ext cx="3886200" cy="2913632"/>
          </a:xfrm>
          <a:prstGeom prst="rect">
            <a:avLst/>
          </a:prstGeom>
        </p:spPr>
      </p:pic>
      <p:pic>
        <p:nvPicPr>
          <p:cNvPr id="10" name="Picture 9"/>
          <p:cNvPicPr>
            <a:picLocks noChangeAspect="1"/>
          </p:cNvPicPr>
          <p:nvPr/>
        </p:nvPicPr>
        <p:blipFill>
          <a:blip r:embed="rId4"/>
          <a:stretch>
            <a:fillRect/>
          </a:stretch>
        </p:blipFill>
        <p:spPr>
          <a:xfrm>
            <a:off x="4820608" y="1581150"/>
            <a:ext cx="3866192" cy="2895600"/>
          </a:xfrm>
          <a:prstGeom prst="rect">
            <a:avLst/>
          </a:prstGeom>
        </p:spPr>
      </p:pic>
    </p:spTree>
    <p:extLst>
      <p:ext uri="{BB962C8B-B14F-4D97-AF65-F5344CB8AC3E}">
        <p14:creationId xmlns:p14="http://schemas.microsoft.com/office/powerpoint/2010/main" val="17495748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Misaligned and </a:t>
            </a:r>
            <a:r>
              <a:rPr lang="en-GB" sz="2000" dirty="0" err="1">
                <a:latin typeface="Calibri"/>
                <a:cs typeface="Calibri"/>
              </a:rPr>
              <a:t>Uncoalesced</a:t>
            </a:r>
            <a:r>
              <a:rPr lang="en-GB" sz="2000" dirty="0">
                <a:latin typeface="Calibri"/>
                <a:cs typeface="Calibri"/>
              </a:rPr>
              <a:t> Memory Access (</a:t>
            </a:r>
            <a:r>
              <a:rPr lang="en-GB" sz="2000" i="1" dirty="0">
                <a:latin typeface="Calibri"/>
                <a:cs typeface="Calibri"/>
              </a:rPr>
              <a:t>w/o L1 cache</a:t>
            </a:r>
            <a:r>
              <a:rPr lang="en-GB" sz="2000" dirty="0">
                <a:latin typeface="Calibri"/>
                <a:cs typeface="Calibri"/>
              </a:rPr>
              <a:t>)</a:t>
            </a: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endParaRPr lang="en-GB" sz="2000" dirty="0">
              <a:latin typeface="Calibri"/>
              <a:cs typeface="Calibri"/>
            </a:endParaRPr>
          </a:p>
          <a:p>
            <a:r>
              <a:rPr lang="en-GB" sz="2000" dirty="0">
                <a:latin typeface="Calibri"/>
                <a:cs typeface="Calibri"/>
              </a:rPr>
              <a:t>With </a:t>
            </a:r>
            <a:r>
              <a:rPr lang="en-GB" sz="2000" dirty="0" err="1">
                <a:latin typeface="Calibri"/>
                <a:cs typeface="Calibri"/>
              </a:rPr>
              <a:t>uncoalesced</a:t>
            </a:r>
            <a:r>
              <a:rPr lang="en-GB" sz="2000" dirty="0">
                <a:latin typeface="Calibri"/>
                <a:cs typeface="Calibri"/>
              </a:rPr>
              <a:t> loads, more bytes loaded than requested but better efficiency than with 128-byte transactions.</a:t>
            </a:r>
          </a:p>
        </p:txBody>
      </p:sp>
      <p:pic>
        <p:nvPicPr>
          <p:cNvPr id="5" name="Picture 4"/>
          <p:cNvPicPr>
            <a:picLocks noChangeAspect="1"/>
          </p:cNvPicPr>
          <p:nvPr/>
        </p:nvPicPr>
        <p:blipFill>
          <a:blip r:embed="rId3"/>
          <a:stretch>
            <a:fillRect/>
          </a:stretch>
        </p:blipFill>
        <p:spPr>
          <a:xfrm>
            <a:off x="934096" y="1634146"/>
            <a:ext cx="7238304" cy="1007351"/>
          </a:xfrm>
          <a:prstGeom prst="rect">
            <a:avLst/>
          </a:prstGeom>
        </p:spPr>
      </p:pic>
      <p:pic>
        <p:nvPicPr>
          <p:cNvPr id="8" name="Picture 7"/>
          <p:cNvPicPr>
            <a:picLocks noChangeAspect="1"/>
          </p:cNvPicPr>
          <p:nvPr/>
        </p:nvPicPr>
        <p:blipFill>
          <a:blip r:embed="rId4"/>
          <a:stretch>
            <a:fillRect/>
          </a:stretch>
        </p:blipFill>
        <p:spPr>
          <a:xfrm>
            <a:off x="934096" y="2721767"/>
            <a:ext cx="7238304" cy="1001729"/>
          </a:xfrm>
          <a:prstGeom prst="rect">
            <a:avLst/>
          </a:prstGeom>
        </p:spPr>
      </p:pic>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11" name="Slide Number Placeholder 10"/>
          <p:cNvSpPr>
            <a:spLocks noGrp="1"/>
          </p:cNvSpPr>
          <p:nvPr>
            <p:ph type="sldNum" sz="quarter" idx="12"/>
          </p:nvPr>
        </p:nvSpPr>
        <p:spPr/>
        <p:txBody>
          <a:bodyPr/>
          <a:lstStyle/>
          <a:p>
            <a:fld id="{63C537C0-9BD9-40EB-BADE-4FE671F46F7E}" type="slidenum">
              <a:rPr lang="en-US" smtClean="0"/>
              <a:t>110</a:t>
            </a:fld>
            <a:endParaRPr lang="en-US"/>
          </a:p>
        </p:txBody>
      </p:sp>
    </p:spTree>
    <p:extLst>
      <p:ext uri="{BB962C8B-B14F-4D97-AF65-F5344CB8AC3E}">
        <p14:creationId xmlns:p14="http://schemas.microsoft.com/office/powerpoint/2010/main" val="3443728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To illustrate these points, we’ll experiment with a variation on the vector add micro-benchmark under </a:t>
            </a:r>
            <a:r>
              <a:rPr lang="en-GB" dirty="0">
                <a:latin typeface="Consolas"/>
                <a:cs typeface="Consolas"/>
              </a:rPr>
              <a:t>$HOME/</a:t>
            </a:r>
            <a:r>
              <a:rPr lang="en-GB" dirty="0" err="1">
                <a:latin typeface="Consolas"/>
                <a:cs typeface="Consolas"/>
              </a:rPr>
              <a:t>bootcamp-gpu</a:t>
            </a:r>
            <a:r>
              <a:rPr lang="en-GB" dirty="0">
                <a:latin typeface="Consolas"/>
                <a:cs typeface="Consolas"/>
              </a:rPr>
              <a:t>/</a:t>
            </a:r>
            <a:r>
              <a:rPr lang="en-GB" dirty="0" err="1">
                <a:latin typeface="Consolas"/>
                <a:cs typeface="Consolas"/>
              </a:rPr>
              <a:t>src</a:t>
            </a:r>
            <a:r>
              <a:rPr lang="en-GB" dirty="0">
                <a:latin typeface="Consolas"/>
                <a:cs typeface="Consolas"/>
              </a:rPr>
              <a:t>/</a:t>
            </a:r>
            <a:r>
              <a:rPr lang="en-US" dirty="0">
                <a:latin typeface="Consolas"/>
                <a:cs typeface="Consolas"/>
              </a:rPr>
              <a:t>03_vecadd_misaligned</a:t>
            </a:r>
            <a:r>
              <a:rPr lang="en-GB" sz="2000" dirty="0">
                <a:latin typeface="Calibri"/>
                <a:cs typeface="Calibri"/>
              </a:rPr>
              <a:t>.</a:t>
            </a:r>
          </a:p>
          <a:p>
            <a:endParaRPr lang="en-GB" sz="2000" dirty="0">
              <a:latin typeface="Calibri"/>
              <a:cs typeface="Calibri"/>
            </a:endParaRPr>
          </a:p>
          <a:p>
            <a:r>
              <a:rPr lang="en-GB" dirty="0" err="1">
                <a:latin typeface="Consolas"/>
                <a:cs typeface="Consolas"/>
              </a:rPr>
              <a:t>vector_add</a:t>
            </a:r>
            <a:endParaRPr lang="en-GB" sz="2000" dirty="0">
              <a:latin typeface="Calibri"/>
              <a:cs typeface="Calibri"/>
            </a:endParaRPr>
          </a:p>
          <a:p>
            <a:endParaRPr lang="en-GB" sz="2000" dirty="0">
              <a:latin typeface="Calibri"/>
              <a:cs typeface="Calibri"/>
            </a:endParaRPr>
          </a:p>
          <a:p>
            <a:r>
              <a:rPr lang="en-GB" dirty="0" err="1">
                <a:latin typeface="Consolas"/>
                <a:cs typeface="Consolas"/>
              </a:rPr>
              <a:t>vector_add_read_offset</a:t>
            </a:r>
            <a:endParaRPr lang="en-GB" sz="2000" dirty="0">
              <a:latin typeface="Calibri"/>
              <a:cs typeface="Calibri"/>
            </a:endParaRPr>
          </a:p>
          <a:p>
            <a:endParaRPr lang="en-GB" sz="2000" dirty="0">
              <a:latin typeface="Calibri"/>
              <a:cs typeface="Calibri"/>
            </a:endParaRPr>
          </a:p>
          <a:p>
            <a:r>
              <a:rPr lang="en-GB" dirty="0" err="1">
                <a:latin typeface="Consolas"/>
                <a:cs typeface="Consolas"/>
              </a:rPr>
              <a:t>vector_add_write_offset</a:t>
            </a:r>
            <a:endParaRPr lang="en-GB" sz="2000" dirty="0">
              <a:latin typeface="Calibri"/>
              <a:cs typeface="Calibri"/>
            </a:endParaRPr>
          </a:p>
          <a:p>
            <a:endParaRPr lang="en-GB" sz="2000" dirty="0">
              <a:latin typeface="Calibri"/>
              <a:cs typeface="Calibri"/>
            </a:endParaRPr>
          </a:p>
          <a:p>
            <a:r>
              <a:rPr lang="en-GB" dirty="0" err="1">
                <a:latin typeface="Consolas"/>
                <a:cs typeface="Consolas"/>
              </a:rPr>
              <a:t>vector_add_weirdly_coalesced</a:t>
            </a:r>
            <a:endParaRPr lang="en-GB" sz="2000" dirty="0">
              <a:latin typeface="Calibri"/>
              <a:cs typeface="Calibri"/>
            </a:endParaRPr>
          </a:p>
          <a:p>
            <a:endParaRPr lang="en-GB" sz="2000" dirty="0">
              <a:latin typeface="Calibri"/>
              <a:cs typeface="Calibri"/>
            </a:endParaRPr>
          </a:p>
          <a:p>
            <a:r>
              <a:rPr lang="en-GB" dirty="0" err="1">
                <a:latin typeface="Consolas"/>
                <a:cs typeface="Consolas"/>
              </a:rPr>
              <a:t>vector_add_not_coalesced</a:t>
            </a:r>
            <a:endParaRPr lang="en-GB" sz="2000" dirty="0">
              <a:latin typeface="Calibri"/>
              <a:cs typeface="Calibri"/>
            </a:endParaRPr>
          </a:p>
        </p:txBody>
      </p:sp>
      <p:pic>
        <p:nvPicPr>
          <p:cNvPr id="11" name="Picture 10"/>
          <p:cNvPicPr>
            <a:picLocks noChangeAspect="1"/>
          </p:cNvPicPr>
          <p:nvPr/>
        </p:nvPicPr>
        <p:blipFill>
          <a:blip r:embed="rId3"/>
          <a:stretch>
            <a:fillRect/>
          </a:stretch>
        </p:blipFill>
        <p:spPr>
          <a:xfrm>
            <a:off x="4114800" y="1754232"/>
            <a:ext cx="4495800" cy="665118"/>
          </a:xfrm>
          <a:prstGeom prst="rect">
            <a:avLst/>
          </a:prstGeom>
        </p:spPr>
      </p:pic>
      <p:pic>
        <p:nvPicPr>
          <p:cNvPr id="12" name="Picture 11"/>
          <p:cNvPicPr>
            <a:picLocks noChangeAspect="1"/>
          </p:cNvPicPr>
          <p:nvPr/>
        </p:nvPicPr>
        <p:blipFill>
          <a:blip r:embed="rId4"/>
          <a:stretch>
            <a:fillRect/>
          </a:stretch>
        </p:blipFill>
        <p:spPr>
          <a:xfrm>
            <a:off x="4191000" y="2631872"/>
            <a:ext cx="4495800" cy="625678"/>
          </a:xfrm>
          <a:prstGeom prst="rect">
            <a:avLst/>
          </a:prstGeom>
        </p:spPr>
      </p:pic>
      <p:pic>
        <p:nvPicPr>
          <p:cNvPr id="13" name="Picture 12"/>
          <p:cNvPicPr>
            <a:picLocks noChangeAspect="1"/>
          </p:cNvPicPr>
          <p:nvPr/>
        </p:nvPicPr>
        <p:blipFill>
          <a:blip r:embed="rId5"/>
          <a:stretch>
            <a:fillRect/>
          </a:stretch>
        </p:blipFill>
        <p:spPr>
          <a:xfrm>
            <a:off x="4191000" y="3486150"/>
            <a:ext cx="4495800" cy="635770"/>
          </a:xfrm>
          <a:prstGeom prst="rect">
            <a:avLst/>
          </a:prstGeom>
        </p:spPr>
      </p:pic>
      <p:pic>
        <p:nvPicPr>
          <p:cNvPr id="14" name="Picture 13"/>
          <p:cNvPicPr>
            <a:picLocks noChangeAspect="1"/>
          </p:cNvPicPr>
          <p:nvPr/>
        </p:nvPicPr>
        <p:blipFill>
          <a:blip r:embed="rId6"/>
          <a:stretch>
            <a:fillRect/>
          </a:stretch>
        </p:blipFill>
        <p:spPr>
          <a:xfrm>
            <a:off x="4191000" y="4248150"/>
            <a:ext cx="4497593" cy="622434"/>
          </a:xfrm>
          <a:prstGeom prst="rect">
            <a:avLst/>
          </a:prstGeom>
        </p:spPr>
      </p:pic>
      <p:sp>
        <p:nvSpPr>
          <p:cNvPr id="2" name="Slide Number Placeholder 1"/>
          <p:cNvSpPr>
            <a:spLocks noGrp="1"/>
          </p:cNvSpPr>
          <p:nvPr>
            <p:ph type="sldNum" sz="quarter" idx="12"/>
          </p:nvPr>
        </p:nvSpPr>
        <p:spPr/>
        <p:txBody>
          <a:bodyPr/>
          <a:lstStyle/>
          <a:p>
            <a:fld id="{63C537C0-9BD9-40EB-BADE-4FE671F46F7E}" type="slidenum">
              <a:rPr lang="en-US" smtClean="0"/>
              <a:t>111</a:t>
            </a:fld>
            <a:endParaRPr lang="en-US"/>
          </a:p>
        </p:txBody>
      </p:sp>
      <p:sp>
        <p:nvSpPr>
          <p:cNvPr id="10" name="Rectangle 9"/>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Memory Access Optimization</a:t>
            </a:r>
          </a:p>
        </p:txBody>
      </p:sp>
    </p:spTree>
    <p:extLst>
      <p:ext uri="{BB962C8B-B14F-4D97-AF65-F5344CB8AC3E}">
        <p14:creationId xmlns:p14="http://schemas.microsoft.com/office/powerpoint/2010/main" val="1284463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Experiment with several new metrics from </a:t>
            </a:r>
            <a:r>
              <a:rPr lang="en-US" dirty="0" err="1">
                <a:latin typeface="Consolas"/>
                <a:cs typeface="Consolas"/>
              </a:rPr>
              <a:t>nvprof</a:t>
            </a:r>
            <a:r>
              <a:rPr lang="en-US" sz="2000" dirty="0">
                <a:latin typeface="Calibri"/>
                <a:cs typeface="Calibri"/>
              </a:rPr>
              <a:t>:</a:t>
            </a:r>
          </a:p>
          <a:p>
            <a:pPr marL="457200" indent="-457200">
              <a:buFont typeface="+mj-lt"/>
              <a:buAutoNum type="arabicPeriod"/>
            </a:pPr>
            <a:r>
              <a:rPr lang="en-US" dirty="0" err="1">
                <a:latin typeface="Calibri"/>
                <a:cs typeface="Calibri"/>
              </a:rPr>
              <a:t>gld_transactions</a:t>
            </a:r>
            <a:r>
              <a:rPr lang="en-US" dirty="0">
                <a:latin typeface="Calibri"/>
                <a:cs typeface="Calibri"/>
              </a:rPr>
              <a:t>: # of global memory load transactions</a:t>
            </a:r>
          </a:p>
          <a:p>
            <a:pPr marL="457200" indent="-457200">
              <a:buFont typeface="+mj-lt"/>
              <a:buAutoNum type="arabicPeriod"/>
            </a:pPr>
            <a:r>
              <a:rPr lang="en-US" dirty="0" err="1">
                <a:latin typeface="Calibri"/>
                <a:cs typeface="Calibri"/>
              </a:rPr>
              <a:t>gst_transactions</a:t>
            </a:r>
            <a:r>
              <a:rPr lang="en-US" dirty="0">
                <a:latin typeface="Calibri"/>
                <a:cs typeface="Calibri"/>
              </a:rPr>
              <a:t>: # of global memory store transactions</a:t>
            </a:r>
          </a:p>
          <a:p>
            <a:pPr marL="457200" indent="-457200">
              <a:buFont typeface="+mj-lt"/>
              <a:buAutoNum type="arabicPeriod"/>
            </a:pPr>
            <a:r>
              <a:rPr lang="en-US" dirty="0" err="1">
                <a:latin typeface="Calibri"/>
                <a:cs typeface="Calibri"/>
              </a:rPr>
              <a:t>gld_transactions_per_request</a:t>
            </a:r>
            <a:r>
              <a:rPr lang="en-US" dirty="0">
                <a:latin typeface="Calibri"/>
                <a:cs typeface="Calibri"/>
              </a:rPr>
              <a:t>: mean # of </a:t>
            </a:r>
            <a:r>
              <a:rPr lang="en-US" dirty="0" err="1">
                <a:latin typeface="Calibri"/>
                <a:cs typeface="Calibri"/>
              </a:rPr>
              <a:t>gld</a:t>
            </a:r>
            <a:r>
              <a:rPr lang="en-US" dirty="0">
                <a:latin typeface="Calibri"/>
                <a:cs typeface="Calibri"/>
              </a:rPr>
              <a:t> </a:t>
            </a:r>
            <a:r>
              <a:rPr lang="en-US" dirty="0" err="1">
                <a:latin typeface="Calibri"/>
                <a:cs typeface="Calibri"/>
              </a:rPr>
              <a:t>txs</a:t>
            </a:r>
            <a:r>
              <a:rPr lang="en-US" dirty="0">
                <a:latin typeface="Calibri"/>
                <a:cs typeface="Calibri"/>
              </a:rPr>
              <a:t> issued to satisfy a warp’s request</a:t>
            </a:r>
          </a:p>
          <a:p>
            <a:pPr marL="457200" indent="-457200">
              <a:buFont typeface="+mj-lt"/>
              <a:buAutoNum type="arabicPeriod"/>
            </a:pPr>
            <a:r>
              <a:rPr lang="en-US" dirty="0" err="1">
                <a:latin typeface="Calibri"/>
                <a:cs typeface="Calibri"/>
              </a:rPr>
              <a:t>gst_transactions_per_request</a:t>
            </a:r>
            <a:r>
              <a:rPr lang="en-US" dirty="0">
                <a:latin typeface="Calibri"/>
                <a:cs typeface="Calibri"/>
              </a:rPr>
              <a:t>: mean # of </a:t>
            </a:r>
            <a:r>
              <a:rPr lang="en-US" dirty="0" err="1">
                <a:latin typeface="Calibri"/>
                <a:cs typeface="Calibri"/>
              </a:rPr>
              <a:t>gst</a:t>
            </a:r>
            <a:r>
              <a:rPr lang="en-US" dirty="0">
                <a:latin typeface="Calibri"/>
                <a:cs typeface="Calibri"/>
              </a:rPr>
              <a:t> </a:t>
            </a:r>
            <a:r>
              <a:rPr lang="en-US" dirty="0" err="1">
                <a:latin typeface="Calibri"/>
                <a:cs typeface="Calibri"/>
              </a:rPr>
              <a:t>txs</a:t>
            </a:r>
            <a:r>
              <a:rPr lang="en-US" dirty="0">
                <a:latin typeface="Calibri"/>
                <a:cs typeface="Calibri"/>
              </a:rPr>
              <a:t>  issued to satisfy a warp’s request</a:t>
            </a:r>
          </a:p>
          <a:p>
            <a:pPr marL="457200" indent="-457200">
              <a:buFont typeface="+mj-lt"/>
              <a:buAutoNum type="arabicPeriod"/>
            </a:pPr>
            <a:r>
              <a:rPr lang="en-US" dirty="0" err="1">
                <a:latin typeface="Calibri"/>
                <a:cs typeface="Calibri"/>
              </a:rPr>
              <a:t>gld_efficiency</a:t>
            </a:r>
            <a:r>
              <a:rPr lang="en-US" dirty="0">
                <a:latin typeface="Calibri"/>
                <a:cs typeface="Calibri"/>
              </a:rPr>
              <a:t>: </a:t>
            </a:r>
            <a:r>
              <a:rPr lang="en-US" dirty="0" err="1">
                <a:latin typeface="Calibri"/>
                <a:cs typeface="Calibri"/>
              </a:rPr>
              <a:t>gld_requests</a:t>
            </a:r>
            <a:r>
              <a:rPr lang="en-US" dirty="0">
                <a:latin typeface="Calibri"/>
                <a:cs typeface="Calibri"/>
              </a:rPr>
              <a:t> / </a:t>
            </a:r>
            <a:r>
              <a:rPr lang="en-US" dirty="0" err="1">
                <a:latin typeface="Calibri"/>
                <a:cs typeface="Calibri"/>
              </a:rPr>
              <a:t>gld_transactions</a:t>
            </a:r>
            <a:endParaRPr lang="en-US" dirty="0">
              <a:latin typeface="Calibri"/>
              <a:cs typeface="Calibri"/>
            </a:endParaRPr>
          </a:p>
          <a:p>
            <a:pPr marL="457200" indent="-457200">
              <a:buFont typeface="+mj-lt"/>
              <a:buAutoNum type="arabicPeriod"/>
            </a:pPr>
            <a:r>
              <a:rPr lang="en-US" dirty="0" err="1">
                <a:latin typeface="Calibri"/>
                <a:cs typeface="Calibri"/>
              </a:rPr>
              <a:t>gst_efficiency</a:t>
            </a:r>
            <a:r>
              <a:rPr lang="en-US" dirty="0">
                <a:latin typeface="Calibri"/>
                <a:cs typeface="Calibri"/>
              </a:rPr>
              <a:t>: </a:t>
            </a:r>
            <a:r>
              <a:rPr lang="en-US" dirty="0" err="1">
                <a:latin typeface="Calibri"/>
                <a:cs typeface="Calibri"/>
              </a:rPr>
              <a:t>gst_requests</a:t>
            </a:r>
            <a:r>
              <a:rPr lang="en-US" dirty="0">
                <a:latin typeface="Calibri"/>
                <a:cs typeface="Calibri"/>
              </a:rPr>
              <a:t> / </a:t>
            </a:r>
            <a:r>
              <a:rPr lang="en-US" dirty="0" err="1">
                <a:latin typeface="Calibri"/>
                <a:cs typeface="Calibri"/>
              </a:rPr>
              <a:t>gst_transactions</a:t>
            </a:r>
            <a:endParaRPr lang="en-US" dirty="0">
              <a:latin typeface="Calibri"/>
              <a:cs typeface="Calibri"/>
            </a:endParaRPr>
          </a:p>
          <a:p>
            <a:endParaRPr lang="en-GB" sz="2000" dirty="0">
              <a:latin typeface="Calibri"/>
              <a:cs typeface="Calibri"/>
            </a:endParaRPr>
          </a:p>
          <a:p>
            <a:r>
              <a:rPr lang="en-GB" dirty="0">
                <a:latin typeface="Consolas"/>
                <a:cs typeface="Consolas"/>
              </a:rPr>
              <a:t>$ </a:t>
            </a:r>
            <a:r>
              <a:rPr lang="en-US" dirty="0" err="1">
                <a:latin typeface="Consolas"/>
                <a:cs typeface="Consolas"/>
              </a:rPr>
              <a:t>nvprof</a:t>
            </a:r>
            <a:r>
              <a:rPr lang="en-US" dirty="0">
                <a:latin typeface="Consolas"/>
                <a:cs typeface="Consolas"/>
              </a:rPr>
              <a:t> --metrics </a:t>
            </a:r>
            <a:r>
              <a:rPr lang="en-US" dirty="0" err="1">
                <a:latin typeface="Consolas"/>
                <a:cs typeface="Consolas"/>
              </a:rPr>
              <a:t>gld_transactions</a:t>
            </a:r>
            <a:r>
              <a:rPr lang="en-US" dirty="0">
                <a:latin typeface="Consolas"/>
                <a:cs typeface="Consolas"/>
              </a:rPr>
              <a:t> ./</a:t>
            </a:r>
            <a:r>
              <a:rPr lang="en-US" dirty="0" err="1">
                <a:latin typeface="Consolas"/>
                <a:cs typeface="Consolas"/>
              </a:rPr>
              <a:t>vecadd</a:t>
            </a:r>
            <a:r>
              <a:rPr lang="en-US" dirty="0">
                <a:latin typeface="Consolas"/>
                <a:cs typeface="Consolas"/>
              </a:rPr>
              <a:t> 4194304</a:t>
            </a:r>
          </a:p>
          <a:p>
            <a:r>
              <a:rPr lang="en-GB" dirty="0">
                <a:latin typeface="Consolas"/>
                <a:cs typeface="Consolas"/>
              </a:rPr>
              <a:t>$ </a:t>
            </a:r>
            <a:r>
              <a:rPr lang="en-US" dirty="0" err="1">
                <a:latin typeface="Consolas"/>
                <a:cs typeface="Consolas"/>
              </a:rPr>
              <a:t>nvprof</a:t>
            </a:r>
            <a:r>
              <a:rPr lang="en-US" dirty="0">
                <a:latin typeface="Consolas"/>
                <a:cs typeface="Consolas"/>
              </a:rPr>
              <a:t> --metrics </a:t>
            </a:r>
            <a:r>
              <a:rPr lang="en-US" dirty="0" err="1">
                <a:latin typeface="Consolas"/>
                <a:cs typeface="Consolas"/>
              </a:rPr>
              <a:t>gst_transactions</a:t>
            </a:r>
            <a:r>
              <a:rPr lang="en-US" dirty="0">
                <a:latin typeface="Consolas"/>
                <a:cs typeface="Consolas"/>
              </a:rPr>
              <a:t> ./</a:t>
            </a:r>
            <a:r>
              <a:rPr lang="en-US" dirty="0" err="1">
                <a:latin typeface="Consolas"/>
                <a:cs typeface="Consolas"/>
              </a:rPr>
              <a:t>vecadd</a:t>
            </a:r>
            <a:r>
              <a:rPr lang="en-US" dirty="0">
                <a:latin typeface="Consolas"/>
                <a:cs typeface="Consolas"/>
              </a:rPr>
              <a:t> 4194304</a:t>
            </a:r>
          </a:p>
          <a:p>
            <a:r>
              <a:rPr lang="en-US" dirty="0">
                <a:latin typeface="Consolas"/>
                <a:cs typeface="Consolas"/>
              </a:rPr>
              <a:t>$ ...</a:t>
            </a:r>
          </a:p>
          <a:p>
            <a:endParaRPr lang="en-US" dirty="0">
              <a:latin typeface="Consolas"/>
              <a:cs typeface="Consolas"/>
            </a:endParaRPr>
          </a:p>
          <a:p>
            <a:r>
              <a:rPr lang="en-US" sz="2000" dirty="0">
                <a:latin typeface="Calibri"/>
                <a:cs typeface="Calibri"/>
              </a:rPr>
              <a:t>What do you observe?</a:t>
            </a:r>
          </a:p>
          <a:p>
            <a:endParaRPr lang="en-US" dirty="0">
              <a:latin typeface="Consolas"/>
              <a:cs typeface="Consolas"/>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Memory Access Optimization</a:t>
            </a:r>
          </a:p>
        </p:txBody>
      </p:sp>
      <p:sp>
        <p:nvSpPr>
          <p:cNvPr id="2" name="Slide Number Placeholder 1"/>
          <p:cNvSpPr>
            <a:spLocks noGrp="1"/>
          </p:cNvSpPr>
          <p:nvPr>
            <p:ph type="sldNum" sz="quarter" idx="12"/>
          </p:nvPr>
        </p:nvSpPr>
        <p:spPr/>
        <p:txBody>
          <a:bodyPr/>
          <a:lstStyle/>
          <a:p>
            <a:fld id="{63C537C0-9BD9-40EB-BADE-4FE671F46F7E}" type="slidenum">
              <a:rPr lang="en-US" smtClean="0"/>
              <a:t>112</a:t>
            </a:fld>
            <a:endParaRPr lang="en-US"/>
          </a:p>
        </p:txBody>
      </p:sp>
    </p:spTree>
    <p:extLst>
      <p:ext uri="{BB962C8B-B14F-4D97-AF65-F5344CB8AC3E}">
        <p14:creationId xmlns:p14="http://schemas.microsoft.com/office/powerpoint/2010/main" val="3885980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Memory Access Optimization</a:t>
            </a:r>
          </a:p>
        </p:txBody>
      </p:sp>
      <p:sp>
        <p:nvSpPr>
          <p:cNvPr id="2" name="Slide Number Placeholder 1"/>
          <p:cNvSpPr>
            <a:spLocks noGrp="1"/>
          </p:cNvSpPr>
          <p:nvPr>
            <p:ph type="sldNum" sz="quarter" idx="12"/>
          </p:nvPr>
        </p:nvSpPr>
        <p:spPr/>
        <p:txBody>
          <a:bodyPr/>
          <a:lstStyle/>
          <a:p>
            <a:fld id="{63C537C0-9BD9-40EB-BADE-4FE671F46F7E}" type="slidenum">
              <a:rPr lang="en-US" smtClean="0"/>
              <a:t>113</a:t>
            </a:fld>
            <a:endParaRPr lang="en-US"/>
          </a:p>
        </p:txBody>
      </p:sp>
      <p:pic>
        <p:nvPicPr>
          <p:cNvPr id="3" name="Picture 2"/>
          <p:cNvPicPr>
            <a:picLocks noChangeAspect="1"/>
          </p:cNvPicPr>
          <p:nvPr/>
        </p:nvPicPr>
        <p:blipFill>
          <a:blip r:embed="rId3"/>
          <a:stretch>
            <a:fillRect/>
          </a:stretch>
        </p:blipFill>
        <p:spPr>
          <a:xfrm>
            <a:off x="6121400" y="742950"/>
            <a:ext cx="2921000" cy="1752600"/>
          </a:xfrm>
          <a:prstGeom prst="rect">
            <a:avLst/>
          </a:prstGeom>
        </p:spPr>
      </p:pic>
      <p:pic>
        <p:nvPicPr>
          <p:cNvPr id="4" name="Picture 3"/>
          <p:cNvPicPr>
            <a:picLocks noChangeAspect="1"/>
          </p:cNvPicPr>
          <p:nvPr/>
        </p:nvPicPr>
        <p:blipFill>
          <a:blip r:embed="rId4"/>
          <a:stretch>
            <a:fillRect/>
          </a:stretch>
        </p:blipFill>
        <p:spPr>
          <a:xfrm>
            <a:off x="152400" y="742950"/>
            <a:ext cx="2921000" cy="1752600"/>
          </a:xfrm>
          <a:prstGeom prst="rect">
            <a:avLst/>
          </a:prstGeom>
        </p:spPr>
      </p:pic>
      <p:pic>
        <p:nvPicPr>
          <p:cNvPr id="5" name="Picture 4"/>
          <p:cNvPicPr>
            <a:picLocks noChangeAspect="1"/>
          </p:cNvPicPr>
          <p:nvPr/>
        </p:nvPicPr>
        <p:blipFill>
          <a:blip r:embed="rId5"/>
          <a:stretch>
            <a:fillRect/>
          </a:stretch>
        </p:blipFill>
        <p:spPr>
          <a:xfrm>
            <a:off x="152400" y="2876550"/>
            <a:ext cx="2921000" cy="1752600"/>
          </a:xfrm>
          <a:prstGeom prst="rect">
            <a:avLst/>
          </a:prstGeom>
        </p:spPr>
      </p:pic>
      <p:pic>
        <p:nvPicPr>
          <p:cNvPr id="8" name="Picture 7"/>
          <p:cNvPicPr>
            <a:picLocks noChangeAspect="1"/>
          </p:cNvPicPr>
          <p:nvPr/>
        </p:nvPicPr>
        <p:blipFill>
          <a:blip r:embed="rId6"/>
          <a:stretch>
            <a:fillRect/>
          </a:stretch>
        </p:blipFill>
        <p:spPr>
          <a:xfrm>
            <a:off x="3124200" y="742950"/>
            <a:ext cx="2921000" cy="1752600"/>
          </a:xfrm>
          <a:prstGeom prst="rect">
            <a:avLst/>
          </a:prstGeom>
        </p:spPr>
      </p:pic>
      <p:pic>
        <p:nvPicPr>
          <p:cNvPr id="10" name="Picture 9"/>
          <p:cNvPicPr>
            <a:picLocks noChangeAspect="1"/>
          </p:cNvPicPr>
          <p:nvPr/>
        </p:nvPicPr>
        <p:blipFill>
          <a:blip r:embed="rId7"/>
          <a:stretch>
            <a:fillRect/>
          </a:stretch>
        </p:blipFill>
        <p:spPr>
          <a:xfrm>
            <a:off x="3200400" y="2876550"/>
            <a:ext cx="2921000" cy="1752600"/>
          </a:xfrm>
          <a:prstGeom prst="rect">
            <a:avLst/>
          </a:prstGeom>
        </p:spPr>
      </p:pic>
      <p:sp>
        <p:nvSpPr>
          <p:cNvPr id="13" name="TextBox 12"/>
          <p:cNvSpPr txBox="1"/>
          <p:nvPr/>
        </p:nvSpPr>
        <p:spPr>
          <a:xfrm>
            <a:off x="304800" y="2477929"/>
            <a:ext cx="2809583" cy="246221"/>
          </a:xfrm>
          <a:prstGeom prst="rect">
            <a:avLst/>
          </a:prstGeom>
          <a:noFill/>
        </p:spPr>
        <p:txBody>
          <a:bodyPr wrap="none" rtlCol="0">
            <a:spAutoFit/>
          </a:bodyPr>
          <a:lstStyle/>
          <a:p>
            <a:r>
              <a:rPr lang="en-US" sz="1000" dirty="0"/>
              <a:t>Misaligned, </a:t>
            </a:r>
            <a:r>
              <a:rPr lang="en-US" sz="1000" dirty="0" err="1"/>
              <a:t>uncoalesced</a:t>
            </a:r>
            <a:r>
              <a:rPr lang="en-US" sz="1000" dirty="0"/>
              <a:t> reads </a:t>
            </a:r>
            <a:r>
              <a:rPr lang="en-US" sz="1000" dirty="0">
                <a:latin typeface="Wingdings"/>
                <a:ea typeface="Wingdings"/>
                <a:cs typeface="Wingdings"/>
                <a:sym typeface="Wingdings"/>
              </a:rPr>
              <a:t></a:t>
            </a:r>
            <a:r>
              <a:rPr lang="en-US" sz="1000" dirty="0">
                <a:sym typeface="Wingdings"/>
              </a:rPr>
              <a:t> </a:t>
            </a:r>
            <a:r>
              <a:rPr lang="en-US" sz="1000" dirty="0" err="1"/>
              <a:t>gld_transactions</a:t>
            </a:r>
            <a:endParaRPr lang="en-US" sz="1000" dirty="0"/>
          </a:p>
        </p:txBody>
      </p:sp>
      <p:sp>
        <p:nvSpPr>
          <p:cNvPr id="14" name="TextBox 13"/>
          <p:cNvSpPr txBox="1"/>
          <p:nvPr/>
        </p:nvSpPr>
        <p:spPr>
          <a:xfrm>
            <a:off x="304800" y="4629150"/>
            <a:ext cx="2844837" cy="246221"/>
          </a:xfrm>
          <a:prstGeom prst="rect">
            <a:avLst/>
          </a:prstGeom>
          <a:noFill/>
        </p:spPr>
        <p:txBody>
          <a:bodyPr wrap="none" rtlCol="0">
            <a:spAutoFit/>
          </a:bodyPr>
          <a:lstStyle/>
          <a:p>
            <a:r>
              <a:rPr lang="en-US" sz="1000" dirty="0"/>
              <a:t>Misaligned, </a:t>
            </a:r>
            <a:r>
              <a:rPr lang="en-US" sz="1000" dirty="0" err="1"/>
              <a:t>uncoalesced</a:t>
            </a:r>
            <a:r>
              <a:rPr lang="en-US" sz="1000" dirty="0"/>
              <a:t> writes </a:t>
            </a:r>
            <a:r>
              <a:rPr lang="en-US" sz="1000" dirty="0">
                <a:latin typeface="Wingdings"/>
                <a:ea typeface="Wingdings"/>
                <a:cs typeface="Wingdings"/>
                <a:sym typeface="Wingdings"/>
              </a:rPr>
              <a:t></a:t>
            </a:r>
            <a:r>
              <a:rPr lang="en-US" sz="1000" dirty="0">
                <a:sym typeface="Wingdings"/>
              </a:rPr>
              <a:t> </a:t>
            </a:r>
            <a:r>
              <a:rPr lang="en-US" sz="1000" dirty="0" err="1"/>
              <a:t>gst_transactions</a:t>
            </a:r>
            <a:endParaRPr lang="en-US" sz="1000" dirty="0"/>
          </a:p>
        </p:txBody>
      </p:sp>
      <p:sp>
        <p:nvSpPr>
          <p:cNvPr id="15" name="TextBox 14"/>
          <p:cNvSpPr txBox="1"/>
          <p:nvPr/>
        </p:nvSpPr>
        <p:spPr>
          <a:xfrm>
            <a:off x="3810000" y="4552950"/>
            <a:ext cx="1887982" cy="400110"/>
          </a:xfrm>
          <a:prstGeom prst="rect">
            <a:avLst/>
          </a:prstGeom>
          <a:noFill/>
        </p:spPr>
        <p:txBody>
          <a:bodyPr wrap="none" rtlCol="0">
            <a:spAutoFit/>
          </a:bodyPr>
          <a:lstStyle/>
          <a:p>
            <a:r>
              <a:rPr lang="en-US" sz="1000" dirty="0"/>
              <a:t>Misaligned, </a:t>
            </a:r>
            <a:r>
              <a:rPr lang="en-US" sz="1000" dirty="0" err="1"/>
              <a:t>uncoalesced</a:t>
            </a:r>
            <a:r>
              <a:rPr lang="en-US" sz="1000" dirty="0"/>
              <a:t> writes</a:t>
            </a:r>
          </a:p>
          <a:p>
            <a:r>
              <a:rPr lang="en-US" sz="1000" dirty="0">
                <a:latin typeface="Wingdings"/>
                <a:ea typeface="Wingdings"/>
                <a:cs typeface="Wingdings"/>
                <a:sym typeface="Wingdings"/>
              </a:rPr>
              <a:t></a:t>
            </a:r>
            <a:r>
              <a:rPr lang="en-US" sz="1000" dirty="0">
                <a:sym typeface="Wingdings"/>
              </a:rPr>
              <a:t> </a:t>
            </a:r>
            <a:r>
              <a:rPr lang="en-US" sz="1000" dirty="0" err="1"/>
              <a:t>gst_transactions_per_request</a:t>
            </a:r>
            <a:endParaRPr lang="en-US" sz="1000" dirty="0"/>
          </a:p>
        </p:txBody>
      </p:sp>
      <p:sp>
        <p:nvSpPr>
          <p:cNvPr id="16" name="TextBox 15"/>
          <p:cNvSpPr txBox="1"/>
          <p:nvPr/>
        </p:nvSpPr>
        <p:spPr>
          <a:xfrm>
            <a:off x="3733800" y="2419350"/>
            <a:ext cx="1891676" cy="400110"/>
          </a:xfrm>
          <a:prstGeom prst="rect">
            <a:avLst/>
          </a:prstGeom>
          <a:noFill/>
        </p:spPr>
        <p:txBody>
          <a:bodyPr wrap="none" rtlCol="0">
            <a:spAutoFit/>
          </a:bodyPr>
          <a:lstStyle/>
          <a:p>
            <a:r>
              <a:rPr lang="en-US" sz="1000" dirty="0"/>
              <a:t>Misaligned, </a:t>
            </a:r>
            <a:r>
              <a:rPr lang="en-US" sz="1000" dirty="0" err="1"/>
              <a:t>uncoalesced</a:t>
            </a:r>
            <a:r>
              <a:rPr lang="en-US" sz="1000" dirty="0"/>
              <a:t> reads</a:t>
            </a:r>
          </a:p>
          <a:p>
            <a:r>
              <a:rPr lang="en-US" sz="1000" dirty="0">
                <a:latin typeface="Wingdings"/>
                <a:ea typeface="Wingdings"/>
                <a:cs typeface="Wingdings"/>
                <a:sym typeface="Wingdings"/>
              </a:rPr>
              <a:t></a:t>
            </a:r>
            <a:r>
              <a:rPr lang="en-US" sz="1000" dirty="0">
                <a:sym typeface="Wingdings"/>
              </a:rPr>
              <a:t> </a:t>
            </a:r>
            <a:r>
              <a:rPr lang="en-US" sz="1000" dirty="0" err="1"/>
              <a:t>gld_transactions_per_request</a:t>
            </a:r>
            <a:endParaRPr lang="en-US" sz="1000" dirty="0"/>
          </a:p>
        </p:txBody>
      </p:sp>
      <p:sp>
        <p:nvSpPr>
          <p:cNvPr id="17" name="TextBox 16"/>
          <p:cNvSpPr txBox="1"/>
          <p:nvPr/>
        </p:nvSpPr>
        <p:spPr>
          <a:xfrm>
            <a:off x="6324600" y="2495550"/>
            <a:ext cx="2672526" cy="246221"/>
          </a:xfrm>
          <a:prstGeom prst="rect">
            <a:avLst/>
          </a:prstGeom>
          <a:noFill/>
        </p:spPr>
        <p:txBody>
          <a:bodyPr wrap="none" rtlCol="0">
            <a:spAutoFit/>
          </a:bodyPr>
          <a:lstStyle/>
          <a:p>
            <a:r>
              <a:rPr lang="en-US" sz="1000" dirty="0"/>
              <a:t>Misaligned, </a:t>
            </a:r>
            <a:r>
              <a:rPr lang="en-US" sz="1000" dirty="0" err="1"/>
              <a:t>uncoalesced</a:t>
            </a:r>
            <a:r>
              <a:rPr lang="en-US" sz="1000" dirty="0"/>
              <a:t> reads </a:t>
            </a:r>
            <a:r>
              <a:rPr lang="en-US" sz="1000" dirty="0">
                <a:latin typeface="Wingdings"/>
                <a:ea typeface="Wingdings"/>
                <a:cs typeface="Wingdings"/>
                <a:sym typeface="Wingdings"/>
              </a:rPr>
              <a:t></a:t>
            </a:r>
            <a:r>
              <a:rPr lang="en-US" sz="1000" dirty="0">
                <a:sym typeface="Wingdings"/>
              </a:rPr>
              <a:t> </a:t>
            </a:r>
            <a:r>
              <a:rPr lang="en-US" sz="1000" dirty="0" err="1"/>
              <a:t>gld_efficiency</a:t>
            </a:r>
            <a:endParaRPr lang="en-US" sz="1000" dirty="0"/>
          </a:p>
        </p:txBody>
      </p:sp>
      <p:sp>
        <p:nvSpPr>
          <p:cNvPr id="18" name="TextBox 17"/>
          <p:cNvSpPr txBox="1"/>
          <p:nvPr/>
        </p:nvSpPr>
        <p:spPr>
          <a:xfrm>
            <a:off x="6324600" y="4629150"/>
            <a:ext cx="2710999" cy="246221"/>
          </a:xfrm>
          <a:prstGeom prst="rect">
            <a:avLst/>
          </a:prstGeom>
          <a:noFill/>
        </p:spPr>
        <p:txBody>
          <a:bodyPr wrap="none" rtlCol="0">
            <a:spAutoFit/>
          </a:bodyPr>
          <a:lstStyle/>
          <a:p>
            <a:r>
              <a:rPr lang="en-US" sz="1000" dirty="0"/>
              <a:t>Misaligned, </a:t>
            </a:r>
            <a:r>
              <a:rPr lang="en-US" sz="1000" dirty="0" err="1"/>
              <a:t>uncoalesced</a:t>
            </a:r>
            <a:r>
              <a:rPr lang="en-US" sz="1000" dirty="0"/>
              <a:t> writes </a:t>
            </a:r>
            <a:r>
              <a:rPr lang="en-US" sz="1000" dirty="0">
                <a:latin typeface="Wingdings"/>
                <a:ea typeface="Wingdings"/>
                <a:cs typeface="Wingdings"/>
                <a:sym typeface="Wingdings"/>
              </a:rPr>
              <a:t></a:t>
            </a:r>
            <a:r>
              <a:rPr lang="en-US" sz="1000" dirty="0">
                <a:sym typeface="Wingdings"/>
              </a:rPr>
              <a:t> </a:t>
            </a:r>
            <a:r>
              <a:rPr lang="en-US" sz="1000" dirty="0" err="1"/>
              <a:t>gst_efficiency</a:t>
            </a:r>
            <a:endParaRPr lang="en-US" sz="1000" dirty="0"/>
          </a:p>
        </p:txBody>
      </p:sp>
      <p:pic>
        <p:nvPicPr>
          <p:cNvPr id="19" name="Picture 18"/>
          <p:cNvPicPr>
            <a:picLocks noChangeAspect="1"/>
          </p:cNvPicPr>
          <p:nvPr/>
        </p:nvPicPr>
        <p:blipFill>
          <a:blip r:embed="rId8"/>
          <a:stretch>
            <a:fillRect/>
          </a:stretch>
        </p:blipFill>
        <p:spPr>
          <a:xfrm>
            <a:off x="6096000" y="2876550"/>
            <a:ext cx="2895600" cy="1737360"/>
          </a:xfrm>
          <a:prstGeom prst="rect">
            <a:avLst/>
          </a:prstGeom>
        </p:spPr>
      </p:pic>
    </p:spTree>
    <p:extLst>
      <p:ext uri="{BB962C8B-B14F-4D97-AF65-F5344CB8AC3E}">
        <p14:creationId xmlns:p14="http://schemas.microsoft.com/office/powerpoint/2010/main" val="2107476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Optimizing CUDA Memory Accesses</a:t>
            </a:r>
          </a:p>
        </p:txBody>
      </p:sp>
      <p:sp>
        <p:nvSpPr>
          <p:cNvPr id="2" name="Slide Number Placeholder 1"/>
          <p:cNvSpPr>
            <a:spLocks noGrp="1"/>
          </p:cNvSpPr>
          <p:nvPr>
            <p:ph type="sldNum" sz="quarter" idx="12"/>
          </p:nvPr>
        </p:nvSpPr>
        <p:spPr/>
        <p:txBody>
          <a:bodyPr/>
          <a:lstStyle/>
          <a:p>
            <a:fld id="{63C537C0-9BD9-40EB-BADE-4FE671F46F7E}" type="slidenum">
              <a:rPr lang="en-US" smtClean="0"/>
              <a:t>114</a:t>
            </a:fld>
            <a:endParaRPr lang="en-US"/>
          </a:p>
        </p:txBody>
      </p:sp>
      <p:sp>
        <p:nvSpPr>
          <p:cNvPr id="3" name="Rectangle 2"/>
          <p:cNvSpPr/>
          <p:nvPr/>
        </p:nvSpPr>
        <p:spPr>
          <a:xfrm>
            <a:off x="838200" y="742950"/>
            <a:ext cx="7620000" cy="4401206"/>
          </a:xfrm>
          <a:prstGeom prst="rect">
            <a:avLst/>
          </a:prstGeom>
        </p:spPr>
        <p:txBody>
          <a:bodyPr wrap="square">
            <a:spAutoFit/>
          </a:bodyPr>
          <a:lstStyle/>
          <a:p>
            <a:r>
              <a:rPr lang="tr-TR" sz="800" dirty="0">
                <a:latin typeface="Consolas"/>
                <a:cs typeface="Consolas"/>
              </a:rPr>
              <a:t>    </a:t>
            </a:r>
            <a:r>
              <a:rPr lang="tr-TR" sz="800" dirty="0" err="1">
                <a:latin typeface="Consolas"/>
                <a:cs typeface="Consolas"/>
              </a:rPr>
              <a:t>Kernel</a:t>
            </a:r>
            <a:r>
              <a:rPr lang="tr-TR" sz="800" dirty="0">
                <a:latin typeface="Consolas"/>
                <a:cs typeface="Consolas"/>
              </a:rPr>
              <a:t>: </a:t>
            </a:r>
            <a:r>
              <a:rPr lang="tr-TR" sz="800" b="1" dirty="0" err="1">
                <a:solidFill>
                  <a:srgbClr val="0000FF"/>
                </a:solidFill>
                <a:latin typeface="Consolas"/>
                <a:cs typeface="Consolas"/>
              </a:rPr>
              <a:t>vector_add</a:t>
            </a:r>
            <a:r>
              <a:rPr lang="tr-TR" sz="800" dirty="0">
                <a:latin typeface="Consolas"/>
                <a:cs typeface="Consolas"/>
              </a:rPr>
              <a:t>(</a:t>
            </a:r>
            <a:r>
              <a:rPr lang="tr-TR" sz="800" dirty="0" err="1">
                <a:latin typeface="Consolas"/>
                <a:cs typeface="Consolas"/>
              </a:rPr>
              <a:t>int</a:t>
            </a:r>
            <a:r>
              <a:rPr lang="tr-TR" sz="800" dirty="0">
                <a:latin typeface="Consolas"/>
                <a:cs typeface="Consolas"/>
              </a:rPr>
              <a:t>*, </a:t>
            </a:r>
            <a:r>
              <a:rPr lang="tr-TR" sz="800" dirty="0" err="1">
                <a:latin typeface="Consolas"/>
                <a:cs typeface="Consolas"/>
              </a:rPr>
              <a:t>int</a:t>
            </a:r>
            <a:r>
              <a:rPr lang="tr-TR" sz="800" dirty="0">
                <a:latin typeface="Consolas"/>
                <a:cs typeface="Consolas"/>
              </a:rPr>
              <a:t>*, </a:t>
            </a:r>
            <a:r>
              <a:rPr lang="tr-TR" sz="800" dirty="0" err="1">
                <a:latin typeface="Consolas"/>
                <a:cs typeface="Consolas"/>
              </a:rPr>
              <a:t>int</a:t>
            </a:r>
            <a:r>
              <a:rPr lang="tr-TR" sz="800" dirty="0">
                <a:latin typeface="Consolas"/>
                <a:cs typeface="Consolas"/>
              </a:rPr>
              <a:t>*, </a:t>
            </a:r>
            <a:r>
              <a:rPr lang="tr-TR" sz="800" dirty="0" err="1">
                <a:latin typeface="Consolas"/>
                <a:cs typeface="Consolas"/>
              </a:rPr>
              <a:t>int</a:t>
            </a:r>
            <a:r>
              <a:rPr lang="tr-TR" sz="800" dirty="0">
                <a:latin typeface="Consolas"/>
                <a:cs typeface="Consolas"/>
              </a:rPr>
              <a:t>)</a:t>
            </a:r>
          </a:p>
          <a:p>
            <a:r>
              <a:rPr lang="en-US" sz="800" dirty="0">
                <a:latin typeface="Consolas"/>
                <a:cs typeface="Consolas"/>
              </a:rPr>
              <a:t>          1                          </a:t>
            </a:r>
            <a:r>
              <a:rPr lang="en-US" sz="800" dirty="0" err="1">
                <a:latin typeface="Consolas"/>
                <a:cs typeface="Consolas"/>
              </a:rPr>
              <a:t>gld_transactions</a:t>
            </a:r>
            <a:r>
              <a:rPr lang="en-US" sz="800" dirty="0">
                <a:latin typeface="Consolas"/>
                <a:cs typeface="Consolas"/>
              </a:rPr>
              <a:t>                  Global Load Transactions      267988      267988      267988</a:t>
            </a:r>
          </a:p>
          <a:p>
            <a:r>
              <a:rPr lang="en-US" sz="800" dirty="0">
                <a:latin typeface="Consolas"/>
                <a:cs typeface="Consolas"/>
              </a:rPr>
              <a:t>          1                          </a:t>
            </a:r>
            <a:r>
              <a:rPr lang="en-US" sz="800" dirty="0" err="1">
                <a:latin typeface="Consolas"/>
                <a:cs typeface="Consolas"/>
              </a:rPr>
              <a:t>gst_transactions</a:t>
            </a:r>
            <a:r>
              <a:rPr lang="en-US" sz="800" dirty="0">
                <a:latin typeface="Consolas"/>
                <a:cs typeface="Consolas"/>
              </a:rPr>
              <a:t>                 Global Store Transactions      134288      134288      134288</a:t>
            </a:r>
          </a:p>
          <a:p>
            <a:r>
              <a:rPr lang="en-US" sz="800" dirty="0">
                <a:latin typeface="Consolas"/>
                <a:cs typeface="Consolas"/>
              </a:rPr>
              <a:t>          1              </a:t>
            </a:r>
            <a:r>
              <a:rPr lang="en-US" sz="800" dirty="0" err="1">
                <a:latin typeface="Consolas"/>
                <a:cs typeface="Consolas"/>
              </a:rPr>
              <a:t>gld_transactions_per_request</a:t>
            </a:r>
            <a:r>
              <a:rPr lang="en-US" sz="800" dirty="0">
                <a:latin typeface="Consolas"/>
                <a:cs typeface="Consolas"/>
              </a:rPr>
              <a:t>      Global Load Transactions Per Request    1.022293    1.022293    1.022293</a:t>
            </a:r>
          </a:p>
          <a:p>
            <a:r>
              <a:rPr lang="en-US" sz="800" dirty="0">
                <a:latin typeface="Consolas"/>
                <a:cs typeface="Consolas"/>
              </a:rPr>
              <a:t>          1              </a:t>
            </a:r>
            <a:r>
              <a:rPr lang="en-US" sz="800" dirty="0" err="1">
                <a:latin typeface="Consolas"/>
                <a:cs typeface="Consolas"/>
              </a:rPr>
              <a:t>gst_transactions_per_request</a:t>
            </a:r>
            <a:r>
              <a:rPr lang="en-US" sz="800" dirty="0">
                <a:latin typeface="Consolas"/>
                <a:cs typeface="Consolas"/>
              </a:rPr>
              <a:t>     Global Store Transactions Per Request    1.024536    1.024536    1.024536</a:t>
            </a:r>
          </a:p>
          <a:p>
            <a:r>
              <a:rPr lang="en-US" sz="800" dirty="0">
                <a:latin typeface="Consolas"/>
                <a:cs typeface="Consolas"/>
              </a:rPr>
              <a:t>          1                            </a:t>
            </a:r>
            <a:r>
              <a:rPr lang="en-US" sz="800" dirty="0" err="1">
                <a:latin typeface="Consolas"/>
                <a:cs typeface="Consolas"/>
              </a:rPr>
              <a:t>gld_efficiency</a:t>
            </a:r>
            <a:r>
              <a:rPr lang="en-US" sz="800" dirty="0">
                <a:latin typeface="Consolas"/>
                <a:cs typeface="Consolas"/>
              </a:rPr>
              <a:t>             Global Memory Load Efficiency      97.82%      97.82%      97.82%</a:t>
            </a:r>
          </a:p>
          <a:p>
            <a:r>
              <a:rPr lang="en-US" sz="800" dirty="0">
                <a:latin typeface="Consolas"/>
                <a:cs typeface="Consolas"/>
              </a:rPr>
              <a:t>          1                            </a:t>
            </a:r>
            <a:r>
              <a:rPr lang="en-US" sz="800" dirty="0" err="1">
                <a:latin typeface="Consolas"/>
                <a:cs typeface="Consolas"/>
              </a:rPr>
              <a:t>gst_efficiency</a:t>
            </a:r>
            <a:r>
              <a:rPr lang="en-US" sz="800" dirty="0">
                <a:latin typeface="Consolas"/>
                <a:cs typeface="Consolas"/>
              </a:rPr>
              <a:t>            Global Memory Store Efficiency     100.00%     100.00%     100.00%</a:t>
            </a:r>
          </a:p>
          <a:p>
            <a:r>
              <a:rPr lang="en-US" sz="800" dirty="0">
                <a:latin typeface="Consolas"/>
                <a:cs typeface="Consolas"/>
              </a:rPr>
              <a:t>    Kernel: </a:t>
            </a:r>
            <a:r>
              <a:rPr lang="en-US" sz="800" b="1" dirty="0" err="1">
                <a:solidFill>
                  <a:srgbClr val="0000FF"/>
                </a:solidFill>
                <a:latin typeface="Consolas"/>
                <a:cs typeface="Consolas"/>
              </a:rPr>
              <a:t>vector_add_read_offset</a:t>
            </a:r>
            <a:r>
              <a:rPr lang="en-US" sz="800" dirty="0">
                <a:latin typeface="Consolas"/>
                <a:cs typeface="Consolas"/>
              </a:rPr>
              <a:t>(</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a:t>
            </a:r>
          </a:p>
          <a:p>
            <a:r>
              <a:rPr lang="en-US" sz="800" dirty="0">
                <a:latin typeface="Consolas"/>
                <a:cs typeface="Consolas"/>
              </a:rPr>
              <a:t>          1                          </a:t>
            </a:r>
            <a:r>
              <a:rPr lang="en-US" sz="800" dirty="0" err="1">
                <a:latin typeface="Consolas"/>
                <a:cs typeface="Consolas"/>
              </a:rPr>
              <a:t>gld_transactions</a:t>
            </a:r>
            <a:r>
              <a:rPr lang="en-US" sz="800" dirty="0">
                <a:latin typeface="Consolas"/>
                <a:cs typeface="Consolas"/>
              </a:rPr>
              <a:t>                  Global Load Transactions      </a:t>
            </a:r>
            <a:r>
              <a:rPr lang="en-US" sz="800" b="1" dirty="0">
                <a:solidFill>
                  <a:srgbClr val="FF0000"/>
                </a:solidFill>
                <a:latin typeface="Consolas"/>
                <a:cs typeface="Consolas"/>
              </a:rPr>
              <a:t>530593      530593      530593</a:t>
            </a:r>
          </a:p>
          <a:p>
            <a:r>
              <a:rPr lang="en-US" sz="800" dirty="0">
                <a:latin typeface="Consolas"/>
                <a:cs typeface="Consolas"/>
              </a:rPr>
              <a:t>          1                          </a:t>
            </a:r>
            <a:r>
              <a:rPr lang="en-US" sz="800" dirty="0" err="1">
                <a:latin typeface="Consolas"/>
                <a:cs typeface="Consolas"/>
              </a:rPr>
              <a:t>gst_transactions</a:t>
            </a:r>
            <a:r>
              <a:rPr lang="en-US" sz="800" dirty="0">
                <a:latin typeface="Consolas"/>
                <a:cs typeface="Consolas"/>
              </a:rPr>
              <a:t>                 Global Store Transactions      132440      132440      132440</a:t>
            </a:r>
          </a:p>
          <a:p>
            <a:r>
              <a:rPr lang="en-US" sz="800" dirty="0">
                <a:latin typeface="Consolas"/>
                <a:cs typeface="Consolas"/>
              </a:rPr>
              <a:t>          1              </a:t>
            </a:r>
            <a:r>
              <a:rPr lang="en-US" sz="800" dirty="0" err="1">
                <a:latin typeface="Consolas"/>
                <a:cs typeface="Consolas"/>
              </a:rPr>
              <a:t>gld_transactions_per_request</a:t>
            </a:r>
            <a:r>
              <a:rPr lang="en-US" sz="800" dirty="0">
                <a:latin typeface="Consolas"/>
                <a:cs typeface="Consolas"/>
              </a:rPr>
              <a:t>      Global Load Transactions Per Request    </a:t>
            </a:r>
            <a:r>
              <a:rPr lang="en-US" sz="800" b="1" dirty="0">
                <a:solidFill>
                  <a:srgbClr val="FF0000"/>
                </a:solidFill>
                <a:latin typeface="Consolas"/>
                <a:cs typeface="Consolas"/>
              </a:rPr>
              <a:t>2.024052    2.024052    2.024052</a:t>
            </a:r>
          </a:p>
          <a:p>
            <a:r>
              <a:rPr lang="en-US" sz="800" dirty="0">
                <a:latin typeface="Consolas"/>
                <a:cs typeface="Consolas"/>
              </a:rPr>
              <a:t>          1              </a:t>
            </a:r>
            <a:r>
              <a:rPr lang="en-US" sz="800" dirty="0" err="1">
                <a:latin typeface="Consolas"/>
                <a:cs typeface="Consolas"/>
              </a:rPr>
              <a:t>gst_transactions_per_request</a:t>
            </a:r>
            <a:r>
              <a:rPr lang="en-US" sz="800" dirty="0">
                <a:latin typeface="Consolas"/>
                <a:cs typeface="Consolas"/>
              </a:rPr>
              <a:t>     Global Store Transactions Per Request    1.010437    1.010437    1.010437</a:t>
            </a:r>
          </a:p>
          <a:p>
            <a:r>
              <a:rPr lang="en-US" sz="800" dirty="0">
                <a:latin typeface="Consolas"/>
                <a:cs typeface="Consolas"/>
              </a:rPr>
              <a:t>          1                            </a:t>
            </a:r>
            <a:r>
              <a:rPr lang="en-US" sz="800" dirty="0" err="1">
                <a:latin typeface="Consolas"/>
                <a:cs typeface="Consolas"/>
              </a:rPr>
              <a:t>gld_efficiency</a:t>
            </a:r>
            <a:r>
              <a:rPr lang="en-US" sz="800" dirty="0">
                <a:latin typeface="Consolas"/>
                <a:cs typeface="Consolas"/>
              </a:rPr>
              <a:t>             Global Memory Load Efficiency      </a:t>
            </a:r>
            <a:r>
              <a:rPr lang="en-US" sz="800" b="1" dirty="0">
                <a:solidFill>
                  <a:srgbClr val="FF0000"/>
                </a:solidFill>
                <a:latin typeface="Consolas"/>
                <a:cs typeface="Consolas"/>
              </a:rPr>
              <a:t>49.41%      49.41%      49.41%</a:t>
            </a:r>
          </a:p>
          <a:p>
            <a:r>
              <a:rPr lang="en-US" sz="800" dirty="0">
                <a:latin typeface="Consolas"/>
                <a:cs typeface="Consolas"/>
              </a:rPr>
              <a:t>          1                            </a:t>
            </a:r>
            <a:r>
              <a:rPr lang="en-US" sz="800" dirty="0" err="1">
                <a:latin typeface="Consolas"/>
                <a:cs typeface="Consolas"/>
              </a:rPr>
              <a:t>gst_efficiency</a:t>
            </a:r>
            <a:r>
              <a:rPr lang="en-US" sz="800" dirty="0">
                <a:latin typeface="Consolas"/>
                <a:cs typeface="Consolas"/>
              </a:rPr>
              <a:t>            Global Memory Store Efficiency     100.00%     100.00%     100.00%</a:t>
            </a:r>
          </a:p>
          <a:p>
            <a:r>
              <a:rPr lang="en-US" sz="800" dirty="0">
                <a:latin typeface="Consolas"/>
                <a:cs typeface="Consolas"/>
              </a:rPr>
              <a:t>    Kernel: </a:t>
            </a:r>
            <a:r>
              <a:rPr lang="en-US" sz="800" b="1" dirty="0" err="1">
                <a:solidFill>
                  <a:srgbClr val="0000FF"/>
                </a:solidFill>
                <a:latin typeface="Consolas"/>
                <a:cs typeface="Consolas"/>
              </a:rPr>
              <a:t>vector_add_write_offset</a:t>
            </a:r>
            <a:r>
              <a:rPr lang="en-US" sz="800" dirty="0">
                <a:latin typeface="Consolas"/>
                <a:cs typeface="Consolas"/>
              </a:rPr>
              <a:t>(</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a:t>
            </a:r>
          </a:p>
          <a:p>
            <a:r>
              <a:rPr lang="en-US" sz="800" dirty="0">
                <a:latin typeface="Consolas"/>
                <a:cs typeface="Consolas"/>
              </a:rPr>
              <a:t>          1                          </a:t>
            </a:r>
            <a:r>
              <a:rPr lang="en-US" sz="800" dirty="0" err="1">
                <a:latin typeface="Consolas"/>
                <a:cs typeface="Consolas"/>
              </a:rPr>
              <a:t>gld_transactions</a:t>
            </a:r>
            <a:r>
              <a:rPr lang="en-US" sz="800" dirty="0">
                <a:latin typeface="Consolas"/>
                <a:cs typeface="Consolas"/>
              </a:rPr>
              <a:t>                  Global Load Transactions      264684      264684      264684</a:t>
            </a:r>
          </a:p>
          <a:p>
            <a:r>
              <a:rPr lang="en-US" sz="800" dirty="0">
                <a:latin typeface="Consolas"/>
                <a:cs typeface="Consolas"/>
              </a:rPr>
              <a:t>          1                          </a:t>
            </a:r>
            <a:r>
              <a:rPr lang="en-US" sz="800" dirty="0" err="1">
                <a:latin typeface="Consolas"/>
                <a:cs typeface="Consolas"/>
              </a:rPr>
              <a:t>gst_transactions</a:t>
            </a:r>
            <a:r>
              <a:rPr lang="en-US" sz="800" dirty="0">
                <a:latin typeface="Consolas"/>
                <a:cs typeface="Consolas"/>
              </a:rPr>
              <a:t>                 Global Store Transactions      </a:t>
            </a:r>
            <a:r>
              <a:rPr lang="en-US" sz="800" b="1" dirty="0">
                <a:solidFill>
                  <a:srgbClr val="FF0000"/>
                </a:solidFill>
                <a:latin typeface="Consolas"/>
                <a:cs typeface="Consolas"/>
              </a:rPr>
              <a:t>265384      265384      265384</a:t>
            </a:r>
          </a:p>
          <a:p>
            <a:r>
              <a:rPr lang="en-US" sz="800" dirty="0">
                <a:latin typeface="Consolas"/>
                <a:cs typeface="Consolas"/>
              </a:rPr>
              <a:t>          1              </a:t>
            </a:r>
            <a:r>
              <a:rPr lang="en-US" sz="800" dirty="0" err="1">
                <a:latin typeface="Consolas"/>
                <a:cs typeface="Consolas"/>
              </a:rPr>
              <a:t>gld_transactions_per_request</a:t>
            </a:r>
            <a:r>
              <a:rPr lang="en-US" sz="800" dirty="0">
                <a:latin typeface="Consolas"/>
                <a:cs typeface="Consolas"/>
              </a:rPr>
              <a:t>      Global Load Transactions Per Request    1.009689    1.009689    1.009689</a:t>
            </a:r>
          </a:p>
          <a:p>
            <a:r>
              <a:rPr lang="en-US" sz="800" dirty="0">
                <a:latin typeface="Consolas"/>
                <a:cs typeface="Consolas"/>
              </a:rPr>
              <a:t>          1              </a:t>
            </a:r>
            <a:r>
              <a:rPr lang="en-US" sz="800" dirty="0" err="1">
                <a:latin typeface="Consolas"/>
                <a:cs typeface="Consolas"/>
              </a:rPr>
              <a:t>gst_transactions_per_request</a:t>
            </a:r>
            <a:r>
              <a:rPr lang="en-US" sz="800" dirty="0">
                <a:latin typeface="Consolas"/>
                <a:cs typeface="Consolas"/>
              </a:rPr>
              <a:t>     Global Store Transactions Per Request    </a:t>
            </a:r>
            <a:r>
              <a:rPr lang="en-US" sz="800" b="1" dirty="0">
                <a:solidFill>
                  <a:srgbClr val="FF0000"/>
                </a:solidFill>
                <a:latin typeface="Consolas"/>
                <a:cs typeface="Consolas"/>
              </a:rPr>
              <a:t>2.024719    2.024719    2.024719</a:t>
            </a:r>
          </a:p>
          <a:p>
            <a:r>
              <a:rPr lang="en-US" sz="800" dirty="0">
                <a:latin typeface="Consolas"/>
                <a:cs typeface="Consolas"/>
              </a:rPr>
              <a:t>          1                            </a:t>
            </a:r>
            <a:r>
              <a:rPr lang="en-US" sz="800" dirty="0" err="1">
                <a:latin typeface="Consolas"/>
                <a:cs typeface="Consolas"/>
              </a:rPr>
              <a:t>gld_efficiency</a:t>
            </a:r>
            <a:r>
              <a:rPr lang="en-US" sz="800" dirty="0">
                <a:latin typeface="Consolas"/>
                <a:cs typeface="Consolas"/>
              </a:rPr>
              <a:t>             Global Memory Load Efficiency      99.04%      99.04%      99.04%</a:t>
            </a:r>
          </a:p>
          <a:p>
            <a:r>
              <a:rPr lang="en-US" sz="800" dirty="0">
                <a:latin typeface="Consolas"/>
                <a:cs typeface="Consolas"/>
              </a:rPr>
              <a:t>          1                            </a:t>
            </a:r>
            <a:r>
              <a:rPr lang="en-US" sz="800" dirty="0" err="1">
                <a:latin typeface="Consolas"/>
                <a:cs typeface="Consolas"/>
              </a:rPr>
              <a:t>gst_efficiency</a:t>
            </a:r>
            <a:r>
              <a:rPr lang="en-US" sz="800" dirty="0">
                <a:latin typeface="Consolas"/>
                <a:cs typeface="Consolas"/>
              </a:rPr>
              <a:t>            Global Memory Store Efficiency      </a:t>
            </a:r>
            <a:r>
              <a:rPr lang="en-US" sz="800" b="1" dirty="0">
                <a:solidFill>
                  <a:srgbClr val="FF0000"/>
                </a:solidFill>
                <a:latin typeface="Consolas"/>
                <a:cs typeface="Consolas"/>
              </a:rPr>
              <a:t>80.00%      80.00%      80.00%</a:t>
            </a:r>
          </a:p>
          <a:p>
            <a:r>
              <a:rPr lang="en-US" sz="800" dirty="0">
                <a:latin typeface="Consolas"/>
                <a:cs typeface="Consolas"/>
              </a:rPr>
              <a:t>    Kernel: </a:t>
            </a:r>
            <a:r>
              <a:rPr lang="en-US" sz="800" b="1" dirty="0" err="1">
                <a:solidFill>
                  <a:srgbClr val="0000FF"/>
                </a:solidFill>
                <a:latin typeface="Consolas"/>
                <a:cs typeface="Consolas"/>
              </a:rPr>
              <a:t>vector_add_weirdly_coalesced</a:t>
            </a:r>
            <a:r>
              <a:rPr lang="en-US" sz="800" dirty="0">
                <a:latin typeface="Consolas"/>
                <a:cs typeface="Consolas"/>
              </a:rPr>
              <a:t>(</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a:t>
            </a:r>
          </a:p>
          <a:p>
            <a:r>
              <a:rPr lang="en-US" sz="800" dirty="0">
                <a:latin typeface="Consolas"/>
                <a:cs typeface="Consolas"/>
              </a:rPr>
              <a:t>          1                          </a:t>
            </a:r>
            <a:r>
              <a:rPr lang="en-US" sz="800" dirty="0" err="1">
                <a:latin typeface="Consolas"/>
                <a:cs typeface="Consolas"/>
              </a:rPr>
              <a:t>gld_transactions</a:t>
            </a:r>
            <a:r>
              <a:rPr lang="en-US" sz="800" dirty="0">
                <a:latin typeface="Consolas"/>
                <a:cs typeface="Consolas"/>
              </a:rPr>
              <a:t>                  Global Load Transactions      264908      264908      264908</a:t>
            </a:r>
          </a:p>
          <a:p>
            <a:r>
              <a:rPr lang="en-US" sz="800" dirty="0">
                <a:latin typeface="Consolas"/>
                <a:cs typeface="Consolas"/>
              </a:rPr>
              <a:t>          1                          </a:t>
            </a:r>
            <a:r>
              <a:rPr lang="en-US" sz="800" dirty="0" err="1">
                <a:latin typeface="Consolas"/>
                <a:cs typeface="Consolas"/>
              </a:rPr>
              <a:t>gst_transactions</a:t>
            </a:r>
            <a:r>
              <a:rPr lang="en-US" sz="800" dirty="0">
                <a:latin typeface="Consolas"/>
                <a:cs typeface="Consolas"/>
              </a:rPr>
              <a:t>                 Global Store Transactions      132020      132020      132020</a:t>
            </a:r>
          </a:p>
          <a:p>
            <a:r>
              <a:rPr lang="en-US" sz="800" dirty="0">
                <a:latin typeface="Consolas"/>
                <a:cs typeface="Consolas"/>
              </a:rPr>
              <a:t>          1              </a:t>
            </a:r>
            <a:r>
              <a:rPr lang="en-US" sz="800" dirty="0" err="1">
                <a:latin typeface="Consolas"/>
                <a:cs typeface="Consolas"/>
              </a:rPr>
              <a:t>gld_transactions_per_request</a:t>
            </a:r>
            <a:r>
              <a:rPr lang="en-US" sz="800" dirty="0">
                <a:latin typeface="Consolas"/>
                <a:cs typeface="Consolas"/>
              </a:rPr>
              <a:t>      Global Load Transactions Per Request    </a:t>
            </a:r>
            <a:r>
              <a:rPr lang="en-US" sz="800" b="1" dirty="0">
                <a:solidFill>
                  <a:srgbClr val="01EA03"/>
                </a:solidFill>
                <a:latin typeface="Consolas"/>
                <a:cs typeface="Consolas"/>
              </a:rPr>
              <a:t>1.010544    1.010544    1.010544</a:t>
            </a:r>
          </a:p>
          <a:p>
            <a:r>
              <a:rPr lang="en-US" sz="800" dirty="0">
                <a:latin typeface="Consolas"/>
                <a:cs typeface="Consolas"/>
              </a:rPr>
              <a:t>          1              </a:t>
            </a:r>
            <a:r>
              <a:rPr lang="en-US" sz="800" dirty="0" err="1">
                <a:latin typeface="Consolas"/>
                <a:cs typeface="Consolas"/>
              </a:rPr>
              <a:t>gst_transactions_per_request</a:t>
            </a:r>
            <a:r>
              <a:rPr lang="en-US" sz="800" dirty="0">
                <a:latin typeface="Consolas"/>
                <a:cs typeface="Consolas"/>
              </a:rPr>
              <a:t>     Global Store Transactions Per Request    </a:t>
            </a:r>
            <a:r>
              <a:rPr lang="en-US" sz="800" b="1" dirty="0">
                <a:solidFill>
                  <a:srgbClr val="01EA03"/>
                </a:solidFill>
                <a:latin typeface="Consolas"/>
                <a:cs typeface="Consolas"/>
              </a:rPr>
              <a:t>1.007233    1.007233    1.007233</a:t>
            </a:r>
          </a:p>
          <a:p>
            <a:r>
              <a:rPr lang="en-US" sz="800" dirty="0">
                <a:latin typeface="Consolas"/>
                <a:cs typeface="Consolas"/>
              </a:rPr>
              <a:t>          1                            </a:t>
            </a:r>
            <a:r>
              <a:rPr lang="en-US" sz="800" dirty="0" err="1">
                <a:latin typeface="Consolas"/>
                <a:cs typeface="Consolas"/>
              </a:rPr>
              <a:t>gld_efficiency</a:t>
            </a:r>
            <a:r>
              <a:rPr lang="en-US" sz="800" dirty="0">
                <a:latin typeface="Consolas"/>
                <a:cs typeface="Consolas"/>
              </a:rPr>
              <a:t>             Global Memory Load Efficiency      98.96%      98.96%      98.96%</a:t>
            </a:r>
          </a:p>
          <a:p>
            <a:r>
              <a:rPr lang="en-US" sz="800" dirty="0">
                <a:latin typeface="Consolas"/>
                <a:cs typeface="Consolas"/>
              </a:rPr>
              <a:t>          1                            </a:t>
            </a:r>
            <a:r>
              <a:rPr lang="en-US" sz="800" dirty="0" err="1">
                <a:latin typeface="Consolas"/>
                <a:cs typeface="Consolas"/>
              </a:rPr>
              <a:t>gst_efficiency</a:t>
            </a:r>
            <a:r>
              <a:rPr lang="en-US" sz="800" dirty="0">
                <a:latin typeface="Consolas"/>
                <a:cs typeface="Consolas"/>
              </a:rPr>
              <a:t>            Global Memory Store Efficiency     200.00%     200.00%     200.00%</a:t>
            </a:r>
          </a:p>
          <a:p>
            <a:r>
              <a:rPr lang="en-US" sz="800" dirty="0">
                <a:latin typeface="Consolas"/>
                <a:cs typeface="Consolas"/>
              </a:rPr>
              <a:t>    Kernel: </a:t>
            </a:r>
            <a:r>
              <a:rPr lang="en-US" sz="800" b="1" dirty="0" err="1">
                <a:solidFill>
                  <a:srgbClr val="0000FF"/>
                </a:solidFill>
                <a:latin typeface="Consolas"/>
                <a:cs typeface="Consolas"/>
              </a:rPr>
              <a:t>vector_add_not_coalesced</a:t>
            </a:r>
            <a:r>
              <a:rPr lang="en-US" sz="800" dirty="0">
                <a:latin typeface="Consolas"/>
                <a:cs typeface="Consolas"/>
              </a:rPr>
              <a:t>(</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 </a:t>
            </a:r>
            <a:r>
              <a:rPr lang="en-US" sz="800" dirty="0" err="1">
                <a:latin typeface="Consolas"/>
                <a:cs typeface="Consolas"/>
              </a:rPr>
              <a:t>int</a:t>
            </a:r>
            <a:r>
              <a:rPr lang="en-US" sz="800" dirty="0">
                <a:latin typeface="Consolas"/>
                <a:cs typeface="Consolas"/>
              </a:rPr>
              <a:t>)</a:t>
            </a:r>
          </a:p>
          <a:p>
            <a:r>
              <a:rPr lang="en-US" sz="800" dirty="0">
                <a:latin typeface="Consolas"/>
                <a:cs typeface="Consolas"/>
              </a:rPr>
              <a:t>          1                          </a:t>
            </a:r>
            <a:r>
              <a:rPr lang="en-US" sz="800" dirty="0" err="1">
                <a:latin typeface="Consolas"/>
                <a:cs typeface="Consolas"/>
              </a:rPr>
              <a:t>gld_transactions</a:t>
            </a:r>
            <a:r>
              <a:rPr lang="en-US" sz="800" dirty="0">
                <a:latin typeface="Consolas"/>
                <a:cs typeface="Consolas"/>
              </a:rPr>
              <a:t>                  Global Load Transactions      </a:t>
            </a:r>
            <a:r>
              <a:rPr lang="en-US" sz="800" b="1" dirty="0">
                <a:solidFill>
                  <a:srgbClr val="FF0000"/>
                </a:solidFill>
                <a:latin typeface="Consolas"/>
                <a:cs typeface="Consolas"/>
              </a:rPr>
              <a:t>525168      525168      525168</a:t>
            </a:r>
          </a:p>
          <a:p>
            <a:r>
              <a:rPr lang="en-US" sz="800" dirty="0">
                <a:latin typeface="Consolas"/>
                <a:cs typeface="Consolas"/>
              </a:rPr>
              <a:t>          1                          </a:t>
            </a:r>
            <a:r>
              <a:rPr lang="en-US" sz="800" dirty="0" err="1">
                <a:latin typeface="Consolas"/>
                <a:cs typeface="Consolas"/>
              </a:rPr>
              <a:t>gst_transactions</a:t>
            </a:r>
            <a:r>
              <a:rPr lang="en-US" sz="800" dirty="0">
                <a:latin typeface="Consolas"/>
                <a:cs typeface="Consolas"/>
              </a:rPr>
              <a:t>                 Global Store Transactions      </a:t>
            </a:r>
            <a:r>
              <a:rPr lang="en-US" sz="800" b="1" dirty="0">
                <a:solidFill>
                  <a:srgbClr val="FF0000"/>
                </a:solidFill>
                <a:latin typeface="Consolas"/>
                <a:cs typeface="Consolas"/>
              </a:rPr>
              <a:t>262360      262360      262360</a:t>
            </a:r>
          </a:p>
          <a:p>
            <a:r>
              <a:rPr lang="en-US" sz="800" dirty="0">
                <a:latin typeface="Consolas"/>
                <a:cs typeface="Consolas"/>
              </a:rPr>
              <a:t>          1              </a:t>
            </a:r>
            <a:r>
              <a:rPr lang="en-US" sz="800" dirty="0" err="1">
                <a:latin typeface="Consolas"/>
                <a:cs typeface="Consolas"/>
              </a:rPr>
              <a:t>gld_transactions_per_request</a:t>
            </a:r>
            <a:r>
              <a:rPr lang="en-US" sz="800" dirty="0">
                <a:latin typeface="Consolas"/>
                <a:cs typeface="Consolas"/>
              </a:rPr>
              <a:t>      Global Load Transactions Per Request    </a:t>
            </a:r>
            <a:r>
              <a:rPr lang="en-US" sz="800" b="1" dirty="0">
                <a:solidFill>
                  <a:srgbClr val="FF0000"/>
                </a:solidFill>
                <a:latin typeface="Consolas"/>
                <a:cs typeface="Consolas"/>
              </a:rPr>
              <a:t>2.003357    2.003357    2.003357</a:t>
            </a:r>
          </a:p>
          <a:p>
            <a:r>
              <a:rPr lang="en-US" sz="800" dirty="0">
                <a:latin typeface="Consolas"/>
                <a:cs typeface="Consolas"/>
              </a:rPr>
              <a:t>          1              </a:t>
            </a:r>
            <a:r>
              <a:rPr lang="en-US" sz="800" dirty="0" err="1">
                <a:latin typeface="Consolas"/>
                <a:cs typeface="Consolas"/>
              </a:rPr>
              <a:t>gst_transactions_per_request</a:t>
            </a:r>
            <a:r>
              <a:rPr lang="en-US" sz="800" dirty="0">
                <a:latin typeface="Consolas"/>
                <a:cs typeface="Consolas"/>
              </a:rPr>
              <a:t>     Global Store Transactions Per Request    </a:t>
            </a:r>
            <a:r>
              <a:rPr lang="en-US" sz="800" b="1" dirty="0">
                <a:solidFill>
                  <a:srgbClr val="FF0000"/>
                </a:solidFill>
                <a:latin typeface="Consolas"/>
                <a:cs typeface="Consolas"/>
              </a:rPr>
              <a:t>2.001648    2.001648    2.001648</a:t>
            </a:r>
          </a:p>
          <a:p>
            <a:r>
              <a:rPr lang="en-US" sz="800" dirty="0">
                <a:latin typeface="Consolas"/>
                <a:cs typeface="Consolas"/>
              </a:rPr>
              <a:t>          1                            </a:t>
            </a:r>
            <a:r>
              <a:rPr lang="en-US" sz="800" dirty="0" err="1">
                <a:latin typeface="Consolas"/>
                <a:cs typeface="Consolas"/>
              </a:rPr>
              <a:t>gld_efficiency</a:t>
            </a:r>
            <a:r>
              <a:rPr lang="en-US" sz="800" dirty="0">
                <a:latin typeface="Consolas"/>
                <a:cs typeface="Consolas"/>
              </a:rPr>
              <a:t>             Global Memory Load Efficiency      </a:t>
            </a:r>
            <a:r>
              <a:rPr lang="en-US" sz="800" b="1" dirty="0">
                <a:solidFill>
                  <a:srgbClr val="FF0000"/>
                </a:solidFill>
                <a:latin typeface="Consolas"/>
                <a:cs typeface="Consolas"/>
              </a:rPr>
              <a:t>49.92%      49.92%      49.92%</a:t>
            </a:r>
          </a:p>
          <a:p>
            <a:r>
              <a:rPr lang="en-US" sz="800" dirty="0">
                <a:latin typeface="Consolas"/>
                <a:cs typeface="Consolas"/>
              </a:rPr>
              <a:t>          1                            </a:t>
            </a:r>
            <a:r>
              <a:rPr lang="en-US" sz="800" dirty="0" err="1">
                <a:latin typeface="Consolas"/>
                <a:cs typeface="Consolas"/>
              </a:rPr>
              <a:t>gst_efficiency</a:t>
            </a:r>
            <a:r>
              <a:rPr lang="en-US" sz="800" dirty="0">
                <a:latin typeface="Consolas"/>
                <a:cs typeface="Consolas"/>
              </a:rPr>
              <a:t>            Global Memory Store Efficiency      </a:t>
            </a:r>
            <a:r>
              <a:rPr lang="en-US" sz="800" b="1" dirty="0">
                <a:solidFill>
                  <a:srgbClr val="FF0000"/>
                </a:solidFill>
                <a:latin typeface="Consolas"/>
                <a:cs typeface="Consolas"/>
              </a:rPr>
              <a:t>50.00%      50.00%      50.00%</a:t>
            </a:r>
          </a:p>
        </p:txBody>
      </p:sp>
    </p:spTree>
    <p:extLst>
      <p:ext uri="{BB962C8B-B14F-4D97-AF65-F5344CB8AC3E}">
        <p14:creationId xmlns:p14="http://schemas.microsoft.com/office/powerpoint/2010/main" val="2875876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spect="1"/>
          </p:cNvSpPr>
          <p:nvPr/>
        </p:nvSpPr>
        <p:spPr>
          <a:xfrm>
            <a:off x="381000" y="1005840"/>
            <a:ext cx="8534400" cy="3699510"/>
          </a:xfrm>
          <a:prstGeom prst="rect">
            <a:avLst/>
          </a:prstGeom>
          <a:noFill/>
        </p:spPr>
        <p:txBody>
          <a:bodyPr wrap="square" rtlCol="0">
            <a:noAutofit/>
          </a:bodyPr>
          <a:lstStyle/>
          <a:p>
            <a:r>
              <a:rPr lang="en-GB" sz="2000" dirty="0">
                <a:latin typeface="Calibri"/>
                <a:cs typeface="Calibri"/>
              </a:rPr>
              <a:t>Seek </a:t>
            </a:r>
            <a:r>
              <a:rPr lang="en-GB" sz="2000" b="1" dirty="0">
                <a:latin typeface="Calibri"/>
                <a:cs typeface="Calibri"/>
              </a:rPr>
              <a:t>aligned</a:t>
            </a:r>
            <a:r>
              <a:rPr lang="en-GB" sz="2000" dirty="0">
                <a:latin typeface="Calibri"/>
                <a:cs typeface="Calibri"/>
              </a:rPr>
              <a:t> and </a:t>
            </a:r>
            <a:r>
              <a:rPr lang="en-GB" sz="2000" b="1" dirty="0">
                <a:latin typeface="Calibri"/>
                <a:cs typeface="Calibri"/>
              </a:rPr>
              <a:t>coalesced</a:t>
            </a:r>
            <a:r>
              <a:rPr lang="en-GB" sz="2000" dirty="0">
                <a:latin typeface="Calibri"/>
                <a:cs typeface="Calibri"/>
              </a:rPr>
              <a:t> global memory accesses when optimizing CUDA kernel performance.</a:t>
            </a:r>
          </a:p>
          <a:p>
            <a:endParaRPr lang="en-GB" sz="2000" dirty="0">
              <a:latin typeface="Calibri"/>
              <a:cs typeface="Calibri"/>
            </a:endParaRPr>
          </a:p>
          <a:p>
            <a:r>
              <a:rPr lang="en-GB" sz="2000" dirty="0">
                <a:latin typeface="Calibri"/>
                <a:cs typeface="Calibri"/>
              </a:rPr>
              <a:t>The way in which a load/store is serviced depends on the cache(s) it passes through.</a:t>
            </a:r>
          </a:p>
          <a:p>
            <a:endParaRPr lang="en-GB" sz="2000" dirty="0">
              <a:latin typeface="Calibri"/>
              <a:cs typeface="Calibri"/>
            </a:endParaRPr>
          </a:p>
          <a:p>
            <a:r>
              <a:rPr lang="en-GB" sz="2000" dirty="0">
                <a:latin typeface="Calibri"/>
                <a:cs typeface="Calibri"/>
              </a:rPr>
              <a:t>Aligned and coalesced accesses reduce the number of transactions necessary and the efficiency of each of those transactions (i.e. # bytes requested / # bytes loaded).</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Review - Optimizing CUDA Memory Access</a:t>
            </a:r>
          </a:p>
        </p:txBody>
      </p:sp>
      <p:sp>
        <p:nvSpPr>
          <p:cNvPr id="2" name="Slide Number Placeholder 1"/>
          <p:cNvSpPr>
            <a:spLocks noGrp="1"/>
          </p:cNvSpPr>
          <p:nvPr>
            <p:ph type="sldNum" sz="quarter" idx="12"/>
          </p:nvPr>
        </p:nvSpPr>
        <p:spPr/>
        <p:txBody>
          <a:bodyPr/>
          <a:lstStyle/>
          <a:p>
            <a:fld id="{63C537C0-9BD9-40EB-BADE-4FE671F46F7E}" type="slidenum">
              <a:rPr lang="en-US" smtClean="0"/>
              <a:t>115</a:t>
            </a:fld>
            <a:endParaRPr lang="en-US"/>
          </a:p>
        </p:txBody>
      </p:sp>
    </p:spTree>
    <p:extLst>
      <p:ext uri="{BB962C8B-B14F-4D97-AF65-F5344CB8AC3E}">
        <p14:creationId xmlns:p14="http://schemas.microsoft.com/office/powerpoint/2010/main" val="30611513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CUDA Atomic Operations (Briefly)</a:t>
            </a:r>
            <a:endParaRPr lang="en-US" sz="20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116</a:t>
            </a:fld>
            <a:endParaRPr lang="en-US"/>
          </a:p>
        </p:txBody>
      </p:sp>
    </p:spTree>
    <p:extLst>
      <p:ext uri="{BB962C8B-B14F-4D97-AF65-F5344CB8AC3E}">
        <p14:creationId xmlns:p14="http://schemas.microsoft.com/office/powerpoint/2010/main" val="1281044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GB" sz="2000" dirty="0">
                <a:latin typeface="Calibri"/>
                <a:cs typeface="Calibri"/>
              </a:rPr>
              <a:t>Atomic operations are a special class of mathematical operations in computing</a:t>
            </a:r>
          </a:p>
          <a:p>
            <a:pPr marL="742950" lvl="1" indent="-285750">
              <a:buFont typeface="Arial"/>
              <a:buChar char="•"/>
            </a:pPr>
            <a:r>
              <a:rPr lang="en-GB" dirty="0">
                <a:latin typeface="Calibri"/>
                <a:cs typeface="Calibri"/>
              </a:rPr>
              <a:t>An atomic operation is performed uninterruptedly, so that there is no interference from other threads</a:t>
            </a:r>
          </a:p>
          <a:p>
            <a:pPr marL="742950" lvl="1" indent="-285750">
              <a:buFont typeface="Arial"/>
              <a:buChar char="•"/>
            </a:pPr>
            <a:r>
              <a:rPr lang="en-GB" dirty="0">
                <a:latin typeface="Calibri"/>
                <a:cs typeface="Calibri"/>
              </a:rPr>
              <a:t>When a thread’s atomic operation has completed, it can be certain its requested changes have been made without interference from other threads</a:t>
            </a:r>
          </a:p>
          <a:p>
            <a:pPr marL="742950" lvl="1" indent="-285750">
              <a:buFont typeface="Arial"/>
              <a:buChar char="•"/>
            </a:pPr>
            <a:r>
              <a:rPr lang="en-GB" dirty="0">
                <a:latin typeface="Calibri"/>
                <a:cs typeface="Calibri"/>
              </a:rPr>
              <a:t>Atomic operations are particularly useful on the massively parallel GPU</a:t>
            </a:r>
          </a:p>
          <a:p>
            <a:endParaRPr lang="en-GB" sz="2000" dirty="0">
              <a:latin typeface="Calibri"/>
              <a:cs typeface="Calibri"/>
            </a:endParaRPr>
          </a:p>
          <a:p>
            <a:r>
              <a:rPr lang="en-GB" sz="2000" dirty="0">
                <a:latin typeface="Calibri"/>
                <a:cs typeface="Calibri"/>
              </a:rPr>
              <a:t>Atomic operations may improve correctness, but can have a detrimental impact on performance</a:t>
            </a:r>
          </a:p>
          <a:p>
            <a:pPr marL="800100" lvl="1" indent="-342900">
              <a:buFont typeface="Arial"/>
              <a:buChar char="•"/>
            </a:pPr>
            <a:r>
              <a:rPr lang="en-GB" sz="2000" dirty="0">
                <a:solidFill>
                  <a:srgbClr val="000000"/>
                </a:solidFill>
                <a:cs typeface="Calibri"/>
              </a:rPr>
              <a:t>Out of thousands of threads, only one can succeed in accessing a shared variable</a:t>
            </a:r>
          </a:p>
          <a:p>
            <a:pPr marL="800100" lvl="1" indent="-342900">
              <a:buFont typeface="Arial"/>
              <a:buChar char="•"/>
            </a:pPr>
            <a:r>
              <a:rPr lang="en-GB" sz="2000" dirty="0">
                <a:solidFill>
                  <a:srgbClr val="000000"/>
                </a:solidFill>
                <a:cs typeface="Calibri"/>
              </a:rPr>
              <a:t>Atomicity requires reading and writing DRAM, no caching allowed</a:t>
            </a:r>
          </a:p>
          <a:p>
            <a:endParaRPr lang="en-GB" sz="2000" dirty="0">
              <a:latin typeface="Calibri"/>
              <a:cs typeface="Calibri"/>
            </a:endParaRPr>
          </a:p>
        </p:txBody>
      </p:sp>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Atomic Operations</a:t>
            </a:r>
          </a:p>
        </p:txBody>
      </p:sp>
      <p:sp>
        <p:nvSpPr>
          <p:cNvPr id="9" name="Slide Number Placeholder 8"/>
          <p:cNvSpPr>
            <a:spLocks noGrp="1"/>
          </p:cNvSpPr>
          <p:nvPr>
            <p:ph type="sldNum" sz="quarter" idx="12"/>
          </p:nvPr>
        </p:nvSpPr>
        <p:spPr/>
        <p:txBody>
          <a:bodyPr/>
          <a:lstStyle/>
          <a:p>
            <a:fld id="{63C537C0-9BD9-40EB-BADE-4FE671F46F7E}" type="slidenum">
              <a:rPr lang="en-US" smtClean="0"/>
              <a:t>117</a:t>
            </a:fld>
            <a:endParaRPr lang="en-US"/>
          </a:p>
        </p:txBody>
      </p:sp>
    </p:spTree>
    <p:extLst>
      <p:ext uri="{BB962C8B-B14F-4D97-AF65-F5344CB8AC3E}">
        <p14:creationId xmlns:p14="http://schemas.microsoft.com/office/powerpoint/2010/main" val="3407044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endParaRPr lang="en-GB" sz="1700" dirty="0">
              <a:solidFill>
                <a:srgbClr val="000000"/>
              </a:solidFill>
              <a:latin typeface="Consolas"/>
              <a:cs typeface="Consolas"/>
            </a:endParaRPr>
          </a:p>
          <a:p>
            <a:endParaRPr lang="en-GB" sz="1700" dirty="0">
              <a:solidFill>
                <a:srgbClr val="000000"/>
              </a:solidFill>
              <a:latin typeface="Consolas"/>
              <a:cs typeface="Consolas"/>
            </a:endParaRPr>
          </a:p>
          <a:p>
            <a:r>
              <a:rPr lang="en-GB" sz="1700" dirty="0">
                <a:solidFill>
                  <a:srgbClr val="0000FF"/>
                </a:solidFill>
                <a:latin typeface="Consolas"/>
                <a:cs typeface="Consolas"/>
              </a:rPr>
              <a:t>__global__</a:t>
            </a:r>
            <a:r>
              <a:rPr lang="en-GB" sz="1700" dirty="0">
                <a:solidFill>
                  <a:srgbClr val="000000"/>
                </a:solidFill>
                <a:latin typeface="Consolas"/>
                <a:cs typeface="Consolas"/>
              </a:rPr>
              <a:t> void </a:t>
            </a:r>
            <a:r>
              <a:rPr lang="en-GB" sz="1700" dirty="0" err="1">
                <a:solidFill>
                  <a:srgbClr val="000000"/>
                </a:solidFill>
                <a:latin typeface="Consolas"/>
                <a:cs typeface="Consolas"/>
              </a:rPr>
              <a:t>sumAll</a:t>
            </a:r>
            <a:r>
              <a:rPr lang="en-GB" sz="1700" dirty="0">
                <a:solidFill>
                  <a:srgbClr val="000000"/>
                </a:solidFill>
                <a:latin typeface="Consolas"/>
                <a:cs typeface="Consolas"/>
              </a:rPr>
              <a:t>(</a:t>
            </a:r>
            <a:r>
              <a:rPr lang="en-GB" sz="1700" dirty="0" err="1">
                <a:solidFill>
                  <a:srgbClr val="000000"/>
                </a:solidFill>
                <a:latin typeface="Consolas"/>
                <a:cs typeface="Consolas"/>
              </a:rPr>
              <a:t>int</a:t>
            </a:r>
            <a:r>
              <a:rPr lang="en-GB" sz="1700" dirty="0">
                <a:solidFill>
                  <a:srgbClr val="000000"/>
                </a:solidFill>
                <a:latin typeface="Consolas"/>
                <a:cs typeface="Consolas"/>
              </a:rPr>
              <a:t> *</a:t>
            </a:r>
            <a:r>
              <a:rPr lang="en-GB" sz="1700" dirty="0" err="1">
                <a:solidFill>
                  <a:srgbClr val="000000"/>
                </a:solidFill>
                <a:latin typeface="Consolas"/>
                <a:cs typeface="Consolas"/>
              </a:rPr>
              <a:t>in_array</a:t>
            </a:r>
            <a:r>
              <a:rPr lang="en-GB" sz="1700" dirty="0">
                <a:solidFill>
                  <a:srgbClr val="000000"/>
                </a:solidFill>
                <a:latin typeface="Consolas"/>
                <a:cs typeface="Consolas"/>
              </a:rPr>
              <a:t>, </a:t>
            </a:r>
            <a:r>
              <a:rPr lang="en-GB" sz="1700" dirty="0" err="1">
                <a:solidFill>
                  <a:srgbClr val="000000"/>
                </a:solidFill>
                <a:latin typeface="Consolas"/>
                <a:cs typeface="Consolas"/>
              </a:rPr>
              <a:t>int</a:t>
            </a:r>
            <a:r>
              <a:rPr lang="en-GB" sz="1700" dirty="0">
                <a:solidFill>
                  <a:srgbClr val="000000"/>
                </a:solidFill>
                <a:latin typeface="Consolas"/>
                <a:cs typeface="Consolas"/>
              </a:rPr>
              <a:t> N, </a:t>
            </a:r>
            <a:r>
              <a:rPr lang="en-GB" sz="1700" dirty="0" err="1">
                <a:solidFill>
                  <a:srgbClr val="000000"/>
                </a:solidFill>
                <a:latin typeface="Consolas"/>
                <a:cs typeface="Consolas"/>
              </a:rPr>
              <a:t>int</a:t>
            </a:r>
            <a:r>
              <a:rPr lang="en-GB" sz="1700" dirty="0">
                <a:solidFill>
                  <a:srgbClr val="000000"/>
                </a:solidFill>
                <a:latin typeface="Consolas"/>
                <a:cs typeface="Consolas"/>
              </a:rPr>
              <a:t> *</a:t>
            </a:r>
            <a:r>
              <a:rPr lang="en-GB" sz="1700" dirty="0" err="1">
                <a:solidFill>
                  <a:srgbClr val="000000"/>
                </a:solidFill>
                <a:latin typeface="Consolas"/>
                <a:cs typeface="Consolas"/>
              </a:rPr>
              <a:t>out_scalar</a:t>
            </a:r>
            <a:r>
              <a:rPr lang="en-GB" sz="1700" dirty="0">
                <a:solidFill>
                  <a:srgbClr val="000000"/>
                </a:solidFill>
                <a:latin typeface="Consolas"/>
                <a:cs typeface="Consolas"/>
              </a:rPr>
              <a:t>) {</a:t>
            </a:r>
          </a:p>
          <a:p>
            <a:r>
              <a:rPr lang="en-GB" sz="1700" dirty="0">
                <a:solidFill>
                  <a:srgbClr val="000000"/>
                </a:solidFill>
                <a:latin typeface="Consolas"/>
                <a:cs typeface="Consolas"/>
              </a:rPr>
              <a:t>    </a:t>
            </a:r>
            <a:r>
              <a:rPr lang="en-GB" sz="1700" dirty="0" err="1">
                <a:solidFill>
                  <a:srgbClr val="000000"/>
                </a:solidFill>
                <a:latin typeface="Consolas"/>
                <a:cs typeface="Consolas"/>
              </a:rPr>
              <a:t>int</a:t>
            </a:r>
            <a:r>
              <a:rPr lang="en-GB" sz="1700" dirty="0">
                <a:solidFill>
                  <a:srgbClr val="000000"/>
                </a:solidFill>
                <a:latin typeface="Consolas"/>
                <a:cs typeface="Consolas"/>
              </a:rPr>
              <a:t> </a:t>
            </a:r>
            <a:r>
              <a:rPr lang="en-GB" sz="1700" dirty="0" err="1">
                <a:solidFill>
                  <a:srgbClr val="000000"/>
                </a:solidFill>
                <a:latin typeface="Consolas"/>
                <a:cs typeface="Consolas"/>
              </a:rPr>
              <a:t>i</a:t>
            </a:r>
            <a:r>
              <a:rPr lang="en-GB" sz="1700" dirty="0">
                <a:solidFill>
                  <a:srgbClr val="000000"/>
                </a:solidFill>
                <a:latin typeface="Consolas"/>
                <a:cs typeface="Consolas"/>
              </a:rPr>
              <a:t> = </a:t>
            </a:r>
            <a:r>
              <a:rPr lang="en-GB" sz="1700" dirty="0" err="1">
                <a:solidFill>
                  <a:srgbClr val="0000FF"/>
                </a:solidFill>
                <a:latin typeface="Consolas"/>
                <a:cs typeface="Consolas"/>
              </a:rPr>
              <a:t>blockIdx.x</a:t>
            </a:r>
            <a:r>
              <a:rPr lang="en-GB" sz="1700" dirty="0">
                <a:solidFill>
                  <a:srgbClr val="0000FF"/>
                </a:solidFill>
                <a:latin typeface="Consolas"/>
                <a:cs typeface="Consolas"/>
              </a:rPr>
              <a:t> * </a:t>
            </a:r>
            <a:r>
              <a:rPr lang="en-GB" sz="1700" dirty="0" err="1">
                <a:solidFill>
                  <a:srgbClr val="0000FF"/>
                </a:solidFill>
                <a:latin typeface="Consolas"/>
                <a:cs typeface="Consolas"/>
              </a:rPr>
              <a:t>blockDim.x</a:t>
            </a:r>
            <a:r>
              <a:rPr lang="en-GB" sz="1700" dirty="0">
                <a:solidFill>
                  <a:srgbClr val="0000FF"/>
                </a:solidFill>
                <a:latin typeface="Consolas"/>
                <a:cs typeface="Consolas"/>
              </a:rPr>
              <a:t> + </a:t>
            </a:r>
            <a:r>
              <a:rPr lang="en-GB" sz="1700" dirty="0" err="1">
                <a:solidFill>
                  <a:srgbClr val="0000FF"/>
                </a:solidFill>
                <a:latin typeface="Consolas"/>
                <a:cs typeface="Consolas"/>
              </a:rPr>
              <a:t>threadIdx.x</a:t>
            </a:r>
            <a:r>
              <a:rPr lang="en-GB" sz="1700" dirty="0">
                <a:solidFill>
                  <a:srgbClr val="000000"/>
                </a:solidFill>
                <a:latin typeface="Consolas"/>
                <a:cs typeface="Consolas"/>
              </a:rPr>
              <a:t>;</a:t>
            </a:r>
          </a:p>
          <a:p>
            <a:r>
              <a:rPr lang="en-GB" sz="1700" dirty="0">
                <a:solidFill>
                  <a:srgbClr val="000000"/>
                </a:solidFill>
                <a:latin typeface="Consolas"/>
                <a:cs typeface="Consolas"/>
              </a:rPr>
              <a:t>    if (</a:t>
            </a:r>
            <a:r>
              <a:rPr lang="en-GB" sz="1700" dirty="0" err="1">
                <a:solidFill>
                  <a:srgbClr val="000000"/>
                </a:solidFill>
                <a:latin typeface="Consolas"/>
                <a:cs typeface="Consolas"/>
              </a:rPr>
              <a:t>i</a:t>
            </a:r>
            <a:r>
              <a:rPr lang="en-GB" sz="1700" dirty="0">
                <a:solidFill>
                  <a:srgbClr val="000000"/>
                </a:solidFill>
                <a:latin typeface="Consolas"/>
                <a:cs typeface="Consolas"/>
              </a:rPr>
              <a:t> &lt; N) {</a:t>
            </a:r>
          </a:p>
          <a:p>
            <a:r>
              <a:rPr lang="en-GB" sz="1700" dirty="0">
                <a:solidFill>
                  <a:srgbClr val="000000"/>
                </a:solidFill>
                <a:latin typeface="Consolas"/>
                <a:cs typeface="Consolas"/>
              </a:rPr>
              <a:t>        // </a:t>
            </a:r>
            <a:r>
              <a:rPr lang="en-GB" sz="1700" dirty="0" err="1">
                <a:solidFill>
                  <a:srgbClr val="000000"/>
                </a:solidFill>
                <a:latin typeface="Consolas"/>
                <a:cs typeface="Consolas"/>
              </a:rPr>
              <a:t>out_scalar</a:t>
            </a:r>
            <a:r>
              <a:rPr lang="en-GB" sz="1700" dirty="0">
                <a:solidFill>
                  <a:srgbClr val="000000"/>
                </a:solidFill>
                <a:latin typeface="Consolas"/>
                <a:cs typeface="Consolas"/>
              </a:rPr>
              <a:t> += </a:t>
            </a:r>
            <a:r>
              <a:rPr lang="en-GB" sz="1700" dirty="0" err="1">
                <a:solidFill>
                  <a:srgbClr val="000000"/>
                </a:solidFill>
                <a:latin typeface="Consolas"/>
                <a:cs typeface="Consolas"/>
              </a:rPr>
              <a:t>out_array</a:t>
            </a:r>
            <a:r>
              <a:rPr lang="en-GB" sz="1700" dirty="0">
                <a:solidFill>
                  <a:srgbClr val="000000"/>
                </a:solidFill>
                <a:latin typeface="Consolas"/>
                <a:cs typeface="Consolas"/>
              </a:rPr>
              <a:t>[</a:t>
            </a:r>
            <a:r>
              <a:rPr lang="en-GB" sz="1700" dirty="0" err="1">
                <a:solidFill>
                  <a:srgbClr val="000000"/>
                </a:solidFill>
                <a:latin typeface="Consolas"/>
                <a:cs typeface="Consolas"/>
              </a:rPr>
              <a:t>i</a:t>
            </a:r>
            <a:r>
              <a:rPr lang="en-GB" sz="1700" dirty="0">
                <a:solidFill>
                  <a:srgbClr val="000000"/>
                </a:solidFill>
                <a:latin typeface="Consolas"/>
                <a:cs typeface="Consolas"/>
              </a:rPr>
              <a:t>] would cause massive data race</a:t>
            </a:r>
          </a:p>
          <a:p>
            <a:r>
              <a:rPr lang="en-GB" sz="1700" dirty="0">
                <a:solidFill>
                  <a:srgbClr val="000000"/>
                </a:solidFill>
                <a:latin typeface="Consolas"/>
                <a:cs typeface="Consolas"/>
              </a:rPr>
              <a:t>        </a:t>
            </a:r>
            <a:r>
              <a:rPr lang="en-GB" sz="1700" dirty="0" err="1">
                <a:solidFill>
                  <a:srgbClr val="FF0000"/>
                </a:solidFill>
                <a:latin typeface="Consolas"/>
                <a:cs typeface="Consolas"/>
              </a:rPr>
              <a:t>atomicAdd</a:t>
            </a:r>
            <a:r>
              <a:rPr lang="en-GB" sz="1700" dirty="0">
                <a:solidFill>
                  <a:srgbClr val="000000"/>
                </a:solidFill>
                <a:latin typeface="Consolas"/>
                <a:cs typeface="Consolas"/>
              </a:rPr>
              <a:t>(</a:t>
            </a:r>
            <a:r>
              <a:rPr lang="en-GB" sz="1700" dirty="0" err="1">
                <a:solidFill>
                  <a:srgbClr val="000000"/>
                </a:solidFill>
                <a:latin typeface="Consolas"/>
                <a:cs typeface="Consolas"/>
              </a:rPr>
              <a:t>out_scalar</a:t>
            </a:r>
            <a:r>
              <a:rPr lang="en-GB" sz="1700" dirty="0">
                <a:solidFill>
                  <a:srgbClr val="000000"/>
                </a:solidFill>
                <a:latin typeface="Consolas"/>
                <a:cs typeface="Consolas"/>
              </a:rPr>
              <a:t>, </a:t>
            </a:r>
            <a:r>
              <a:rPr lang="en-GB" sz="1700" dirty="0" err="1">
                <a:solidFill>
                  <a:srgbClr val="000000"/>
                </a:solidFill>
                <a:latin typeface="Consolas"/>
                <a:cs typeface="Consolas"/>
              </a:rPr>
              <a:t>in_array</a:t>
            </a:r>
            <a:r>
              <a:rPr lang="en-GB" sz="1700" dirty="0">
                <a:solidFill>
                  <a:srgbClr val="000000"/>
                </a:solidFill>
                <a:latin typeface="Consolas"/>
                <a:cs typeface="Consolas"/>
              </a:rPr>
              <a:t>[</a:t>
            </a:r>
            <a:r>
              <a:rPr lang="en-GB" sz="1700" dirty="0" err="1">
                <a:solidFill>
                  <a:srgbClr val="000000"/>
                </a:solidFill>
                <a:latin typeface="Consolas"/>
                <a:cs typeface="Consolas"/>
              </a:rPr>
              <a:t>i</a:t>
            </a:r>
            <a:r>
              <a:rPr lang="en-GB" sz="1700" dirty="0">
                <a:solidFill>
                  <a:srgbClr val="000000"/>
                </a:solidFill>
                <a:latin typeface="Consolas"/>
                <a:cs typeface="Consolas"/>
              </a:rPr>
              <a:t>]);</a:t>
            </a:r>
          </a:p>
          <a:p>
            <a:r>
              <a:rPr lang="en-GB" sz="1700" dirty="0">
                <a:solidFill>
                  <a:srgbClr val="000000"/>
                </a:solidFill>
                <a:latin typeface="Consolas"/>
                <a:cs typeface="Consolas"/>
              </a:rPr>
              <a:t>    }</a:t>
            </a:r>
          </a:p>
          <a:p>
            <a:r>
              <a:rPr lang="en-GB" sz="1700" dirty="0">
                <a:solidFill>
                  <a:srgbClr val="000000"/>
                </a:solidFill>
                <a:latin typeface="Consolas"/>
                <a:cs typeface="Consolas"/>
              </a:rPr>
              <a: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Atomic Operations</a:t>
            </a:r>
          </a:p>
        </p:txBody>
      </p:sp>
      <p:sp>
        <p:nvSpPr>
          <p:cNvPr id="10" name="Slide Number Placeholder 9"/>
          <p:cNvSpPr>
            <a:spLocks noGrp="1"/>
          </p:cNvSpPr>
          <p:nvPr>
            <p:ph type="sldNum" sz="quarter" idx="12"/>
          </p:nvPr>
        </p:nvSpPr>
        <p:spPr/>
        <p:txBody>
          <a:bodyPr/>
          <a:lstStyle/>
          <a:p>
            <a:fld id="{63C537C0-9BD9-40EB-BADE-4FE671F46F7E}" type="slidenum">
              <a:rPr lang="en-US" smtClean="0"/>
              <a:t>118</a:t>
            </a:fld>
            <a:endParaRPr lang="en-US"/>
          </a:p>
        </p:txBody>
      </p:sp>
    </p:spTree>
    <p:extLst>
      <p:ext uri="{BB962C8B-B14F-4D97-AF65-F5344CB8AC3E}">
        <p14:creationId xmlns:p14="http://schemas.microsoft.com/office/powerpoint/2010/main" val="678129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r>
              <a:rPr lang="en-GB" sz="2000" dirty="0">
                <a:solidFill>
                  <a:srgbClr val="000000"/>
                </a:solidFill>
                <a:latin typeface="Calibri"/>
                <a:cs typeface="Calibri"/>
              </a:rPr>
              <a:t>CUDA supports a variety of atomic operations. CAS can be used to build your own.</a:t>
            </a:r>
          </a:p>
        </p:txBody>
      </p:sp>
      <p:pic>
        <p:nvPicPr>
          <p:cNvPr id="5" name="Picture 4"/>
          <p:cNvPicPr>
            <a:picLocks noChangeAspect="1"/>
          </p:cNvPicPr>
          <p:nvPr/>
        </p:nvPicPr>
        <p:blipFill>
          <a:blip r:embed="rId3"/>
          <a:stretch>
            <a:fillRect/>
          </a:stretch>
        </p:blipFill>
        <p:spPr>
          <a:xfrm>
            <a:off x="1571667" y="1581150"/>
            <a:ext cx="6000667" cy="3207903"/>
          </a:xfrm>
          <a:prstGeom prst="rect">
            <a:avLst/>
          </a:prstGeom>
        </p:spPr>
      </p:pic>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Atomic Operations Summary</a:t>
            </a:r>
          </a:p>
        </p:txBody>
      </p:sp>
      <p:sp>
        <p:nvSpPr>
          <p:cNvPr id="10" name="Slide Number Placeholder 9"/>
          <p:cNvSpPr>
            <a:spLocks noGrp="1"/>
          </p:cNvSpPr>
          <p:nvPr>
            <p:ph type="sldNum" sz="quarter" idx="12"/>
          </p:nvPr>
        </p:nvSpPr>
        <p:spPr/>
        <p:txBody>
          <a:bodyPr/>
          <a:lstStyle/>
          <a:p>
            <a:fld id="{63C537C0-9BD9-40EB-BADE-4FE671F46F7E}" type="slidenum">
              <a:rPr lang="en-US" smtClean="0"/>
              <a:t>119</a:t>
            </a:fld>
            <a:endParaRPr lang="en-US"/>
          </a:p>
        </p:txBody>
      </p:sp>
    </p:spTree>
    <p:extLst>
      <p:ext uri="{BB962C8B-B14F-4D97-AF65-F5344CB8AC3E}">
        <p14:creationId xmlns:p14="http://schemas.microsoft.com/office/powerpoint/2010/main" val="101959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spect="1"/>
          </p:cNvSpPr>
          <p:nvPr/>
        </p:nvSpPr>
        <p:spPr>
          <a:xfrm>
            <a:off x="381000" y="1005840"/>
            <a:ext cx="8305800" cy="3657600"/>
          </a:xfrm>
          <a:prstGeom prst="rect">
            <a:avLst/>
          </a:prstGeom>
          <a:noFill/>
        </p:spPr>
        <p:txBody>
          <a:bodyPr wrap="square" numCol="1" rtlCol="0">
            <a:noAutofit/>
          </a:bodyPr>
          <a:lstStyle/>
          <a:p>
            <a:pPr algn="ctr"/>
            <a:r>
              <a:rPr lang="en-US" sz="2000" b="1" dirty="0"/>
              <a:t>And a decade later…</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12</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sp>
        <p:nvSpPr>
          <p:cNvPr id="5" name="Rectangle 4"/>
          <p:cNvSpPr/>
          <p:nvPr/>
        </p:nvSpPr>
        <p:spPr>
          <a:xfrm>
            <a:off x="1676400" y="4705350"/>
            <a:ext cx="6019800" cy="461665"/>
          </a:xfrm>
          <a:prstGeom prst="rect">
            <a:avLst/>
          </a:prstGeom>
        </p:spPr>
        <p:txBody>
          <a:bodyPr wrap="square">
            <a:spAutoFit/>
          </a:bodyPr>
          <a:lstStyle/>
          <a:p>
            <a:pPr algn="ctr"/>
            <a:r>
              <a:rPr lang="en-US" sz="1200" dirty="0">
                <a:hlinkClick r:id="rId2"/>
              </a:rPr>
              <a:t>https://www.olcf.ornl.gov/summit/</a:t>
            </a:r>
            <a:r>
              <a:rPr lang="en-US" sz="1200" dirty="0"/>
              <a:t>, </a:t>
            </a:r>
            <a:r>
              <a:rPr lang="en-US" sz="1200" dirty="0">
                <a:hlinkClick r:id="rId3"/>
              </a:rPr>
              <a:t>http://top500.org/</a:t>
            </a:r>
            <a:r>
              <a:rPr lang="en-US" sz="1200" dirty="0"/>
              <a:t>, </a:t>
            </a:r>
            <a:r>
              <a:rPr lang="en-US" sz="1200" dirty="0">
                <a:hlinkClick r:id="rId4"/>
              </a:rPr>
              <a:t>http://www.green500.org/lists/green201511</a:t>
            </a:r>
            <a:r>
              <a:rPr lang="en-US" sz="1200" dirty="0"/>
              <a:t> </a:t>
            </a:r>
          </a:p>
        </p:txBody>
      </p:sp>
      <p:pic>
        <p:nvPicPr>
          <p:cNvPr id="4" name="Picture 3"/>
          <p:cNvPicPr>
            <a:picLocks noChangeAspect="1"/>
          </p:cNvPicPr>
          <p:nvPr/>
        </p:nvPicPr>
        <p:blipFill>
          <a:blip r:embed="rId5"/>
          <a:stretch>
            <a:fillRect/>
          </a:stretch>
        </p:blipFill>
        <p:spPr>
          <a:xfrm>
            <a:off x="304800" y="819150"/>
            <a:ext cx="1452282" cy="4114800"/>
          </a:xfrm>
          <a:prstGeom prst="rect">
            <a:avLst/>
          </a:prstGeom>
        </p:spPr>
      </p:pic>
      <p:sp>
        <p:nvSpPr>
          <p:cNvPr id="11" name="Rectangle 10"/>
          <p:cNvSpPr/>
          <p:nvPr/>
        </p:nvSpPr>
        <p:spPr>
          <a:xfrm>
            <a:off x="304800" y="1428750"/>
            <a:ext cx="1447800" cy="685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4800" y="4248150"/>
            <a:ext cx="1447800" cy="6858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1981200" y="1885950"/>
            <a:ext cx="3560433" cy="2114550"/>
          </a:xfrm>
          <a:prstGeom prst="rect">
            <a:avLst/>
          </a:prstGeom>
        </p:spPr>
      </p:pic>
      <p:sp>
        <p:nvSpPr>
          <p:cNvPr id="14" name="Rectangle 13"/>
          <p:cNvSpPr/>
          <p:nvPr/>
        </p:nvSpPr>
        <p:spPr>
          <a:xfrm>
            <a:off x="1981200" y="2343150"/>
            <a:ext cx="3581400" cy="16764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5638800" y="1504950"/>
            <a:ext cx="3340100" cy="2250025"/>
          </a:xfrm>
          <a:prstGeom prst="rect">
            <a:avLst/>
          </a:prstGeom>
        </p:spPr>
      </p:pic>
    </p:spTree>
    <p:extLst>
      <p:ext uri="{BB962C8B-B14F-4D97-AF65-F5344CB8AC3E}">
        <p14:creationId xmlns:p14="http://schemas.microsoft.com/office/powerpoint/2010/main" val="2874207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Hands on with a Real World App</a:t>
            </a:r>
            <a:endParaRPr lang="en-US" sz="20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120</a:t>
            </a:fld>
            <a:endParaRPr lang="en-US"/>
          </a:p>
        </p:txBody>
      </p:sp>
    </p:spTree>
    <p:extLst>
      <p:ext uri="{BB962C8B-B14F-4D97-AF65-F5344CB8AC3E}">
        <p14:creationId xmlns:p14="http://schemas.microsoft.com/office/powerpoint/2010/main" val="3624760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be 65"/>
          <p:cNvSpPr/>
          <p:nvPr/>
        </p:nvSpPr>
        <p:spPr>
          <a:xfrm>
            <a:off x="6172200"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7" name="Cube 66"/>
          <p:cNvSpPr/>
          <p:nvPr/>
        </p:nvSpPr>
        <p:spPr>
          <a:xfrm>
            <a:off x="6172200"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8" name="Cube 67"/>
          <p:cNvSpPr/>
          <p:nvPr/>
        </p:nvSpPr>
        <p:spPr>
          <a:xfrm>
            <a:off x="6171274"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9" name="Cube 68"/>
          <p:cNvSpPr/>
          <p:nvPr/>
        </p:nvSpPr>
        <p:spPr>
          <a:xfrm>
            <a:off x="6172200"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0" name="Cube 69"/>
          <p:cNvSpPr/>
          <p:nvPr/>
        </p:nvSpPr>
        <p:spPr>
          <a:xfrm>
            <a:off x="6172200"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1" name="Cube 70"/>
          <p:cNvSpPr/>
          <p:nvPr/>
        </p:nvSpPr>
        <p:spPr>
          <a:xfrm>
            <a:off x="6172200"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5" name="Cube 64"/>
          <p:cNvSpPr/>
          <p:nvPr/>
        </p:nvSpPr>
        <p:spPr>
          <a:xfrm>
            <a:off x="7141464"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9" name="Cube 58"/>
          <p:cNvSpPr/>
          <p:nvPr/>
        </p:nvSpPr>
        <p:spPr>
          <a:xfrm>
            <a:off x="6477926" y="3105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0" name="Cube 59"/>
          <p:cNvSpPr/>
          <p:nvPr/>
        </p:nvSpPr>
        <p:spPr>
          <a:xfrm>
            <a:off x="6809269" y="31051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2" name="Cube 61"/>
          <p:cNvSpPr/>
          <p:nvPr/>
        </p:nvSpPr>
        <p:spPr>
          <a:xfrm>
            <a:off x="7471955" y="3105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3" name="Cube 62"/>
          <p:cNvSpPr/>
          <p:nvPr/>
        </p:nvSpPr>
        <p:spPr>
          <a:xfrm>
            <a:off x="7803298"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4" name="Cube 63"/>
          <p:cNvSpPr/>
          <p:nvPr/>
        </p:nvSpPr>
        <p:spPr>
          <a:xfrm>
            <a:off x="8127201"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(Slightly) More Complex Application</a:t>
            </a:r>
          </a:p>
        </p:txBody>
      </p:sp>
      <p:sp>
        <p:nvSpPr>
          <p:cNvPr id="2" name="Slide Number Placeholder 1"/>
          <p:cNvSpPr>
            <a:spLocks noGrp="1"/>
          </p:cNvSpPr>
          <p:nvPr>
            <p:ph type="sldNum" sz="quarter" idx="12"/>
          </p:nvPr>
        </p:nvSpPr>
        <p:spPr/>
        <p:txBody>
          <a:bodyPr/>
          <a:lstStyle/>
          <a:p>
            <a:fld id="{63C537C0-9BD9-40EB-BADE-4FE671F46F7E}" type="slidenum">
              <a:rPr lang="en-US" smtClean="0"/>
              <a:t>121</a:t>
            </a:fld>
            <a:endParaRPr lang="en-US"/>
          </a:p>
        </p:txBody>
      </p:sp>
      <p:sp>
        <p:nvSpPr>
          <p:cNvPr id="7" name="TextBox 6"/>
          <p:cNvSpPr txBox="1">
            <a:spLocks noChangeAspect="1"/>
          </p:cNvSpPr>
          <p:nvPr/>
        </p:nvSpPr>
        <p:spPr>
          <a:xfrm>
            <a:off x="381000" y="1005840"/>
            <a:ext cx="6096000" cy="3699510"/>
          </a:xfrm>
          <a:prstGeom prst="rect">
            <a:avLst/>
          </a:prstGeom>
          <a:noFill/>
        </p:spPr>
        <p:txBody>
          <a:bodyPr wrap="square" rtlCol="0">
            <a:noAutofit/>
          </a:bodyPr>
          <a:lstStyle/>
          <a:p>
            <a:r>
              <a:rPr lang="en-US" sz="2000" dirty="0">
                <a:latin typeface="Calibri"/>
                <a:cs typeface="Calibri"/>
              </a:rPr>
              <a:t>2D </a:t>
            </a:r>
            <a:r>
              <a:rPr lang="en-US" sz="2000" dirty="0" err="1">
                <a:latin typeface="Calibri"/>
                <a:cs typeface="Calibri"/>
              </a:rPr>
              <a:t>wavefront</a:t>
            </a:r>
            <a:r>
              <a:rPr lang="en-US" sz="2000" dirty="0">
                <a:latin typeface="Calibri"/>
                <a:cs typeface="Calibri"/>
              </a:rPr>
              <a:t> propagation (stencil)</a:t>
            </a:r>
          </a:p>
          <a:p>
            <a:endParaRPr lang="en-US" sz="2000" dirty="0">
              <a:latin typeface="Calibri"/>
              <a:cs typeface="Calibri"/>
            </a:endParaRPr>
          </a:p>
          <a:p>
            <a:r>
              <a:rPr lang="es-ES_tradnl" sz="1500" dirty="0" err="1">
                <a:solidFill>
                  <a:srgbClr val="000000"/>
                </a:solidFill>
                <a:latin typeface="Consolas"/>
                <a:cs typeface="Consolas"/>
              </a:rPr>
              <a:t>for</a:t>
            </a:r>
            <a:r>
              <a:rPr lang="es-ES_tradnl" sz="1500" dirty="0">
                <a:solidFill>
                  <a:srgbClr val="000000"/>
                </a:solidFill>
                <a:latin typeface="Consolas"/>
                <a:cs typeface="Consolas"/>
              </a:rPr>
              <a:t> (</a:t>
            </a:r>
            <a:r>
              <a:rPr lang="es-ES_tradnl" sz="1500" dirty="0" err="1">
                <a:solidFill>
                  <a:srgbClr val="000000"/>
                </a:solidFill>
                <a:latin typeface="Consolas"/>
                <a:cs typeface="Consolas"/>
              </a:rPr>
              <a:t>int</a:t>
            </a:r>
            <a:r>
              <a:rPr lang="es-ES_tradnl" sz="1500" dirty="0">
                <a:solidFill>
                  <a:srgbClr val="000000"/>
                </a:solidFill>
                <a:latin typeface="Consolas"/>
                <a:cs typeface="Consolas"/>
              </a:rPr>
              <a:t> y = 0; y &lt; </a:t>
            </a:r>
            <a:r>
              <a:rPr lang="es-ES_tradnl" sz="1500" dirty="0" err="1">
                <a:solidFill>
                  <a:srgbClr val="000000"/>
                </a:solidFill>
                <a:latin typeface="Consolas"/>
                <a:cs typeface="Consolas"/>
              </a:rPr>
              <a:t>ny</a:t>
            </a:r>
            <a:r>
              <a:rPr lang="es-ES_tradnl" sz="1500" dirty="0">
                <a:solidFill>
                  <a:srgbClr val="000000"/>
                </a:solidFill>
                <a:latin typeface="Consolas"/>
                <a:cs typeface="Consolas"/>
              </a:rPr>
              <a:t>; y++) {</a:t>
            </a:r>
          </a:p>
          <a:p>
            <a:r>
              <a:rPr lang="en-US" sz="1500" dirty="0">
                <a:solidFill>
                  <a:srgbClr val="000000"/>
                </a:solidFill>
                <a:latin typeface="Consolas"/>
                <a:cs typeface="Consolas"/>
              </a:rPr>
              <a:t>  for (</a:t>
            </a:r>
            <a:r>
              <a:rPr lang="en-US" sz="1500" dirty="0" err="1">
                <a:solidFill>
                  <a:srgbClr val="000000"/>
                </a:solidFill>
                <a:latin typeface="Consolas"/>
                <a:cs typeface="Consolas"/>
              </a:rPr>
              <a:t>int</a:t>
            </a:r>
            <a:r>
              <a:rPr lang="en-US" sz="1500" dirty="0">
                <a:solidFill>
                  <a:srgbClr val="000000"/>
                </a:solidFill>
                <a:latin typeface="Consolas"/>
                <a:cs typeface="Consolas"/>
              </a:rPr>
              <a:t> x = 0; x &lt; </a:t>
            </a:r>
            <a:r>
              <a:rPr lang="en-US" sz="1500" dirty="0" err="1">
                <a:solidFill>
                  <a:srgbClr val="000000"/>
                </a:solidFill>
                <a:latin typeface="Consolas"/>
                <a:cs typeface="Consolas"/>
              </a:rPr>
              <a:t>nx</a:t>
            </a:r>
            <a:r>
              <a:rPr lang="en-US" sz="1500" dirty="0">
                <a:solidFill>
                  <a:srgbClr val="000000"/>
                </a:solidFill>
                <a:latin typeface="Consolas"/>
                <a:cs typeface="Consolas"/>
              </a:rPr>
              <a:t>; x++) {</a:t>
            </a:r>
          </a:p>
          <a:p>
            <a:endParaRPr lang="en-US" sz="1500" dirty="0">
              <a:solidFill>
                <a:srgbClr val="000000"/>
              </a:solidFill>
              <a:latin typeface="Consolas"/>
              <a:cs typeface="Consolas"/>
            </a:endParaRPr>
          </a:p>
          <a:p>
            <a:r>
              <a:rPr lang="en-US" sz="1500" dirty="0">
                <a:solidFill>
                  <a:srgbClr val="000000"/>
                </a:solidFill>
                <a:latin typeface="Consolas"/>
                <a:cs typeface="Consolas"/>
              </a:rPr>
              <a:t>    for (</a:t>
            </a:r>
            <a:r>
              <a:rPr lang="en-US" sz="1500" dirty="0" err="1">
                <a:solidFill>
                  <a:srgbClr val="000000"/>
                </a:solidFill>
                <a:latin typeface="Consolas"/>
                <a:cs typeface="Consolas"/>
              </a:rPr>
              <a:t>int</a:t>
            </a:r>
            <a:r>
              <a:rPr lang="en-US" sz="1500" dirty="0">
                <a:solidFill>
                  <a:srgbClr val="000000"/>
                </a:solidFill>
                <a:latin typeface="Consolas"/>
                <a:cs typeface="Consolas"/>
              </a:rPr>
              <a:t> d = 1; d &lt;= radius; d++) {</a:t>
            </a:r>
          </a:p>
          <a:p>
            <a:r>
              <a:rPr lang="en-US" sz="1500" dirty="0">
                <a:solidFill>
                  <a:srgbClr val="000000"/>
                </a:solidFill>
                <a:latin typeface="Consolas"/>
                <a:cs typeface="Consolas"/>
              </a:rPr>
              <a:t>      div += </a:t>
            </a:r>
            <a:r>
              <a:rPr lang="en-US" sz="1500" dirty="0" err="1">
                <a:solidFill>
                  <a:srgbClr val="000000"/>
                </a:solidFill>
                <a:latin typeface="Consolas"/>
                <a:cs typeface="Consolas"/>
              </a:rPr>
              <a:t>c_coeff</a:t>
            </a:r>
            <a:r>
              <a:rPr lang="en-US" sz="1500" dirty="0">
                <a:solidFill>
                  <a:srgbClr val="000000"/>
                </a:solidFill>
                <a:latin typeface="Consolas"/>
                <a:cs typeface="Consolas"/>
              </a:rPr>
              <a:t>[d] * (</a:t>
            </a:r>
            <a:r>
              <a:rPr lang="en-US" sz="1500" dirty="0" err="1">
                <a:solidFill>
                  <a:srgbClr val="000000"/>
                </a:solidFill>
                <a:latin typeface="Consolas"/>
                <a:cs typeface="Consolas"/>
              </a:rPr>
              <a:t>curr</a:t>
            </a:r>
            <a:r>
              <a:rPr lang="en-US" sz="1500" dirty="0">
                <a:solidFill>
                  <a:srgbClr val="000000"/>
                </a:solidFill>
                <a:latin typeface="Consolas"/>
                <a:cs typeface="Consolas"/>
              </a:rPr>
              <a:t>[</a:t>
            </a:r>
            <a:r>
              <a:rPr lang="en-US" sz="1500" dirty="0" err="1">
                <a:solidFill>
                  <a:srgbClr val="000000"/>
                </a:solidFill>
                <a:latin typeface="Consolas"/>
                <a:cs typeface="Consolas"/>
              </a:rPr>
              <a:t>y_pos_offset</a:t>
            </a:r>
            <a:r>
              <a:rPr lang="en-US" sz="1500" dirty="0">
                <a:solidFill>
                  <a:srgbClr val="000000"/>
                </a:solidFill>
                <a:latin typeface="Consolas"/>
                <a:cs typeface="Consolas"/>
              </a:rPr>
              <a:t>] +</a:t>
            </a:r>
          </a:p>
          <a:p>
            <a:r>
              <a:rPr lang="en-US" sz="1500" dirty="0">
                <a:solidFill>
                  <a:srgbClr val="000000"/>
                </a:solidFill>
                <a:latin typeface="Consolas"/>
                <a:cs typeface="Consolas"/>
              </a:rPr>
              <a:t>         </a:t>
            </a:r>
            <a:r>
              <a:rPr lang="en-US" sz="1500" dirty="0" err="1">
                <a:solidFill>
                  <a:srgbClr val="000000"/>
                </a:solidFill>
                <a:latin typeface="Consolas"/>
                <a:cs typeface="Consolas"/>
              </a:rPr>
              <a:t>curr</a:t>
            </a:r>
            <a:r>
              <a:rPr lang="en-US" sz="1500" dirty="0">
                <a:solidFill>
                  <a:srgbClr val="000000"/>
                </a:solidFill>
                <a:latin typeface="Consolas"/>
                <a:cs typeface="Consolas"/>
              </a:rPr>
              <a:t>[</a:t>
            </a:r>
            <a:r>
              <a:rPr lang="en-US" sz="1500" dirty="0" err="1">
                <a:solidFill>
                  <a:srgbClr val="000000"/>
                </a:solidFill>
                <a:latin typeface="Consolas"/>
                <a:cs typeface="Consolas"/>
              </a:rPr>
              <a:t>y_neg_offset</a:t>
            </a:r>
            <a:r>
              <a:rPr lang="en-US" sz="1500" dirty="0">
                <a:solidFill>
                  <a:srgbClr val="000000"/>
                </a:solidFill>
                <a:latin typeface="Consolas"/>
                <a:cs typeface="Consolas"/>
              </a:rPr>
              <a:t>] + </a:t>
            </a:r>
            <a:r>
              <a:rPr lang="en-US" sz="1500" dirty="0" err="1">
                <a:solidFill>
                  <a:srgbClr val="000000"/>
                </a:solidFill>
                <a:latin typeface="Consolas"/>
                <a:cs typeface="Consolas"/>
              </a:rPr>
              <a:t>curr</a:t>
            </a:r>
            <a:r>
              <a:rPr lang="en-US" sz="1500" dirty="0">
                <a:solidFill>
                  <a:srgbClr val="000000"/>
                </a:solidFill>
                <a:latin typeface="Consolas"/>
                <a:cs typeface="Consolas"/>
              </a:rPr>
              <a:t>[</a:t>
            </a:r>
            <a:r>
              <a:rPr lang="en-US" sz="1500" dirty="0" err="1">
                <a:solidFill>
                  <a:srgbClr val="000000"/>
                </a:solidFill>
                <a:latin typeface="Consolas"/>
                <a:cs typeface="Consolas"/>
              </a:rPr>
              <a:t>x_pos_offset</a:t>
            </a:r>
            <a:r>
              <a:rPr lang="en-US" sz="1500" dirty="0">
                <a:solidFill>
                  <a:srgbClr val="000000"/>
                </a:solidFill>
                <a:latin typeface="Consolas"/>
                <a:cs typeface="Consolas"/>
              </a:rPr>
              <a:t>] +</a:t>
            </a:r>
          </a:p>
          <a:p>
            <a:r>
              <a:rPr lang="en-US" sz="1500" dirty="0">
                <a:solidFill>
                  <a:srgbClr val="000000"/>
                </a:solidFill>
                <a:latin typeface="Consolas"/>
                <a:cs typeface="Consolas"/>
              </a:rPr>
              <a:t>         </a:t>
            </a:r>
            <a:r>
              <a:rPr lang="en-US" sz="1500" dirty="0" err="1">
                <a:solidFill>
                  <a:srgbClr val="000000"/>
                </a:solidFill>
                <a:latin typeface="Consolas"/>
                <a:cs typeface="Consolas"/>
              </a:rPr>
              <a:t>curr</a:t>
            </a:r>
            <a:r>
              <a:rPr lang="en-US" sz="1500" dirty="0">
                <a:solidFill>
                  <a:srgbClr val="000000"/>
                </a:solidFill>
                <a:latin typeface="Consolas"/>
                <a:cs typeface="Consolas"/>
              </a:rPr>
              <a:t>[</a:t>
            </a:r>
            <a:r>
              <a:rPr lang="en-US" sz="1500" dirty="0" err="1">
                <a:solidFill>
                  <a:srgbClr val="000000"/>
                </a:solidFill>
                <a:latin typeface="Consolas"/>
                <a:cs typeface="Consolas"/>
              </a:rPr>
              <a:t>x_neg_offset</a:t>
            </a:r>
            <a:r>
              <a:rPr lang="en-US" sz="1500" dirty="0">
                <a:solidFill>
                  <a:srgbClr val="000000"/>
                </a:solidFill>
                <a:latin typeface="Consolas"/>
                <a:cs typeface="Consolas"/>
              </a:rPr>
              <a:t>]);</a:t>
            </a:r>
          </a:p>
          <a:p>
            <a:r>
              <a:rPr lang="en-US" sz="1500" dirty="0">
                <a:solidFill>
                  <a:srgbClr val="000000"/>
                </a:solidFill>
                <a:latin typeface="Consolas"/>
                <a:cs typeface="Consolas"/>
              </a:rPr>
              <a:t>    }</a:t>
            </a:r>
          </a:p>
          <a:p>
            <a:endParaRPr lang="en-US" sz="1500" dirty="0">
              <a:solidFill>
                <a:srgbClr val="000000"/>
              </a:solidFill>
              <a:latin typeface="Consolas"/>
              <a:cs typeface="Consolas"/>
            </a:endParaRPr>
          </a:p>
          <a:p>
            <a:r>
              <a:rPr lang="en-US" sz="1500" dirty="0">
                <a:solidFill>
                  <a:srgbClr val="000000"/>
                </a:solidFill>
                <a:latin typeface="Consolas"/>
                <a:cs typeface="Consolas"/>
              </a:rPr>
              <a:t>    </a:t>
            </a:r>
            <a:r>
              <a:rPr lang="en-US" sz="1500" dirty="0">
                <a:latin typeface="Consolas"/>
                <a:cs typeface="Consolas"/>
              </a:rPr>
              <a:t>next[</a:t>
            </a:r>
            <a:r>
              <a:rPr lang="en-US" sz="1500" dirty="0" err="1">
                <a:latin typeface="Consolas"/>
                <a:cs typeface="Consolas"/>
              </a:rPr>
              <a:t>this_offset</a:t>
            </a:r>
            <a:r>
              <a:rPr lang="en-US" sz="1500" dirty="0">
                <a:latin typeface="Consolas"/>
                <a:cs typeface="Consolas"/>
              </a:rPr>
              <a:t>] = temp + div * </a:t>
            </a:r>
            <a:r>
              <a:rPr lang="en-US" sz="1500" dirty="0" err="1">
                <a:latin typeface="Consolas"/>
                <a:cs typeface="Consolas"/>
              </a:rPr>
              <a:t>vsq</a:t>
            </a:r>
            <a:r>
              <a:rPr lang="en-US" sz="1500" dirty="0">
                <a:latin typeface="Consolas"/>
                <a:cs typeface="Consolas"/>
              </a:rPr>
              <a:t>[</a:t>
            </a:r>
            <a:r>
              <a:rPr lang="en-US" sz="1500" dirty="0" err="1">
                <a:latin typeface="Consolas"/>
                <a:cs typeface="Consolas"/>
              </a:rPr>
              <a:t>this_offset</a:t>
            </a:r>
            <a:r>
              <a:rPr lang="en-US" sz="1500" dirty="0">
                <a:latin typeface="Consolas"/>
                <a:cs typeface="Consolas"/>
              </a:rPr>
              <a:t>];</a:t>
            </a:r>
            <a:endParaRPr lang="en-US" sz="1500" dirty="0">
              <a:solidFill>
                <a:srgbClr val="000000"/>
              </a:solidFill>
              <a:latin typeface="Consolas"/>
              <a:cs typeface="Consolas"/>
            </a:endParaRPr>
          </a:p>
          <a:p>
            <a:r>
              <a:rPr lang="en-US" sz="1500" dirty="0">
                <a:solidFill>
                  <a:srgbClr val="000000"/>
                </a:solidFill>
                <a:latin typeface="Consolas"/>
                <a:cs typeface="Consolas"/>
              </a:rPr>
              <a:t>  }</a:t>
            </a:r>
          </a:p>
          <a:p>
            <a:r>
              <a:rPr lang="en-US" sz="1500" dirty="0">
                <a:solidFill>
                  <a:srgbClr val="000000"/>
                </a:solidFill>
                <a:latin typeface="Consolas"/>
                <a:cs typeface="Consolas"/>
              </a:rPr>
              <a:t>}</a:t>
            </a:r>
            <a:endParaRPr lang="en-GB" sz="1500" dirty="0">
              <a:solidFill>
                <a:srgbClr val="000000"/>
              </a:solidFill>
              <a:latin typeface="Consolas"/>
              <a:cs typeface="Consolas"/>
            </a:endParaRPr>
          </a:p>
        </p:txBody>
      </p:sp>
      <p:sp>
        <p:nvSpPr>
          <p:cNvPr id="27" name="Cube 26"/>
          <p:cNvSpPr/>
          <p:nvPr/>
        </p:nvSpPr>
        <p:spPr>
          <a:xfrm>
            <a:off x="6477926"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 name="Cube 27"/>
          <p:cNvSpPr/>
          <p:nvPr/>
        </p:nvSpPr>
        <p:spPr>
          <a:xfrm>
            <a:off x="6809269" y="28003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 name="Cube 31"/>
          <p:cNvSpPr/>
          <p:nvPr/>
        </p:nvSpPr>
        <p:spPr>
          <a:xfrm>
            <a:off x="7142771" y="28003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 name="Cube 32"/>
          <p:cNvSpPr/>
          <p:nvPr/>
        </p:nvSpPr>
        <p:spPr>
          <a:xfrm>
            <a:off x="6477000"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 name="Cube 33"/>
          <p:cNvSpPr/>
          <p:nvPr/>
        </p:nvSpPr>
        <p:spPr>
          <a:xfrm>
            <a:off x="6808343" y="24955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 name="Cube 36"/>
          <p:cNvSpPr/>
          <p:nvPr/>
        </p:nvSpPr>
        <p:spPr>
          <a:xfrm>
            <a:off x="7141845" y="24955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8" name="Cube 37"/>
          <p:cNvSpPr/>
          <p:nvPr/>
        </p:nvSpPr>
        <p:spPr>
          <a:xfrm>
            <a:off x="6478852" y="21907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9" name="Cube 38"/>
          <p:cNvSpPr/>
          <p:nvPr/>
        </p:nvSpPr>
        <p:spPr>
          <a:xfrm>
            <a:off x="6810195" y="2190752"/>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2" name="Cube 41"/>
          <p:cNvSpPr/>
          <p:nvPr/>
        </p:nvSpPr>
        <p:spPr>
          <a:xfrm>
            <a:off x="7143697" y="2190751"/>
            <a:ext cx="330999" cy="315035"/>
          </a:xfrm>
          <a:prstGeom prst="cube">
            <a:avLst/>
          </a:prstGeom>
          <a:solidFill>
            <a:srgbClr val="FF6600"/>
          </a:solidFill>
          <a:ln w="9525" cap="flat" cmpd="sng" algn="ctr">
            <a:solidFill>
              <a:srgbClr val="FF66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3" name="Cube 42"/>
          <p:cNvSpPr/>
          <p:nvPr/>
        </p:nvSpPr>
        <p:spPr>
          <a:xfrm>
            <a:off x="6477926" y="1885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4" name="Cube 43"/>
          <p:cNvSpPr/>
          <p:nvPr/>
        </p:nvSpPr>
        <p:spPr>
          <a:xfrm>
            <a:off x="6809269" y="18859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7" name="Cube 46"/>
          <p:cNvSpPr/>
          <p:nvPr/>
        </p:nvSpPr>
        <p:spPr>
          <a:xfrm>
            <a:off x="7142771" y="18859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8" name="Cube 47"/>
          <p:cNvSpPr/>
          <p:nvPr/>
        </p:nvSpPr>
        <p:spPr>
          <a:xfrm>
            <a:off x="6477926" y="1581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9" name="Cube 48"/>
          <p:cNvSpPr/>
          <p:nvPr/>
        </p:nvSpPr>
        <p:spPr>
          <a:xfrm>
            <a:off x="6809269" y="15811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2" name="Cube 51"/>
          <p:cNvSpPr/>
          <p:nvPr/>
        </p:nvSpPr>
        <p:spPr>
          <a:xfrm>
            <a:off x="7142771" y="15811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 name="Cube 29"/>
          <p:cNvSpPr/>
          <p:nvPr/>
        </p:nvSpPr>
        <p:spPr>
          <a:xfrm>
            <a:off x="7471955"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 name="Cube 34"/>
          <p:cNvSpPr/>
          <p:nvPr/>
        </p:nvSpPr>
        <p:spPr>
          <a:xfrm>
            <a:off x="7471029"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0" name="Cube 39"/>
          <p:cNvSpPr/>
          <p:nvPr/>
        </p:nvSpPr>
        <p:spPr>
          <a:xfrm>
            <a:off x="7472881" y="21907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ube 44"/>
          <p:cNvSpPr/>
          <p:nvPr/>
        </p:nvSpPr>
        <p:spPr>
          <a:xfrm>
            <a:off x="7471955" y="1885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0" name="Cube 49"/>
          <p:cNvSpPr/>
          <p:nvPr/>
        </p:nvSpPr>
        <p:spPr>
          <a:xfrm>
            <a:off x="7471955" y="1581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 name="Cube 30"/>
          <p:cNvSpPr/>
          <p:nvPr/>
        </p:nvSpPr>
        <p:spPr>
          <a:xfrm>
            <a:off x="7803298"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 name="Cube 35"/>
          <p:cNvSpPr/>
          <p:nvPr/>
        </p:nvSpPr>
        <p:spPr>
          <a:xfrm>
            <a:off x="7802372"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1" name="Cube 40"/>
          <p:cNvSpPr/>
          <p:nvPr/>
        </p:nvSpPr>
        <p:spPr>
          <a:xfrm>
            <a:off x="7804224" y="21907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6" name="Cube 45"/>
          <p:cNvSpPr/>
          <p:nvPr/>
        </p:nvSpPr>
        <p:spPr>
          <a:xfrm>
            <a:off x="7803298"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1" name="Cube 50"/>
          <p:cNvSpPr/>
          <p:nvPr/>
        </p:nvSpPr>
        <p:spPr>
          <a:xfrm>
            <a:off x="7803298"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3" name="Cube 52"/>
          <p:cNvSpPr/>
          <p:nvPr/>
        </p:nvSpPr>
        <p:spPr>
          <a:xfrm>
            <a:off x="8127201"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4" name="Cube 53"/>
          <p:cNvSpPr/>
          <p:nvPr/>
        </p:nvSpPr>
        <p:spPr>
          <a:xfrm>
            <a:off x="8126275"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8" name="Cube 57"/>
          <p:cNvSpPr/>
          <p:nvPr/>
        </p:nvSpPr>
        <p:spPr>
          <a:xfrm>
            <a:off x="8127201"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6" name="Cube 55"/>
          <p:cNvSpPr/>
          <p:nvPr/>
        </p:nvSpPr>
        <p:spPr>
          <a:xfrm>
            <a:off x="8127201"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7" name="Cube 56"/>
          <p:cNvSpPr/>
          <p:nvPr/>
        </p:nvSpPr>
        <p:spPr>
          <a:xfrm>
            <a:off x="8127201"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2" name="Cube 71"/>
          <p:cNvSpPr/>
          <p:nvPr/>
        </p:nvSpPr>
        <p:spPr>
          <a:xfrm>
            <a:off x="6172200"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3" name="Cube 72"/>
          <p:cNvSpPr/>
          <p:nvPr/>
        </p:nvSpPr>
        <p:spPr>
          <a:xfrm>
            <a:off x="7141464"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4" name="Cube 73"/>
          <p:cNvSpPr/>
          <p:nvPr/>
        </p:nvSpPr>
        <p:spPr>
          <a:xfrm>
            <a:off x="6477926" y="1276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5" name="Cube 74"/>
          <p:cNvSpPr/>
          <p:nvPr/>
        </p:nvSpPr>
        <p:spPr>
          <a:xfrm>
            <a:off x="6809269" y="12763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6" name="Cube 75"/>
          <p:cNvSpPr/>
          <p:nvPr/>
        </p:nvSpPr>
        <p:spPr>
          <a:xfrm>
            <a:off x="7471955" y="1276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7" name="Cube 76"/>
          <p:cNvSpPr/>
          <p:nvPr/>
        </p:nvSpPr>
        <p:spPr>
          <a:xfrm>
            <a:off x="7803298"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8" name="Cube 77"/>
          <p:cNvSpPr/>
          <p:nvPr/>
        </p:nvSpPr>
        <p:spPr>
          <a:xfrm>
            <a:off x="8127201"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 name="Rectangle 2"/>
          <p:cNvSpPr/>
          <p:nvPr/>
        </p:nvSpPr>
        <p:spPr>
          <a:xfrm>
            <a:off x="1295400" y="4248150"/>
            <a:ext cx="7391400" cy="400110"/>
          </a:xfrm>
          <a:prstGeom prst="rect">
            <a:avLst/>
          </a:prstGeom>
        </p:spPr>
        <p:txBody>
          <a:bodyPr wrap="square">
            <a:spAutoFit/>
          </a:bodyPr>
          <a:lstStyle/>
          <a:p>
            <a:pPr algn="r"/>
            <a:r>
              <a:rPr lang="en-US" sz="2000" dirty="0">
                <a:cs typeface="Calibri"/>
              </a:rPr>
              <a:t>We’ll use </a:t>
            </a:r>
            <a:r>
              <a:rPr lang="en-US" dirty="0">
                <a:latin typeface="Consolas"/>
                <a:cs typeface="Consolas"/>
              </a:rPr>
              <a:t>iso2d</a:t>
            </a:r>
            <a:r>
              <a:rPr lang="en-US" sz="2000" dirty="0">
                <a:cs typeface="Calibri"/>
              </a:rPr>
              <a:t> as a more realistic example to explore optimizations.</a:t>
            </a:r>
          </a:p>
        </p:txBody>
      </p:sp>
    </p:spTree>
    <p:extLst>
      <p:ext uri="{BB962C8B-B14F-4D97-AF65-F5344CB8AC3E}">
        <p14:creationId xmlns:p14="http://schemas.microsoft.com/office/powerpoint/2010/main" val="1034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500"/>
                                        <p:tgtEl>
                                          <p:spTgt spid="6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500"/>
                                        <p:tgtEl>
                                          <p:spTgt spid="6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500"/>
                                        <p:tgtEl>
                                          <p:spTgt spid="6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fade">
                                      <p:cBhvr>
                                        <p:cTn id="121" dur="500"/>
                                        <p:tgtEl>
                                          <p:spTgt spid="7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fade">
                                      <p:cBhvr>
                                        <p:cTn id="124" dur="500"/>
                                        <p:tgtEl>
                                          <p:spTgt spid="7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fade">
                                      <p:cBhvr>
                                        <p:cTn id="127" dur="500"/>
                                        <p:tgtEl>
                                          <p:spTgt spid="6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fade">
                                      <p:cBhvr>
                                        <p:cTn id="130" dur="500"/>
                                        <p:tgtEl>
                                          <p:spTgt spid="6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fade">
                                      <p:cBhvr>
                                        <p:cTn id="133" dur="500"/>
                                        <p:tgtEl>
                                          <p:spTgt spid="7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500"/>
                                        <p:tgtEl>
                                          <p:spTgt spid="7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fade">
                                      <p:cBhvr>
                                        <p:cTn id="145" dur="500"/>
                                        <p:tgtEl>
                                          <p:spTgt spid="7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3"/>
                                        </p:tgtEl>
                                        <p:attrNameLst>
                                          <p:attrName>style.visibility</p:attrName>
                                        </p:attrNameLst>
                                      </p:cBhvr>
                                      <p:to>
                                        <p:strVal val="visible"/>
                                      </p:to>
                                    </p:set>
                                    <p:animEffect transition="in" filter="fade">
                                      <p:cBhvr>
                                        <p:cTn id="148" dur="500"/>
                                        <p:tgtEl>
                                          <p:spTgt spid="7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2"/>
                                        </p:tgtEl>
                                        <p:attrNameLst>
                                          <p:attrName>style.visibility</p:attrName>
                                        </p:attrNameLst>
                                      </p:cBhvr>
                                      <p:to>
                                        <p:strVal val="visible"/>
                                      </p:to>
                                    </p:set>
                                    <p:animEffect transition="in" filter="fade">
                                      <p:cBhvr>
                                        <p:cTn id="1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65" grpId="0" animBg="1"/>
      <p:bldP spid="59" grpId="0" animBg="1"/>
      <p:bldP spid="60" grpId="0" animBg="1"/>
      <p:bldP spid="62" grpId="0" animBg="1"/>
      <p:bldP spid="63" grpId="0" animBg="1"/>
      <p:bldP spid="64" grpId="0" animBg="1"/>
      <p:bldP spid="27" grpId="0" animBg="1"/>
      <p:bldP spid="28" grpId="0" animBg="1"/>
      <p:bldP spid="32" grpId="0" animBg="1"/>
      <p:bldP spid="33" grpId="0" animBg="1"/>
      <p:bldP spid="34" grpId="0" animBg="1"/>
      <p:bldP spid="37" grpId="0" animBg="1"/>
      <p:bldP spid="38" grpId="0" animBg="1"/>
      <p:bldP spid="39" grpId="0" animBg="1"/>
      <p:bldP spid="42" grpId="0" animBg="1"/>
      <p:bldP spid="43" grpId="0" animBg="1"/>
      <p:bldP spid="44" grpId="0" animBg="1"/>
      <p:bldP spid="47" grpId="0" animBg="1"/>
      <p:bldP spid="48" grpId="0" animBg="1"/>
      <p:bldP spid="49" grpId="0" animBg="1"/>
      <p:bldP spid="52" grpId="0" animBg="1"/>
      <p:bldP spid="30" grpId="0" animBg="1"/>
      <p:bldP spid="35" grpId="0" animBg="1"/>
      <p:bldP spid="40" grpId="0" animBg="1"/>
      <p:bldP spid="45" grpId="0" animBg="1"/>
      <p:bldP spid="50" grpId="0" animBg="1"/>
      <p:bldP spid="31" grpId="0" animBg="1"/>
      <p:bldP spid="36" grpId="0" animBg="1"/>
      <p:bldP spid="41" grpId="0" animBg="1"/>
      <p:bldP spid="46" grpId="0" animBg="1"/>
      <p:bldP spid="51" grpId="0" animBg="1"/>
      <p:bldP spid="53" grpId="0" animBg="1"/>
      <p:bldP spid="54" grpId="0" animBg="1"/>
      <p:bldP spid="58" grpId="0" animBg="1"/>
      <p:bldP spid="56" grpId="0" animBg="1"/>
      <p:bldP spid="57" grpId="0" animBg="1"/>
      <p:bldP spid="72" grpId="0" animBg="1"/>
      <p:bldP spid="73" grpId="0" animBg="1"/>
      <p:bldP spid="74" grpId="0" animBg="1"/>
      <p:bldP spid="75" grpId="0" animBg="1"/>
      <p:bldP spid="76" grpId="0" animBg="1"/>
      <p:bldP spid="77" grpId="0" animBg="1"/>
      <p:bldP spid="7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More Complex Application</a:t>
            </a:r>
          </a:p>
        </p:txBody>
      </p:sp>
      <p:sp>
        <p:nvSpPr>
          <p:cNvPr id="2" name="Slide Number Placeholder 1"/>
          <p:cNvSpPr>
            <a:spLocks noGrp="1"/>
          </p:cNvSpPr>
          <p:nvPr>
            <p:ph type="sldNum" sz="quarter" idx="12"/>
          </p:nvPr>
        </p:nvSpPr>
        <p:spPr/>
        <p:txBody>
          <a:bodyPr/>
          <a:lstStyle/>
          <a:p>
            <a:fld id="{63C537C0-9BD9-40EB-BADE-4FE671F46F7E}" type="slidenum">
              <a:rPr lang="en-US" smtClean="0"/>
              <a:t>122</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endParaRPr lang="en-US" sz="2000" dirty="0">
              <a:latin typeface="Calibri"/>
              <a:cs typeface="Calibri"/>
            </a:endParaRPr>
          </a:p>
          <a:p>
            <a:r>
              <a:rPr lang="en-US" sz="2000" dirty="0">
                <a:latin typeface="Calibri"/>
                <a:cs typeface="Calibri"/>
              </a:rPr>
              <a:t>Provided reference code:</a:t>
            </a:r>
          </a:p>
          <a:p>
            <a:pPr marL="342900" indent="-342900">
              <a:buFont typeface="Arial"/>
              <a:buChar char="•"/>
            </a:pPr>
            <a:r>
              <a:rPr lang="en-US" dirty="0">
                <a:latin typeface="Consolas"/>
                <a:cs typeface="Consolas"/>
              </a:rPr>
              <a:t>04_iso2d_seq/</a:t>
            </a:r>
            <a:r>
              <a:rPr lang="en-US" sz="2000" dirty="0">
                <a:latin typeface="Calibri"/>
                <a:cs typeface="Calibri"/>
              </a:rPr>
              <a:t>: sequential C implementation</a:t>
            </a:r>
          </a:p>
          <a:p>
            <a:endParaRPr lang="en-US" sz="2000" dirty="0">
              <a:latin typeface="Calibri"/>
              <a:cs typeface="Calibri"/>
            </a:endParaRPr>
          </a:p>
          <a:p>
            <a:r>
              <a:rPr lang="en-US" dirty="0">
                <a:latin typeface="Consolas"/>
                <a:cs typeface="Consolas"/>
              </a:rPr>
              <a:t>$ cd $HOME/</a:t>
            </a:r>
            <a:r>
              <a:rPr lang="en-US" dirty="0" err="1">
                <a:latin typeface="Consolas"/>
                <a:cs typeface="Consolas"/>
              </a:rPr>
              <a:t>bootcamp-gpu</a:t>
            </a:r>
            <a:r>
              <a:rPr lang="en-US" dirty="0">
                <a:latin typeface="Consolas"/>
                <a:cs typeface="Consolas"/>
              </a:rPr>
              <a:t>/</a:t>
            </a:r>
            <a:r>
              <a:rPr lang="en-US" dirty="0" err="1">
                <a:latin typeface="Consolas"/>
                <a:cs typeface="Consolas"/>
              </a:rPr>
              <a:t>src</a:t>
            </a:r>
            <a:r>
              <a:rPr lang="en-US" dirty="0">
                <a:latin typeface="Consolas"/>
                <a:cs typeface="Consolas"/>
              </a:rPr>
              <a:t>/04_iso2d_seq</a:t>
            </a:r>
          </a:p>
          <a:p>
            <a:r>
              <a:rPr lang="en-US" dirty="0">
                <a:latin typeface="Consolas"/>
                <a:cs typeface="Consolas"/>
              </a:rPr>
              <a:t>$ make</a:t>
            </a:r>
          </a:p>
          <a:p>
            <a:endParaRPr lang="en-US" dirty="0">
              <a:latin typeface="Consolas"/>
              <a:cs typeface="Consolas"/>
            </a:endParaRPr>
          </a:p>
          <a:p>
            <a:r>
              <a:rPr lang="en-US" dirty="0">
                <a:latin typeface="Consolas"/>
                <a:cs typeface="Consolas"/>
              </a:rPr>
              <a:t>$ ./iso2d_seq –x 1024 –y 1024 –</a:t>
            </a:r>
            <a:r>
              <a:rPr lang="en-US" dirty="0" err="1">
                <a:latin typeface="Consolas"/>
                <a:cs typeface="Consolas"/>
              </a:rPr>
              <a:t>i</a:t>
            </a:r>
            <a:r>
              <a:rPr lang="en-US" dirty="0">
                <a:latin typeface="Consolas"/>
                <a:cs typeface="Consolas"/>
              </a:rPr>
              <a:t> 800 –t</a:t>
            </a:r>
          </a:p>
        </p:txBody>
      </p:sp>
      <p:sp>
        <p:nvSpPr>
          <p:cNvPr id="17" name="Cube 16"/>
          <p:cNvSpPr/>
          <p:nvPr/>
        </p:nvSpPr>
        <p:spPr>
          <a:xfrm>
            <a:off x="6172200"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 name="Cube 17"/>
          <p:cNvSpPr/>
          <p:nvPr/>
        </p:nvSpPr>
        <p:spPr>
          <a:xfrm>
            <a:off x="6172200"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 name="Cube 18"/>
          <p:cNvSpPr/>
          <p:nvPr/>
        </p:nvSpPr>
        <p:spPr>
          <a:xfrm>
            <a:off x="6171274"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 name="Cube 19"/>
          <p:cNvSpPr/>
          <p:nvPr/>
        </p:nvSpPr>
        <p:spPr>
          <a:xfrm>
            <a:off x="6172200"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 name="Cube 20"/>
          <p:cNvSpPr/>
          <p:nvPr/>
        </p:nvSpPr>
        <p:spPr>
          <a:xfrm>
            <a:off x="6172200"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 name="Cube 21"/>
          <p:cNvSpPr/>
          <p:nvPr/>
        </p:nvSpPr>
        <p:spPr>
          <a:xfrm>
            <a:off x="6172200"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 name="Cube 22"/>
          <p:cNvSpPr/>
          <p:nvPr/>
        </p:nvSpPr>
        <p:spPr>
          <a:xfrm>
            <a:off x="7141464"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 name="Cube 23"/>
          <p:cNvSpPr/>
          <p:nvPr/>
        </p:nvSpPr>
        <p:spPr>
          <a:xfrm>
            <a:off x="6477926" y="3105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 name="Cube 24"/>
          <p:cNvSpPr/>
          <p:nvPr/>
        </p:nvSpPr>
        <p:spPr>
          <a:xfrm>
            <a:off x="6809269" y="31051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 name="Cube 25"/>
          <p:cNvSpPr/>
          <p:nvPr/>
        </p:nvSpPr>
        <p:spPr>
          <a:xfrm>
            <a:off x="7471955" y="3105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 name="Cube 26"/>
          <p:cNvSpPr/>
          <p:nvPr/>
        </p:nvSpPr>
        <p:spPr>
          <a:xfrm>
            <a:off x="7803298"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 name="Cube 27"/>
          <p:cNvSpPr/>
          <p:nvPr/>
        </p:nvSpPr>
        <p:spPr>
          <a:xfrm>
            <a:off x="8127201" y="3105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 name="Cube 28"/>
          <p:cNvSpPr/>
          <p:nvPr/>
        </p:nvSpPr>
        <p:spPr>
          <a:xfrm>
            <a:off x="6477926"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 name="Cube 29"/>
          <p:cNvSpPr/>
          <p:nvPr/>
        </p:nvSpPr>
        <p:spPr>
          <a:xfrm>
            <a:off x="6809269" y="28003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 name="Cube 30"/>
          <p:cNvSpPr/>
          <p:nvPr/>
        </p:nvSpPr>
        <p:spPr>
          <a:xfrm>
            <a:off x="7142771" y="28003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 name="Cube 31"/>
          <p:cNvSpPr/>
          <p:nvPr/>
        </p:nvSpPr>
        <p:spPr>
          <a:xfrm>
            <a:off x="6477000"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 name="Cube 32"/>
          <p:cNvSpPr/>
          <p:nvPr/>
        </p:nvSpPr>
        <p:spPr>
          <a:xfrm>
            <a:off x="6808343" y="24955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 name="Cube 33"/>
          <p:cNvSpPr/>
          <p:nvPr/>
        </p:nvSpPr>
        <p:spPr>
          <a:xfrm>
            <a:off x="7141845" y="24955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 name="Cube 34"/>
          <p:cNvSpPr/>
          <p:nvPr/>
        </p:nvSpPr>
        <p:spPr>
          <a:xfrm>
            <a:off x="6478852" y="21907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 name="Cube 35"/>
          <p:cNvSpPr/>
          <p:nvPr/>
        </p:nvSpPr>
        <p:spPr>
          <a:xfrm>
            <a:off x="6810195" y="2190752"/>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 name="Cube 36"/>
          <p:cNvSpPr/>
          <p:nvPr/>
        </p:nvSpPr>
        <p:spPr>
          <a:xfrm>
            <a:off x="7143697" y="2190751"/>
            <a:ext cx="330999" cy="315035"/>
          </a:xfrm>
          <a:prstGeom prst="cube">
            <a:avLst/>
          </a:prstGeom>
          <a:solidFill>
            <a:srgbClr val="FF6600"/>
          </a:solidFill>
          <a:ln w="9525" cap="flat" cmpd="sng" algn="ctr">
            <a:solidFill>
              <a:srgbClr val="FF66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8" name="Cube 37"/>
          <p:cNvSpPr/>
          <p:nvPr/>
        </p:nvSpPr>
        <p:spPr>
          <a:xfrm>
            <a:off x="6477926" y="1885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9" name="Cube 38"/>
          <p:cNvSpPr/>
          <p:nvPr/>
        </p:nvSpPr>
        <p:spPr>
          <a:xfrm>
            <a:off x="6809269" y="18859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0" name="Cube 39"/>
          <p:cNvSpPr/>
          <p:nvPr/>
        </p:nvSpPr>
        <p:spPr>
          <a:xfrm>
            <a:off x="7142771" y="18859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1" name="Cube 40"/>
          <p:cNvSpPr/>
          <p:nvPr/>
        </p:nvSpPr>
        <p:spPr>
          <a:xfrm>
            <a:off x="6477926" y="1581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2" name="Cube 41"/>
          <p:cNvSpPr/>
          <p:nvPr/>
        </p:nvSpPr>
        <p:spPr>
          <a:xfrm>
            <a:off x="6809269" y="15811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3" name="Cube 42"/>
          <p:cNvSpPr/>
          <p:nvPr/>
        </p:nvSpPr>
        <p:spPr>
          <a:xfrm>
            <a:off x="7142771" y="15811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4" name="Cube 43"/>
          <p:cNvSpPr/>
          <p:nvPr/>
        </p:nvSpPr>
        <p:spPr>
          <a:xfrm>
            <a:off x="7471955"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ube 44"/>
          <p:cNvSpPr/>
          <p:nvPr/>
        </p:nvSpPr>
        <p:spPr>
          <a:xfrm>
            <a:off x="7471029"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6" name="Cube 45"/>
          <p:cNvSpPr/>
          <p:nvPr/>
        </p:nvSpPr>
        <p:spPr>
          <a:xfrm>
            <a:off x="7472881" y="21907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7" name="Cube 46"/>
          <p:cNvSpPr/>
          <p:nvPr/>
        </p:nvSpPr>
        <p:spPr>
          <a:xfrm>
            <a:off x="7471955" y="1885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8" name="Cube 47"/>
          <p:cNvSpPr/>
          <p:nvPr/>
        </p:nvSpPr>
        <p:spPr>
          <a:xfrm>
            <a:off x="7471955" y="15811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9" name="Cube 48"/>
          <p:cNvSpPr/>
          <p:nvPr/>
        </p:nvSpPr>
        <p:spPr>
          <a:xfrm>
            <a:off x="7803298"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0" name="Cube 49"/>
          <p:cNvSpPr/>
          <p:nvPr/>
        </p:nvSpPr>
        <p:spPr>
          <a:xfrm>
            <a:off x="7802372"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1" name="Cube 50"/>
          <p:cNvSpPr/>
          <p:nvPr/>
        </p:nvSpPr>
        <p:spPr>
          <a:xfrm>
            <a:off x="7804224" y="21907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2" name="Cube 51"/>
          <p:cNvSpPr/>
          <p:nvPr/>
        </p:nvSpPr>
        <p:spPr>
          <a:xfrm>
            <a:off x="7803298"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3" name="Cube 52"/>
          <p:cNvSpPr/>
          <p:nvPr/>
        </p:nvSpPr>
        <p:spPr>
          <a:xfrm>
            <a:off x="7803298"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4" name="Cube 53"/>
          <p:cNvSpPr/>
          <p:nvPr/>
        </p:nvSpPr>
        <p:spPr>
          <a:xfrm>
            <a:off x="8127201"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5" name="Cube 54"/>
          <p:cNvSpPr/>
          <p:nvPr/>
        </p:nvSpPr>
        <p:spPr>
          <a:xfrm>
            <a:off x="8126275"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6" name="Cube 55"/>
          <p:cNvSpPr/>
          <p:nvPr/>
        </p:nvSpPr>
        <p:spPr>
          <a:xfrm>
            <a:off x="8127201"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7" name="Cube 56"/>
          <p:cNvSpPr/>
          <p:nvPr/>
        </p:nvSpPr>
        <p:spPr>
          <a:xfrm>
            <a:off x="8127201" y="1885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8" name="Cube 57"/>
          <p:cNvSpPr/>
          <p:nvPr/>
        </p:nvSpPr>
        <p:spPr>
          <a:xfrm>
            <a:off x="8127201" y="15811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9" name="Cube 58"/>
          <p:cNvSpPr/>
          <p:nvPr/>
        </p:nvSpPr>
        <p:spPr>
          <a:xfrm>
            <a:off x="6172200"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0" name="Cube 59"/>
          <p:cNvSpPr/>
          <p:nvPr/>
        </p:nvSpPr>
        <p:spPr>
          <a:xfrm>
            <a:off x="7141464"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1" name="Cube 60"/>
          <p:cNvSpPr/>
          <p:nvPr/>
        </p:nvSpPr>
        <p:spPr>
          <a:xfrm>
            <a:off x="6477926" y="1276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2" name="Cube 61"/>
          <p:cNvSpPr/>
          <p:nvPr/>
        </p:nvSpPr>
        <p:spPr>
          <a:xfrm>
            <a:off x="6809269" y="1276352"/>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3" name="Cube 62"/>
          <p:cNvSpPr/>
          <p:nvPr/>
        </p:nvSpPr>
        <p:spPr>
          <a:xfrm>
            <a:off x="7471955" y="1276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4" name="Cube 63"/>
          <p:cNvSpPr/>
          <p:nvPr/>
        </p:nvSpPr>
        <p:spPr>
          <a:xfrm>
            <a:off x="7803298"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5" name="Cube 64"/>
          <p:cNvSpPr/>
          <p:nvPr/>
        </p:nvSpPr>
        <p:spPr>
          <a:xfrm>
            <a:off x="8127201" y="1276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593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fade">
                                      <p:cBhvr>
                                        <p:cTn id="115" dur="500"/>
                                        <p:tgtEl>
                                          <p:spTgt spid="1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500"/>
                                        <p:tgtEl>
                                          <p:spTgt spid="2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fade">
                                      <p:cBhvr>
                                        <p:cTn id="127" dur="500"/>
                                        <p:tgtEl>
                                          <p:spTgt spid="2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500"/>
                                        <p:tgtEl>
                                          <p:spTgt spid="1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500"/>
                                        <p:tgtEl>
                                          <p:spTgt spid="6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fade">
                                      <p:cBhvr>
                                        <p:cTn id="139" dur="500"/>
                                        <p:tgtEl>
                                          <p:spTgt spid="6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4"/>
                                        </p:tgtEl>
                                        <p:attrNameLst>
                                          <p:attrName>style.visibility</p:attrName>
                                        </p:attrNameLst>
                                      </p:cBhvr>
                                      <p:to>
                                        <p:strVal val="visible"/>
                                      </p:to>
                                    </p:set>
                                    <p:animEffect transition="in" filter="fade">
                                      <p:cBhvr>
                                        <p:cTn id="142" dur="500"/>
                                        <p:tgtEl>
                                          <p:spTgt spid="6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animEffect transition="in" filter="fade">
                                      <p:cBhvr>
                                        <p:cTn id="145" dur="500"/>
                                        <p:tgtEl>
                                          <p:spTgt spid="6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More Complex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123</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dirty="0">
                <a:latin typeface="Consolas"/>
                <a:cs typeface="Consolas"/>
              </a:rPr>
              <a:t>iso2d</a:t>
            </a:r>
            <a:r>
              <a:rPr lang="en-US" sz="2000" dirty="0">
                <a:latin typeface="Calibri"/>
                <a:cs typeface="Calibri"/>
              </a:rPr>
              <a:t>’s </a:t>
            </a:r>
            <a:r>
              <a:rPr lang="en-US" dirty="0">
                <a:latin typeface="Consolas"/>
                <a:cs typeface="Consolas"/>
              </a:rPr>
              <a:t>–t</a:t>
            </a:r>
            <a:r>
              <a:rPr lang="en-US" sz="2000" dirty="0">
                <a:latin typeface="Calibri"/>
                <a:cs typeface="Calibri"/>
              </a:rPr>
              <a:t> flag will produce an output file to visualize for correctness.</a:t>
            </a:r>
          </a:p>
          <a:p>
            <a:endParaRPr lang="en-US" sz="2000" dirty="0">
              <a:latin typeface="Calibri"/>
              <a:cs typeface="Calibri"/>
            </a:endParaRPr>
          </a:p>
          <a:p>
            <a:r>
              <a:rPr lang="en-US" dirty="0">
                <a:latin typeface="Consolas"/>
                <a:cs typeface="Consolas"/>
              </a:rPr>
              <a:t>$ ../iso2d_common/</a:t>
            </a:r>
            <a:r>
              <a:rPr lang="en-US" dirty="0" err="1">
                <a:latin typeface="Consolas"/>
                <a:cs typeface="Consolas"/>
              </a:rPr>
              <a:t>iso.sh</a:t>
            </a:r>
            <a:r>
              <a:rPr lang="en-US" dirty="0">
                <a:latin typeface="Consolas"/>
                <a:cs typeface="Consolas"/>
              </a:rPr>
              <a:t> –x 1024 –y 1024 –</a:t>
            </a:r>
            <a:r>
              <a:rPr lang="en-US" dirty="0" err="1">
                <a:latin typeface="Consolas"/>
                <a:cs typeface="Consolas"/>
              </a:rPr>
              <a:t>i</a:t>
            </a:r>
            <a:r>
              <a:rPr lang="en-US" dirty="0">
                <a:latin typeface="Consolas"/>
                <a:cs typeface="Consolas"/>
              </a:rPr>
              <a:t> </a:t>
            </a:r>
            <a:r>
              <a:rPr lang="en-US" dirty="0" err="1">
                <a:latin typeface="Consolas"/>
                <a:cs typeface="Consolas"/>
              </a:rPr>
              <a:t>snap.text</a:t>
            </a:r>
            <a:endParaRPr lang="en-US" dirty="0">
              <a:latin typeface="Consolas"/>
              <a:cs typeface="Consolas"/>
            </a:endParaRPr>
          </a:p>
          <a:p>
            <a:r>
              <a:rPr lang="en-US" dirty="0">
                <a:latin typeface="Consolas"/>
                <a:cs typeface="Consolas"/>
              </a:rPr>
              <a:t>$ </a:t>
            </a:r>
            <a:r>
              <a:rPr lang="en-US" dirty="0" err="1">
                <a:latin typeface="Consolas"/>
                <a:cs typeface="Consolas"/>
              </a:rPr>
              <a:t>eog</a:t>
            </a:r>
            <a:r>
              <a:rPr lang="en-US" dirty="0">
                <a:latin typeface="Consolas"/>
                <a:cs typeface="Consolas"/>
              </a:rPr>
              <a:t> </a:t>
            </a:r>
            <a:r>
              <a:rPr lang="en-US" dirty="0" err="1">
                <a:latin typeface="Consolas"/>
                <a:cs typeface="Consolas"/>
              </a:rPr>
              <a:t>iso.png</a:t>
            </a:r>
            <a:r>
              <a:rPr lang="en-US" dirty="0">
                <a:latin typeface="Consolas"/>
                <a:cs typeface="Consolas"/>
              </a:rPr>
              <a:t> # Must use </a:t>
            </a:r>
            <a:r>
              <a:rPr lang="en-US" dirty="0" err="1">
                <a:latin typeface="Consolas"/>
                <a:cs typeface="Consolas"/>
              </a:rPr>
              <a:t>ssh</a:t>
            </a:r>
            <a:r>
              <a:rPr lang="en-US" dirty="0">
                <a:latin typeface="Consolas"/>
                <a:cs typeface="Consolas"/>
              </a:rPr>
              <a:t> –X to connect to DAVINCI</a:t>
            </a:r>
          </a:p>
        </p:txBody>
      </p:sp>
      <p:pic>
        <p:nvPicPr>
          <p:cNvPr id="3" name="Picture 2"/>
          <p:cNvPicPr>
            <a:picLocks noChangeAspect="1"/>
          </p:cNvPicPr>
          <p:nvPr/>
        </p:nvPicPr>
        <p:blipFill>
          <a:blip r:embed="rId2"/>
          <a:stretch>
            <a:fillRect/>
          </a:stretch>
        </p:blipFill>
        <p:spPr>
          <a:xfrm>
            <a:off x="3048000" y="2305050"/>
            <a:ext cx="3581400" cy="2686050"/>
          </a:xfrm>
          <a:prstGeom prst="rect">
            <a:avLst/>
          </a:prstGeom>
        </p:spPr>
      </p:pic>
    </p:spTree>
    <p:extLst>
      <p:ext uri="{BB962C8B-B14F-4D97-AF65-F5344CB8AC3E}">
        <p14:creationId xmlns:p14="http://schemas.microsoft.com/office/powerpoint/2010/main" val="21283531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 Quick Review of </a:t>
            </a:r>
            <a:r>
              <a:rPr lang="en-US" sz="3600" b="1" dirty="0" err="1">
                <a:solidFill>
                  <a:schemeClr val="bg1"/>
                </a:solidFill>
              </a:rPr>
              <a:t>OpenMP</a:t>
            </a:r>
            <a:endParaRPr lang="en-US" sz="3600" b="1" dirty="0">
              <a:solidFill>
                <a:schemeClr val="bg1"/>
              </a:solidFill>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124</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pPr algn="ctr"/>
            <a:r>
              <a:rPr lang="en-US" sz="2000" dirty="0">
                <a:latin typeface="Calibri"/>
                <a:cs typeface="Calibri"/>
              </a:rPr>
              <a:t>Let’s start by examining the parallelism possible in </a:t>
            </a:r>
            <a:r>
              <a:rPr lang="en-US" dirty="0">
                <a:latin typeface="Consolas"/>
                <a:cs typeface="Consolas"/>
              </a:rPr>
              <a:t>iso2d</a:t>
            </a:r>
            <a:r>
              <a:rPr lang="en-US" sz="2000" dirty="0">
                <a:latin typeface="Calibri"/>
                <a:cs typeface="Calibri"/>
              </a:rPr>
              <a:t> using </a:t>
            </a:r>
            <a:r>
              <a:rPr lang="en-US" sz="2000" dirty="0" err="1">
                <a:latin typeface="Calibri"/>
                <a:cs typeface="Calibri"/>
              </a:rPr>
              <a:t>OpenMP</a:t>
            </a:r>
            <a:r>
              <a:rPr lang="en-US" sz="2000" dirty="0">
                <a:latin typeface="Calibri"/>
                <a:cs typeface="Calibri"/>
              </a:rPr>
              <a:t>.</a:t>
            </a:r>
          </a:p>
          <a:p>
            <a:pPr algn="ctr"/>
            <a:endParaRPr lang="en-US" sz="2000" dirty="0">
              <a:latin typeface="Calibri"/>
              <a:cs typeface="Calibri"/>
            </a:endParaRPr>
          </a:p>
          <a:p>
            <a:pPr algn="ctr"/>
            <a:r>
              <a:rPr lang="en-US" sz="2000" dirty="0">
                <a:latin typeface="Calibri"/>
                <a:cs typeface="Calibri"/>
              </a:rPr>
              <a:t>Where could you add a </a:t>
            </a:r>
            <a:r>
              <a:rPr lang="en-US" dirty="0">
                <a:solidFill>
                  <a:srgbClr val="FF0000"/>
                </a:solidFill>
                <a:latin typeface="Consolas"/>
                <a:cs typeface="Consolas"/>
              </a:rPr>
              <a:t>#pragma </a:t>
            </a:r>
            <a:r>
              <a:rPr lang="en-US" dirty="0" err="1">
                <a:solidFill>
                  <a:srgbClr val="FF0000"/>
                </a:solidFill>
                <a:latin typeface="Consolas"/>
                <a:cs typeface="Consolas"/>
              </a:rPr>
              <a:t>omp</a:t>
            </a:r>
            <a:r>
              <a:rPr lang="en-US" dirty="0">
                <a:solidFill>
                  <a:srgbClr val="FF0000"/>
                </a:solidFill>
                <a:latin typeface="Consolas"/>
                <a:cs typeface="Consolas"/>
              </a:rPr>
              <a:t> parallel for</a:t>
            </a:r>
            <a:r>
              <a:rPr lang="en-US" sz="2000" dirty="0">
                <a:latin typeface="Calibri"/>
                <a:cs typeface="Calibri"/>
              </a:rPr>
              <a:t> in </a:t>
            </a:r>
            <a:r>
              <a:rPr lang="en-US" dirty="0">
                <a:latin typeface="Consolas"/>
                <a:cs typeface="Consolas"/>
              </a:rPr>
              <a:t>iso2d.cpp</a:t>
            </a:r>
            <a:r>
              <a:rPr lang="en-US" sz="2000" dirty="0">
                <a:latin typeface="Calibri"/>
                <a:cs typeface="Calibri"/>
              </a:rPr>
              <a:t> for the most parallelism?</a:t>
            </a:r>
          </a:p>
          <a:p>
            <a:pPr algn="ctr"/>
            <a:endParaRPr lang="en-US" sz="2000" dirty="0">
              <a:latin typeface="Calibri"/>
              <a:cs typeface="Calibri"/>
            </a:endParaRPr>
          </a:p>
          <a:p>
            <a:pPr algn="ctr"/>
            <a:r>
              <a:rPr lang="en-US" sz="2000" dirty="0">
                <a:latin typeface="Calibri"/>
                <a:cs typeface="Calibri"/>
              </a:rPr>
              <a:t>Compare the performance of your </a:t>
            </a:r>
            <a:r>
              <a:rPr lang="en-US" sz="2000" dirty="0" err="1">
                <a:latin typeface="Calibri"/>
                <a:cs typeface="Calibri"/>
              </a:rPr>
              <a:t>OpenMP</a:t>
            </a:r>
            <a:r>
              <a:rPr lang="en-US" sz="2000" dirty="0">
                <a:latin typeface="Calibri"/>
                <a:cs typeface="Calibri"/>
              </a:rPr>
              <a:t> implementation to the provided sequential code by modifying </a:t>
            </a:r>
            <a:r>
              <a:rPr lang="en-US" dirty="0">
                <a:latin typeface="Consolas"/>
                <a:cs typeface="Consolas"/>
              </a:rPr>
              <a:t>iso2d.cpp</a:t>
            </a:r>
            <a:r>
              <a:rPr lang="en-US" sz="2000" dirty="0">
                <a:latin typeface="Calibri"/>
                <a:cs typeface="Calibri"/>
              </a:rPr>
              <a:t> in </a:t>
            </a:r>
            <a:r>
              <a:rPr lang="en-US" dirty="0">
                <a:latin typeface="Consolas"/>
                <a:cs typeface="Consolas"/>
              </a:rPr>
              <a:t>04_iso2d_seq</a:t>
            </a:r>
            <a:r>
              <a:rPr lang="en-US" sz="2000" dirty="0">
                <a:latin typeface="Calibri"/>
                <a:cs typeface="Calibri"/>
              </a:rPr>
              <a:t>.</a:t>
            </a:r>
          </a:p>
          <a:p>
            <a:pPr algn="ctr"/>
            <a:endParaRPr lang="en-US" sz="2000" dirty="0">
              <a:latin typeface="Calibri"/>
              <a:cs typeface="Calibri"/>
            </a:endParaRPr>
          </a:p>
          <a:p>
            <a:pPr algn="ctr"/>
            <a:r>
              <a:rPr lang="en-US" sz="2000" dirty="0">
                <a:latin typeface="Calibri"/>
                <a:cs typeface="Calibri"/>
              </a:rPr>
              <a:t>Visualize the results to verify the correctness of your </a:t>
            </a:r>
            <a:r>
              <a:rPr lang="en-US" sz="2000" dirty="0" err="1">
                <a:latin typeface="Calibri"/>
                <a:cs typeface="Calibri"/>
              </a:rPr>
              <a:t>OpenMP</a:t>
            </a:r>
            <a:r>
              <a:rPr lang="en-US" sz="2000" dirty="0">
                <a:latin typeface="Calibri"/>
                <a:cs typeface="Calibri"/>
              </a:rPr>
              <a:t> implementation.</a:t>
            </a:r>
          </a:p>
          <a:p>
            <a:pPr algn="ctr"/>
            <a:endParaRPr lang="en-US" sz="2000" dirty="0">
              <a:latin typeface="Calibri"/>
              <a:cs typeface="Calibri"/>
            </a:endParaRPr>
          </a:p>
          <a:p>
            <a:pPr algn="ctr"/>
            <a:r>
              <a:rPr lang="en-US" sz="2000" b="1" dirty="0">
                <a:latin typeface="Consolas"/>
                <a:cs typeface="Consolas"/>
              </a:rPr>
              <a:t>$ ./iso2d_omp –x 1024 –y 1024 –</a:t>
            </a:r>
            <a:r>
              <a:rPr lang="en-US" sz="2000" b="1" dirty="0" err="1">
                <a:latin typeface="Consolas"/>
                <a:cs typeface="Consolas"/>
              </a:rPr>
              <a:t>i</a:t>
            </a:r>
            <a:r>
              <a:rPr lang="en-US" sz="2000" b="1" dirty="0">
                <a:latin typeface="Consolas"/>
                <a:cs typeface="Consolas"/>
              </a:rPr>
              <a:t> 800</a:t>
            </a:r>
          </a:p>
          <a:p>
            <a:pPr algn="ctr"/>
            <a:endParaRPr lang="en-US" sz="2000" dirty="0">
              <a:latin typeface="Calibri"/>
              <a:cs typeface="Calibri"/>
            </a:endParaRPr>
          </a:p>
          <a:p>
            <a:pPr algn="ctr"/>
            <a:r>
              <a:rPr lang="en-US" sz="2000" dirty="0">
                <a:latin typeface="Calibri"/>
                <a:cs typeface="Calibri"/>
              </a:rPr>
              <a:t>(If you’re having trouble you can cheat and look in </a:t>
            </a:r>
            <a:r>
              <a:rPr lang="en-US" dirty="0">
                <a:latin typeface="Consolas"/>
                <a:cs typeface="Consolas"/>
              </a:rPr>
              <a:t>05_iso2d_omp/</a:t>
            </a:r>
            <a:r>
              <a:rPr lang="en-US" sz="2000" dirty="0">
                <a:latin typeface="Calibri"/>
                <a:cs typeface="Calibri"/>
              </a:rPr>
              <a:t>)</a:t>
            </a:r>
          </a:p>
          <a:p>
            <a:pPr algn="ctr"/>
            <a:endParaRPr lang="en-US" sz="2000" dirty="0">
              <a:latin typeface="Calibri"/>
              <a:cs typeface="Calibri"/>
            </a:endParaRPr>
          </a:p>
          <a:p>
            <a:pPr algn="ctr"/>
            <a:endParaRPr lang="en-US" sz="2000" dirty="0">
              <a:latin typeface="Calibri"/>
              <a:cs typeface="Calibri"/>
            </a:endParaRPr>
          </a:p>
        </p:txBody>
      </p:sp>
    </p:spTree>
    <p:extLst>
      <p:ext uri="{BB962C8B-B14F-4D97-AF65-F5344CB8AC3E}">
        <p14:creationId xmlns:p14="http://schemas.microsoft.com/office/powerpoint/2010/main" val="1872707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125</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pPr algn="ctr"/>
            <a:r>
              <a:rPr lang="en-US" sz="2000" dirty="0">
                <a:latin typeface="Calibri"/>
                <a:cs typeface="Calibri"/>
              </a:rPr>
              <a:t>Next, your task is to port the </a:t>
            </a:r>
            <a:r>
              <a:rPr lang="en-US" sz="2000" dirty="0" err="1">
                <a:latin typeface="Calibri"/>
                <a:cs typeface="Calibri"/>
              </a:rPr>
              <a:t>OpenMP</a:t>
            </a:r>
            <a:r>
              <a:rPr lang="en-US" sz="2000" dirty="0">
                <a:latin typeface="Calibri"/>
                <a:cs typeface="Calibri"/>
              </a:rPr>
              <a:t> version of </a:t>
            </a:r>
            <a:r>
              <a:rPr lang="en-US" dirty="0">
                <a:latin typeface="Consolas"/>
                <a:cs typeface="Consolas"/>
              </a:rPr>
              <a:t>iso2d</a:t>
            </a:r>
            <a:r>
              <a:rPr lang="en-US" sz="2000" dirty="0">
                <a:latin typeface="Calibri"/>
                <a:cs typeface="Calibri"/>
              </a:rPr>
              <a:t> to CUDA, and check its performance.</a:t>
            </a:r>
          </a:p>
          <a:p>
            <a:endParaRPr lang="en-US" sz="2000" dirty="0">
              <a:latin typeface="Calibri"/>
              <a:cs typeface="Calibri"/>
            </a:endParaRPr>
          </a:p>
          <a:p>
            <a:pPr algn="ctr"/>
            <a:r>
              <a:rPr lang="en-US" dirty="0">
                <a:latin typeface="Consolas"/>
                <a:cs typeface="Consolas"/>
              </a:rPr>
              <a:t>06_iso2d_cuda/iso2d.cu</a:t>
            </a:r>
            <a:r>
              <a:rPr lang="en-US" sz="2000" dirty="0">
                <a:latin typeface="Calibri"/>
                <a:cs typeface="Calibri"/>
              </a:rPr>
              <a:t> contains TODOs to help in the port.</a:t>
            </a:r>
          </a:p>
          <a:p>
            <a:pPr algn="ctr"/>
            <a:endParaRPr lang="en-US" sz="2000" dirty="0">
              <a:latin typeface="Calibri"/>
              <a:cs typeface="Calibri"/>
            </a:endParaRPr>
          </a:p>
          <a:p>
            <a:pPr algn="ctr"/>
            <a:r>
              <a:rPr lang="en-US" sz="2000" dirty="0">
                <a:latin typeface="Calibri"/>
                <a:cs typeface="Calibri"/>
              </a:rPr>
              <a:t>Use </a:t>
            </a:r>
            <a:r>
              <a:rPr lang="en-US" dirty="0" err="1">
                <a:latin typeface="Consolas"/>
                <a:cs typeface="Consolas"/>
              </a:rPr>
              <a:t>nvprof</a:t>
            </a:r>
            <a:r>
              <a:rPr lang="en-US" sz="2000" dirty="0" err="1">
                <a:latin typeface="Calibri"/>
                <a:cs typeface="Calibri"/>
              </a:rPr>
              <a:t>’s</a:t>
            </a:r>
            <a:r>
              <a:rPr lang="en-US" sz="2000" dirty="0">
                <a:latin typeface="Calibri"/>
                <a:cs typeface="Calibri"/>
              </a:rPr>
              <a:t> Summary Mode to check where your implementation is spending time.</a:t>
            </a:r>
          </a:p>
          <a:p>
            <a:pPr algn="ctr"/>
            <a:endParaRPr lang="en-US" dirty="0">
              <a:cs typeface="Calibri"/>
            </a:endParaRPr>
          </a:p>
          <a:p>
            <a:pPr algn="ctr"/>
            <a:endParaRPr lang="en-US" dirty="0">
              <a:cs typeface="Calibri"/>
            </a:endParaRPr>
          </a:p>
          <a:p>
            <a:pPr algn="ctr"/>
            <a:endParaRPr lang="en-US" dirty="0">
              <a:cs typeface="Calibri"/>
            </a:endParaRPr>
          </a:p>
          <a:p>
            <a:pPr algn="ctr"/>
            <a:endParaRPr lang="en-US" dirty="0">
              <a:cs typeface="Calibri"/>
            </a:endParaRPr>
          </a:p>
          <a:p>
            <a:pPr algn="ctr"/>
            <a:r>
              <a:rPr lang="en-US" dirty="0">
                <a:cs typeface="Calibri"/>
              </a:rPr>
              <a:t>(If you’re having trouble you can cheat and look in </a:t>
            </a:r>
            <a:r>
              <a:rPr lang="en-US" sz="1600" dirty="0">
                <a:latin typeface="Consolas"/>
                <a:cs typeface="Consolas"/>
              </a:rPr>
              <a:t>iso2d_2dsolution.cu</a:t>
            </a:r>
            <a:r>
              <a:rPr lang="en-US" dirty="0">
                <a:latin typeface="+mj-lt"/>
                <a:cs typeface="Consolas"/>
              </a:rPr>
              <a:t> or </a:t>
            </a:r>
            <a:r>
              <a:rPr lang="en-US" sz="1600" dirty="0">
                <a:latin typeface="Consolas"/>
                <a:cs typeface="Consolas"/>
              </a:rPr>
              <a:t>iso2d_1dsolution.cu</a:t>
            </a:r>
            <a:r>
              <a:rPr lang="en-US" dirty="0">
                <a:latin typeface="+mj-lt"/>
                <a:cs typeface="Consolas"/>
              </a:rPr>
              <a:t> for solutions using 2D and 1D thread blocks</a:t>
            </a:r>
            <a:r>
              <a:rPr lang="en-US" dirty="0">
                <a:latin typeface="+mj-lt"/>
                <a:cs typeface="Calibri"/>
              </a:rPr>
              <a:t>)</a:t>
            </a:r>
          </a:p>
          <a:p>
            <a:pPr algn="ctr"/>
            <a:r>
              <a:rPr lang="en-US" sz="2000" dirty="0">
                <a:latin typeface="Calibri"/>
                <a:cs typeface="Calibri"/>
              </a:rPr>
              <a:t>	</a:t>
            </a:r>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OpenMP</a:t>
            </a:r>
            <a:r>
              <a:rPr lang="en-US" sz="3600" b="1" dirty="0">
                <a:solidFill>
                  <a:schemeClr val="bg1"/>
                </a:solidFill>
              </a:rPr>
              <a:t> to CUDA</a:t>
            </a:r>
          </a:p>
        </p:txBody>
      </p:sp>
    </p:spTree>
    <p:extLst>
      <p:ext uri="{BB962C8B-B14F-4D97-AF65-F5344CB8AC3E}">
        <p14:creationId xmlns:p14="http://schemas.microsoft.com/office/powerpoint/2010/main" val="18129162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126</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pPr algn="ctr"/>
            <a:r>
              <a:rPr lang="en-US" sz="2000" dirty="0">
                <a:cs typeface="Calibri"/>
              </a:rPr>
              <a:t>Use </a:t>
            </a:r>
            <a:r>
              <a:rPr lang="en-US" sz="2000" dirty="0" err="1">
                <a:latin typeface="Consolas"/>
                <a:cs typeface="Consolas"/>
              </a:rPr>
              <a:t>nvprof</a:t>
            </a:r>
            <a:r>
              <a:rPr lang="en-US" sz="2000" dirty="0" err="1">
                <a:cs typeface="Calibri"/>
              </a:rPr>
              <a:t>’s</a:t>
            </a:r>
            <a:r>
              <a:rPr lang="en-US" sz="2000" dirty="0">
                <a:cs typeface="Calibri"/>
              </a:rPr>
              <a:t> Summary Mode to check where your implementation is spending time.</a:t>
            </a:r>
          </a:p>
        </p:txBody>
      </p:sp>
      <p:sp>
        <p:nvSpPr>
          <p:cNvPr id="3" name="Rectangle 2"/>
          <p:cNvSpPr/>
          <p:nvPr/>
        </p:nvSpPr>
        <p:spPr>
          <a:xfrm>
            <a:off x="609600" y="1962150"/>
            <a:ext cx="8001000" cy="3108544"/>
          </a:xfrm>
          <a:prstGeom prst="rect">
            <a:avLst/>
          </a:prstGeom>
        </p:spPr>
        <p:txBody>
          <a:bodyPr wrap="square">
            <a:spAutoFit/>
          </a:bodyPr>
          <a:lstStyle/>
          <a:p>
            <a:r>
              <a:rPr lang="en-US" sz="1400" dirty="0">
                <a:solidFill>
                  <a:schemeClr val="bg1">
                    <a:lumMod val="50000"/>
                  </a:schemeClr>
                </a:solidFill>
                <a:latin typeface="Consolas"/>
                <a:cs typeface="Consolas"/>
              </a:rPr>
              <a:t>iso_r4_2x:   0.4557509422 s total, 0.0005638975 s/step,  1859.52 </a:t>
            </a:r>
            <a:r>
              <a:rPr lang="en-US" sz="1400" dirty="0" err="1">
                <a:solidFill>
                  <a:schemeClr val="bg1">
                    <a:lumMod val="50000"/>
                  </a:schemeClr>
                </a:solidFill>
                <a:latin typeface="Consolas"/>
                <a:cs typeface="Consolas"/>
              </a:rPr>
              <a:t>Mcells</a:t>
            </a:r>
            <a:r>
              <a:rPr lang="en-US" sz="1400" dirty="0">
                <a:solidFill>
                  <a:schemeClr val="bg1">
                    <a:lumMod val="50000"/>
                  </a:schemeClr>
                </a:solidFill>
                <a:latin typeface="Consolas"/>
                <a:cs typeface="Consolas"/>
              </a:rPr>
              <a:t>/s/step</a:t>
            </a:r>
          </a:p>
          <a:p>
            <a:r>
              <a:rPr lang="en-US" sz="1400" dirty="0">
                <a:solidFill>
                  <a:schemeClr val="bg1">
                    <a:lumMod val="50000"/>
                  </a:schemeClr>
                </a:solidFill>
                <a:latin typeface="Consolas"/>
                <a:cs typeface="Consolas"/>
              </a:rPr>
              <a:t>==19313== Profiling application: ./iso2d_cuda_solution -x 1024 -y 1024 -</a:t>
            </a:r>
            <a:r>
              <a:rPr lang="en-US" sz="1400" dirty="0" err="1">
                <a:solidFill>
                  <a:schemeClr val="bg1">
                    <a:lumMod val="50000"/>
                  </a:schemeClr>
                </a:solidFill>
                <a:latin typeface="Consolas"/>
                <a:cs typeface="Consolas"/>
              </a:rPr>
              <a:t>i</a:t>
            </a:r>
            <a:r>
              <a:rPr lang="en-US" sz="1400" dirty="0">
                <a:solidFill>
                  <a:schemeClr val="bg1">
                    <a:lumMod val="50000"/>
                  </a:schemeClr>
                </a:solidFill>
                <a:latin typeface="Consolas"/>
                <a:cs typeface="Consolas"/>
              </a:rPr>
              <a:t> 800</a:t>
            </a:r>
          </a:p>
          <a:p>
            <a:r>
              <a:rPr lang="en-US" sz="1400" dirty="0">
                <a:solidFill>
                  <a:schemeClr val="bg1">
                    <a:lumMod val="50000"/>
                  </a:schemeClr>
                </a:solidFill>
                <a:latin typeface="Consolas"/>
                <a:cs typeface="Consolas"/>
              </a:rPr>
              <a:t>==19313== Profiling result:</a:t>
            </a:r>
          </a:p>
          <a:p>
            <a:r>
              <a:rPr lang="de-DE" sz="1400" dirty="0">
                <a:latin typeface="Consolas"/>
                <a:cs typeface="Consolas"/>
              </a:rPr>
              <a:t>Time(%)      Time     </a:t>
            </a:r>
            <a:r>
              <a:rPr lang="de-DE" sz="1400" dirty="0" err="1">
                <a:latin typeface="Consolas"/>
                <a:cs typeface="Consolas"/>
              </a:rPr>
              <a:t>Calls</a:t>
            </a:r>
            <a:r>
              <a:rPr lang="de-DE" sz="1400" dirty="0">
                <a:latin typeface="Consolas"/>
                <a:cs typeface="Consolas"/>
              </a:rPr>
              <a:t>       </a:t>
            </a:r>
            <a:r>
              <a:rPr lang="de-DE" sz="1400" dirty="0" err="1">
                <a:latin typeface="Consolas"/>
                <a:cs typeface="Consolas"/>
              </a:rPr>
              <a:t>Avg</a:t>
            </a:r>
            <a:r>
              <a:rPr lang="de-DE" sz="1400" dirty="0">
                <a:latin typeface="Consolas"/>
                <a:cs typeface="Consolas"/>
              </a:rPr>
              <a:t>       Min       Max  Name</a:t>
            </a:r>
          </a:p>
          <a:p>
            <a:r>
              <a:rPr lang="ro-RO" sz="1400" b="1" dirty="0">
                <a:latin typeface="Consolas"/>
                <a:cs typeface="Consolas"/>
              </a:rPr>
              <a:t> </a:t>
            </a:r>
            <a:r>
              <a:rPr lang="ro-RO" sz="1400" b="1" dirty="0">
                <a:solidFill>
                  <a:srgbClr val="FF0000"/>
                </a:solidFill>
                <a:latin typeface="Consolas"/>
                <a:cs typeface="Consolas"/>
              </a:rPr>
              <a:t>98.94%  432.51ms       800  540.64us  537.07us  546.56us  fwd_kernel</a:t>
            </a:r>
          </a:p>
          <a:p>
            <a:r>
              <a:rPr lang="pl-PL" sz="1400" b="1" dirty="0">
                <a:solidFill>
                  <a:srgbClr val="01EA03"/>
                </a:solidFill>
                <a:latin typeface="Consolas"/>
                <a:cs typeface="Consolas"/>
              </a:rPr>
              <a:t>  0.85%  3.7121ms       804  4.6160us  1.2150us  955.81us  [CUDA </a:t>
            </a:r>
            <a:r>
              <a:rPr lang="pl-PL" sz="1400" b="1" dirty="0" err="1">
                <a:solidFill>
                  <a:srgbClr val="01EA03"/>
                </a:solidFill>
                <a:latin typeface="Consolas"/>
                <a:cs typeface="Consolas"/>
              </a:rPr>
              <a:t>memcpy</a:t>
            </a:r>
            <a:r>
              <a:rPr lang="pl-PL" sz="1400" b="1" dirty="0">
                <a:solidFill>
                  <a:srgbClr val="01EA03"/>
                </a:solidFill>
                <a:latin typeface="Consolas"/>
                <a:cs typeface="Consolas"/>
              </a:rPr>
              <a:t> </a:t>
            </a:r>
            <a:r>
              <a:rPr lang="pl-PL" sz="1400" b="1" dirty="0" err="1">
                <a:solidFill>
                  <a:srgbClr val="01EA03"/>
                </a:solidFill>
                <a:latin typeface="Consolas"/>
                <a:cs typeface="Consolas"/>
              </a:rPr>
              <a:t>HtoD</a:t>
            </a:r>
            <a:r>
              <a:rPr lang="pl-PL" sz="1400" b="1" dirty="0">
                <a:solidFill>
                  <a:srgbClr val="01EA03"/>
                </a:solidFill>
                <a:latin typeface="Consolas"/>
                <a:cs typeface="Consolas"/>
              </a:rPr>
              <a:t>]</a:t>
            </a:r>
          </a:p>
          <a:p>
            <a:r>
              <a:rPr lang="pl-PL" sz="1400" b="1" dirty="0">
                <a:solidFill>
                  <a:srgbClr val="01EA03"/>
                </a:solidFill>
                <a:latin typeface="Consolas"/>
                <a:cs typeface="Consolas"/>
              </a:rPr>
              <a:t>  0.21%  911.11us         1  911.11us  911.11us  911.11us  [CUDA </a:t>
            </a:r>
            <a:r>
              <a:rPr lang="pl-PL" sz="1400" b="1" dirty="0" err="1">
                <a:solidFill>
                  <a:srgbClr val="01EA03"/>
                </a:solidFill>
                <a:latin typeface="Consolas"/>
                <a:cs typeface="Consolas"/>
              </a:rPr>
              <a:t>memcpy</a:t>
            </a:r>
            <a:r>
              <a:rPr lang="pl-PL" sz="1400" b="1" dirty="0">
                <a:solidFill>
                  <a:srgbClr val="01EA03"/>
                </a:solidFill>
                <a:latin typeface="Consolas"/>
                <a:cs typeface="Consolas"/>
              </a:rPr>
              <a:t> </a:t>
            </a:r>
            <a:r>
              <a:rPr lang="pl-PL" sz="1400" b="1" dirty="0" err="1">
                <a:solidFill>
                  <a:srgbClr val="01EA03"/>
                </a:solidFill>
                <a:latin typeface="Consolas"/>
                <a:cs typeface="Consolas"/>
              </a:rPr>
              <a:t>DtoH</a:t>
            </a:r>
            <a:r>
              <a:rPr lang="pl-PL" sz="1400" b="1" dirty="0">
                <a:solidFill>
                  <a:srgbClr val="01EA03"/>
                </a:solidFill>
                <a:latin typeface="Consolas"/>
                <a:cs typeface="Consolas"/>
              </a:rPr>
              <a:t>]</a:t>
            </a:r>
          </a:p>
          <a:p>
            <a:endParaRPr lang="en-US" sz="1400" dirty="0">
              <a:latin typeface="Consolas"/>
              <a:cs typeface="Consolas"/>
            </a:endParaRPr>
          </a:p>
          <a:p>
            <a:r>
              <a:rPr lang="en-US" sz="1400" dirty="0">
                <a:solidFill>
                  <a:schemeClr val="bg1">
                    <a:lumMod val="50000"/>
                  </a:schemeClr>
                </a:solidFill>
                <a:latin typeface="Consolas"/>
                <a:cs typeface="Consolas"/>
              </a:rPr>
              <a:t>==19313== API calls:</a:t>
            </a:r>
          </a:p>
          <a:p>
            <a:r>
              <a:rPr lang="de-DE" sz="1400" dirty="0">
                <a:latin typeface="Consolas"/>
                <a:cs typeface="Consolas"/>
              </a:rPr>
              <a:t>Time(%)      Time     </a:t>
            </a:r>
            <a:r>
              <a:rPr lang="de-DE" sz="1400" dirty="0" err="1">
                <a:latin typeface="Consolas"/>
                <a:cs typeface="Consolas"/>
              </a:rPr>
              <a:t>Calls</a:t>
            </a:r>
            <a:r>
              <a:rPr lang="de-DE" sz="1400" dirty="0">
                <a:latin typeface="Consolas"/>
                <a:cs typeface="Consolas"/>
              </a:rPr>
              <a:t>       </a:t>
            </a:r>
            <a:r>
              <a:rPr lang="de-DE" sz="1400" dirty="0" err="1">
                <a:latin typeface="Consolas"/>
                <a:cs typeface="Consolas"/>
              </a:rPr>
              <a:t>Avg</a:t>
            </a:r>
            <a:r>
              <a:rPr lang="de-DE" sz="1400" dirty="0">
                <a:latin typeface="Consolas"/>
                <a:cs typeface="Consolas"/>
              </a:rPr>
              <a:t>       Min       Max  Name</a:t>
            </a:r>
          </a:p>
          <a:p>
            <a:r>
              <a:rPr lang="pl-PL" sz="1400" b="1" dirty="0">
                <a:solidFill>
                  <a:srgbClr val="FF0000"/>
                </a:solidFill>
                <a:latin typeface="Consolas"/>
                <a:cs typeface="Consolas"/>
              </a:rPr>
              <a:t> 82.61%  444.60ms       805  552.29us  9.3120us  1.2511ms  </a:t>
            </a:r>
            <a:r>
              <a:rPr lang="pl-PL" sz="1400" b="1" dirty="0" err="1">
                <a:solidFill>
                  <a:srgbClr val="FF0000"/>
                </a:solidFill>
                <a:latin typeface="Consolas"/>
                <a:cs typeface="Consolas"/>
              </a:rPr>
              <a:t>cudaMemcpy</a:t>
            </a:r>
            <a:endParaRPr lang="pl-PL" sz="1400" b="1" dirty="0">
              <a:solidFill>
                <a:srgbClr val="FF0000"/>
              </a:solidFill>
              <a:latin typeface="Consolas"/>
              <a:cs typeface="Consolas"/>
            </a:endParaRPr>
          </a:p>
          <a:p>
            <a:r>
              <a:rPr lang="ro-RO" sz="1400" dirty="0">
                <a:latin typeface="Consolas"/>
                <a:cs typeface="Consolas"/>
              </a:rPr>
              <a:t> 15.56%  83.736ms         4  20.934ms  144.61us  83.285ms  cudaMalloc</a:t>
            </a:r>
          </a:p>
          <a:p>
            <a:r>
              <a:rPr lang="ro-RO" sz="1400" dirty="0">
                <a:latin typeface="Consolas"/>
                <a:cs typeface="Consolas"/>
              </a:rPr>
              <a:t>  1.18%  6.3430ms       800  7.9280us  7.1660us  28.247us  cudaLaunch</a:t>
            </a:r>
          </a:p>
          <a:p>
            <a:r>
              <a:rPr lang="pt-BR" sz="1400" dirty="0">
                <a:latin typeface="Consolas"/>
                <a:cs typeface="Consolas"/>
              </a:rPr>
              <a:t>  0.29%  1.5825ms      6400     247ns     207ns  8.7500us  </a:t>
            </a:r>
            <a:r>
              <a:rPr lang="pt-BR" sz="1400" dirty="0" err="1">
                <a:latin typeface="Consolas"/>
                <a:cs typeface="Consolas"/>
              </a:rPr>
              <a:t>cudaSetupArgument</a:t>
            </a:r>
            <a:endParaRPr lang="en-US" sz="1400" dirty="0">
              <a:latin typeface="Consolas"/>
              <a:cs typeface="Consolas"/>
            </a:endParaRPr>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OpenMP</a:t>
            </a:r>
            <a:r>
              <a:rPr lang="en-US" sz="3600" b="1" dirty="0">
                <a:solidFill>
                  <a:schemeClr val="bg1"/>
                </a:solidFill>
              </a:rPr>
              <a:t> to CUDA</a:t>
            </a:r>
          </a:p>
        </p:txBody>
      </p:sp>
    </p:spTree>
    <p:extLst>
      <p:ext uri="{BB962C8B-B14F-4D97-AF65-F5344CB8AC3E}">
        <p14:creationId xmlns:p14="http://schemas.microsoft.com/office/powerpoint/2010/main" val="3316324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OpenMP</a:t>
            </a:r>
            <a:r>
              <a:rPr lang="en-US" sz="3600" b="1" dirty="0">
                <a:solidFill>
                  <a:schemeClr val="bg1"/>
                </a:solidFill>
              </a:rPr>
              <a:t> to CUDA</a:t>
            </a:r>
          </a:p>
        </p:txBody>
      </p:sp>
      <p:sp>
        <p:nvSpPr>
          <p:cNvPr id="2" name="Slide Number Placeholder 1"/>
          <p:cNvSpPr>
            <a:spLocks noGrp="1"/>
          </p:cNvSpPr>
          <p:nvPr>
            <p:ph type="sldNum" sz="quarter" idx="12"/>
          </p:nvPr>
        </p:nvSpPr>
        <p:spPr/>
        <p:txBody>
          <a:bodyPr/>
          <a:lstStyle/>
          <a:p>
            <a:fld id="{63C537C0-9BD9-40EB-BADE-4FE671F46F7E}" type="slidenum">
              <a:rPr lang="en-US" smtClean="0"/>
              <a:t>127</a:t>
            </a:fld>
            <a:endParaRPr lang="en-US"/>
          </a:p>
        </p:txBody>
      </p:sp>
      <p:sp>
        <p:nvSpPr>
          <p:cNvPr id="7" name="TextBox 6"/>
          <p:cNvSpPr txBox="1">
            <a:spLocks noChangeAspect="1"/>
          </p:cNvSpPr>
          <p:nvPr/>
        </p:nvSpPr>
        <p:spPr>
          <a:xfrm>
            <a:off x="381000" y="1005840"/>
            <a:ext cx="8534400" cy="1413510"/>
          </a:xfrm>
          <a:prstGeom prst="rect">
            <a:avLst/>
          </a:prstGeom>
          <a:noFill/>
        </p:spPr>
        <p:txBody>
          <a:bodyPr wrap="square" rtlCol="0">
            <a:noAutofit/>
          </a:bodyPr>
          <a:lstStyle/>
          <a:p>
            <a:pPr algn="ctr"/>
            <a:r>
              <a:rPr lang="en-US" sz="2000" dirty="0">
                <a:latin typeface="Calibri"/>
                <a:cs typeface="Calibri"/>
              </a:rPr>
              <a:t>Dig deeper using </a:t>
            </a:r>
            <a:r>
              <a:rPr lang="en-US" dirty="0" err="1">
                <a:latin typeface="Consolas"/>
                <a:cs typeface="Consolas"/>
              </a:rPr>
              <a:t>nvprof</a:t>
            </a:r>
            <a:r>
              <a:rPr lang="en-US" sz="2000" dirty="0">
                <a:latin typeface="Calibri"/>
                <a:cs typeface="Calibri"/>
              </a:rPr>
              <a:t> metrics. We’ll start by just looking at the ones we’ve tried in past examples.</a:t>
            </a:r>
          </a:p>
          <a:p>
            <a:pPr algn="ctr"/>
            <a:endParaRPr lang="en-US" sz="2000" dirty="0">
              <a:latin typeface="Calibri"/>
              <a:cs typeface="Calibri"/>
            </a:endParaRPr>
          </a:p>
          <a:p>
            <a:r>
              <a:rPr lang="en-US" dirty="0">
                <a:latin typeface="Consolas"/>
                <a:cs typeface="Consolas"/>
              </a:rPr>
              <a:t>$ </a:t>
            </a:r>
            <a:r>
              <a:rPr lang="en-US" dirty="0" err="1">
                <a:latin typeface="Consolas"/>
                <a:cs typeface="Consolas"/>
              </a:rPr>
              <a:t>nvprof</a:t>
            </a:r>
            <a:r>
              <a:rPr lang="en-US" dirty="0">
                <a:latin typeface="Consolas"/>
                <a:cs typeface="Consolas"/>
              </a:rPr>
              <a:t> --metrics &lt;metric&gt; –x 1024 –y 1024 –</a:t>
            </a:r>
            <a:r>
              <a:rPr lang="en-US" dirty="0" err="1">
                <a:latin typeface="Consolas"/>
                <a:cs typeface="Consolas"/>
              </a:rPr>
              <a:t>i</a:t>
            </a:r>
            <a:r>
              <a:rPr lang="en-US" dirty="0">
                <a:latin typeface="Consolas"/>
                <a:cs typeface="Consolas"/>
              </a:rPr>
              <a:t> 800 –t</a:t>
            </a:r>
            <a:r>
              <a:rPr lang="en-US" sz="2000" dirty="0">
                <a:latin typeface="Calibri"/>
                <a:cs typeface="Calibri"/>
              </a:rPr>
              <a:t> with:</a:t>
            </a:r>
          </a:p>
        </p:txBody>
      </p:sp>
      <p:sp>
        <p:nvSpPr>
          <p:cNvPr id="8" name="TextBox 7"/>
          <p:cNvSpPr txBox="1">
            <a:spLocks noChangeAspect="1"/>
          </p:cNvSpPr>
          <p:nvPr/>
        </p:nvSpPr>
        <p:spPr>
          <a:xfrm>
            <a:off x="609600" y="2419350"/>
            <a:ext cx="8534400" cy="1600200"/>
          </a:xfrm>
          <a:prstGeom prst="rect">
            <a:avLst/>
          </a:prstGeom>
          <a:noFill/>
        </p:spPr>
        <p:txBody>
          <a:bodyPr wrap="square" numCol="2" rtlCol="0">
            <a:noAutofit/>
          </a:bodyPr>
          <a:lstStyle/>
          <a:p>
            <a:pPr marL="342900" indent="-342900">
              <a:buFont typeface="+mj-lt"/>
              <a:buAutoNum type="arabicPeriod"/>
            </a:pPr>
            <a:r>
              <a:rPr lang="en-US" dirty="0" err="1"/>
              <a:t>ipc</a:t>
            </a:r>
            <a:endParaRPr lang="en-US" dirty="0"/>
          </a:p>
          <a:p>
            <a:pPr marL="342900" indent="-342900">
              <a:buFont typeface="+mj-lt"/>
              <a:buAutoNum type="arabicPeriod"/>
            </a:pPr>
            <a:r>
              <a:rPr lang="en-US" dirty="0" err="1"/>
              <a:t>sm_efficiency</a:t>
            </a:r>
            <a:endParaRPr lang="en-US" dirty="0"/>
          </a:p>
          <a:p>
            <a:pPr marL="342900" indent="-342900">
              <a:buFont typeface="+mj-lt"/>
              <a:buAutoNum type="arabicPeriod"/>
            </a:pPr>
            <a:r>
              <a:rPr lang="en-US" dirty="0" err="1"/>
              <a:t>alu_fu_utilization</a:t>
            </a:r>
            <a:endParaRPr lang="en-US" dirty="0"/>
          </a:p>
          <a:p>
            <a:pPr marL="342900" indent="-342900">
              <a:buFont typeface="+mj-lt"/>
              <a:buAutoNum type="arabicPeriod"/>
            </a:pPr>
            <a:r>
              <a:rPr lang="en-US" dirty="0" err="1"/>
              <a:t>gld_transactions</a:t>
            </a:r>
            <a:endParaRPr lang="en-US" dirty="0"/>
          </a:p>
          <a:p>
            <a:pPr marL="342900" indent="-342900">
              <a:buFont typeface="+mj-lt"/>
              <a:buAutoNum type="arabicPeriod"/>
            </a:pPr>
            <a:r>
              <a:rPr lang="en-US" dirty="0" err="1"/>
              <a:t>gst_transactions</a:t>
            </a:r>
            <a:endParaRPr lang="en-US" dirty="0"/>
          </a:p>
          <a:p>
            <a:pPr marL="342900" indent="-342900">
              <a:buFont typeface="+mj-lt"/>
              <a:buAutoNum type="arabicPeriod"/>
            </a:pPr>
            <a:r>
              <a:rPr lang="en-US" dirty="0" err="1"/>
              <a:t>gld_transactions_per_request</a:t>
            </a:r>
            <a:endParaRPr lang="en-US" dirty="0"/>
          </a:p>
          <a:p>
            <a:pPr marL="342900" indent="-342900">
              <a:buFont typeface="+mj-lt"/>
              <a:buAutoNum type="arabicPeriod"/>
            </a:pPr>
            <a:r>
              <a:rPr lang="en-US" dirty="0" err="1"/>
              <a:t>gst_transactions_per_request</a:t>
            </a:r>
            <a:endParaRPr lang="en-US" dirty="0"/>
          </a:p>
          <a:p>
            <a:pPr marL="342900" indent="-342900">
              <a:buFont typeface="+mj-lt"/>
              <a:buAutoNum type="arabicPeriod"/>
            </a:pPr>
            <a:r>
              <a:rPr lang="en-US" dirty="0" err="1"/>
              <a:t>gld_efficiency</a:t>
            </a:r>
            <a:endParaRPr lang="en-US" dirty="0"/>
          </a:p>
          <a:p>
            <a:pPr marL="342900" indent="-342900">
              <a:buFont typeface="+mj-lt"/>
              <a:buAutoNum type="arabicPeriod"/>
            </a:pPr>
            <a:r>
              <a:rPr lang="en-US" dirty="0" err="1"/>
              <a:t>gst_efficiency</a:t>
            </a:r>
            <a:endParaRPr lang="en-US" dirty="0">
              <a:latin typeface="Calibri"/>
              <a:cs typeface="Calibri"/>
            </a:endParaRPr>
          </a:p>
        </p:txBody>
      </p:sp>
    </p:spTree>
    <p:extLst>
      <p:ext uri="{BB962C8B-B14F-4D97-AF65-F5344CB8AC3E}">
        <p14:creationId xmlns:p14="http://schemas.microsoft.com/office/powerpoint/2010/main" val="1015044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OpenMP</a:t>
            </a:r>
            <a:r>
              <a:rPr lang="en-US" sz="3600" b="1" dirty="0">
                <a:solidFill>
                  <a:schemeClr val="bg1"/>
                </a:solidFill>
              </a:rPr>
              <a:t> to CUDA</a:t>
            </a:r>
          </a:p>
        </p:txBody>
      </p:sp>
      <p:sp>
        <p:nvSpPr>
          <p:cNvPr id="2" name="Slide Number Placeholder 1"/>
          <p:cNvSpPr>
            <a:spLocks noGrp="1"/>
          </p:cNvSpPr>
          <p:nvPr>
            <p:ph type="sldNum" sz="quarter" idx="12"/>
          </p:nvPr>
        </p:nvSpPr>
        <p:spPr/>
        <p:txBody>
          <a:bodyPr/>
          <a:lstStyle/>
          <a:p>
            <a:fld id="{63C537C0-9BD9-40EB-BADE-4FE671F46F7E}" type="slidenum">
              <a:rPr lang="en-US" smtClean="0"/>
              <a:t>128</a:t>
            </a:fld>
            <a:endParaRPr lang="en-US"/>
          </a:p>
        </p:txBody>
      </p:sp>
      <p:sp>
        <p:nvSpPr>
          <p:cNvPr id="7" name="TextBox 6"/>
          <p:cNvSpPr txBox="1">
            <a:spLocks noChangeAspect="1"/>
          </p:cNvSpPr>
          <p:nvPr/>
        </p:nvSpPr>
        <p:spPr>
          <a:xfrm>
            <a:off x="381000" y="1005840"/>
            <a:ext cx="8534400" cy="1413510"/>
          </a:xfrm>
          <a:prstGeom prst="rect">
            <a:avLst/>
          </a:prstGeom>
          <a:noFill/>
        </p:spPr>
        <p:txBody>
          <a:bodyPr wrap="square" rtlCol="0">
            <a:noAutofit/>
          </a:bodyPr>
          <a:lstStyle/>
          <a:p>
            <a:pPr algn="ctr"/>
            <a:r>
              <a:rPr lang="en-US" sz="2000" dirty="0">
                <a:cs typeface="Calibri"/>
              </a:rPr>
              <a:t>Dig deeper using </a:t>
            </a:r>
            <a:r>
              <a:rPr lang="en-US" dirty="0" err="1">
                <a:latin typeface="Consolas"/>
                <a:cs typeface="Consolas"/>
              </a:rPr>
              <a:t>nvprof</a:t>
            </a:r>
            <a:r>
              <a:rPr lang="en-US" sz="2000" dirty="0">
                <a:cs typeface="Calibri"/>
              </a:rPr>
              <a:t> metrics. We’ll start by just looking at the ones we’ve tried in past examples.</a:t>
            </a:r>
          </a:p>
        </p:txBody>
      </p:sp>
      <p:sp>
        <p:nvSpPr>
          <p:cNvPr id="3" name="Rectangle 2"/>
          <p:cNvSpPr/>
          <p:nvPr/>
        </p:nvSpPr>
        <p:spPr>
          <a:xfrm>
            <a:off x="152400" y="1962150"/>
            <a:ext cx="8915400" cy="2215991"/>
          </a:xfrm>
          <a:prstGeom prst="rect">
            <a:avLst/>
          </a:prstGeom>
        </p:spPr>
        <p:txBody>
          <a:bodyPr wrap="square">
            <a:spAutoFit/>
          </a:bodyPr>
          <a:lstStyle/>
          <a:p>
            <a:r>
              <a:rPr lang="en-US" sz="1150" dirty="0">
                <a:latin typeface="Consolas"/>
                <a:cs typeface="Consolas"/>
              </a:rPr>
              <a:t>Invocations                               Metric Name                        Metric Description         </a:t>
            </a:r>
            <a:r>
              <a:rPr lang="en-US" sz="1150" dirty="0" err="1">
                <a:latin typeface="Consolas"/>
                <a:cs typeface="Consolas"/>
              </a:rPr>
              <a:t>Avg</a:t>
            </a:r>
            <a:endParaRPr lang="en-US" sz="1150" dirty="0">
              <a:latin typeface="Consolas"/>
              <a:cs typeface="Consolas"/>
            </a:endParaRPr>
          </a:p>
          <a:p>
            <a:r>
              <a:rPr lang="tr-TR" sz="1150" dirty="0">
                <a:latin typeface="Consolas"/>
                <a:cs typeface="Consolas"/>
              </a:rPr>
              <a:t>Device "</a:t>
            </a:r>
            <a:r>
              <a:rPr lang="tr-TR" sz="1150" dirty="0" err="1">
                <a:latin typeface="Consolas"/>
                <a:cs typeface="Consolas"/>
              </a:rPr>
              <a:t>Tesla</a:t>
            </a:r>
            <a:r>
              <a:rPr lang="tr-TR" sz="1150" dirty="0">
                <a:latin typeface="Consolas"/>
                <a:cs typeface="Consolas"/>
              </a:rPr>
              <a:t> M2050 (0)"</a:t>
            </a:r>
          </a:p>
          <a:p>
            <a:r>
              <a:rPr lang="tr-TR" sz="1150" dirty="0">
                <a:latin typeface="Consolas"/>
                <a:cs typeface="Consolas"/>
              </a:rPr>
              <a:t>        </a:t>
            </a:r>
            <a:r>
              <a:rPr lang="tr-TR" sz="1150" dirty="0" err="1">
                <a:latin typeface="Consolas"/>
                <a:cs typeface="Consolas"/>
              </a:rPr>
              <a:t>Kernel</a:t>
            </a:r>
            <a:r>
              <a:rPr lang="tr-TR" sz="1150" dirty="0">
                <a:latin typeface="Consolas"/>
                <a:cs typeface="Consolas"/>
              </a:rPr>
              <a:t>: </a:t>
            </a:r>
            <a:r>
              <a:rPr lang="tr-TR" sz="1150" dirty="0" err="1">
                <a:latin typeface="Consolas"/>
                <a:cs typeface="Consolas"/>
              </a:rPr>
              <a:t>fwd_kernel</a:t>
            </a:r>
            <a:endParaRPr lang="tr-TR" sz="1150" dirty="0">
              <a:latin typeface="Consolas"/>
              <a:cs typeface="Consolas"/>
            </a:endParaRPr>
          </a:p>
          <a:p>
            <a:r>
              <a:rPr lang="en-US" sz="1150" b="1" dirty="0">
                <a:solidFill>
                  <a:srgbClr val="01EA03"/>
                </a:solidFill>
                <a:latin typeface="Consolas"/>
                <a:cs typeface="Consolas"/>
              </a:rPr>
              <a:t>        800                             </a:t>
            </a:r>
            <a:r>
              <a:rPr lang="en-US" sz="1150" b="1" dirty="0" err="1">
                <a:solidFill>
                  <a:srgbClr val="01EA03"/>
                </a:solidFill>
                <a:latin typeface="Consolas"/>
                <a:cs typeface="Consolas"/>
              </a:rPr>
              <a:t>sm_efficiency</a:t>
            </a:r>
            <a:r>
              <a:rPr lang="en-US" sz="1150" b="1" dirty="0">
                <a:solidFill>
                  <a:srgbClr val="01EA03"/>
                </a:solidFill>
                <a:latin typeface="Consolas"/>
                <a:cs typeface="Consolas"/>
              </a:rPr>
              <a:t>                   Multiprocessor Activity      99.92%</a:t>
            </a:r>
          </a:p>
          <a:p>
            <a:r>
              <a:rPr lang="en-US" sz="1150" b="1" dirty="0">
                <a:solidFill>
                  <a:srgbClr val="01EA03"/>
                </a:solidFill>
                <a:latin typeface="Consolas"/>
                <a:cs typeface="Consolas"/>
              </a:rPr>
              <a:t>        800                                       </a:t>
            </a:r>
            <a:r>
              <a:rPr lang="en-US" sz="1150" b="1" dirty="0" err="1">
                <a:solidFill>
                  <a:srgbClr val="01EA03"/>
                </a:solidFill>
                <a:latin typeface="Consolas"/>
                <a:cs typeface="Consolas"/>
              </a:rPr>
              <a:t>ipc</a:t>
            </a:r>
            <a:r>
              <a:rPr lang="en-US" sz="1150" b="1" dirty="0">
                <a:solidFill>
                  <a:srgbClr val="01EA03"/>
                </a:solidFill>
                <a:latin typeface="Consolas"/>
                <a:cs typeface="Consolas"/>
              </a:rPr>
              <a:t>                              Executed IPC    1.594381</a:t>
            </a:r>
          </a:p>
          <a:p>
            <a:r>
              <a:rPr lang="en-US" sz="1150" b="1" dirty="0">
                <a:latin typeface="Consolas"/>
                <a:cs typeface="Consolas"/>
              </a:rPr>
              <a:t>        800                          </a:t>
            </a:r>
            <a:r>
              <a:rPr lang="en-US" sz="1150" b="1" dirty="0" err="1">
                <a:latin typeface="Consolas"/>
                <a:cs typeface="Consolas"/>
              </a:rPr>
              <a:t>gld_transactions</a:t>
            </a:r>
            <a:r>
              <a:rPr lang="en-US" sz="1150" b="1" dirty="0">
                <a:latin typeface="Consolas"/>
                <a:cs typeface="Consolas"/>
              </a:rPr>
              <a:t>                  Global Load Transactions    19710600</a:t>
            </a:r>
          </a:p>
          <a:p>
            <a:r>
              <a:rPr lang="en-US" sz="1150" b="1" dirty="0">
                <a:latin typeface="Consolas"/>
                <a:cs typeface="Consolas"/>
              </a:rPr>
              <a:t>        800                          </a:t>
            </a:r>
            <a:r>
              <a:rPr lang="en-US" sz="1150" b="1" dirty="0" err="1">
                <a:latin typeface="Consolas"/>
                <a:cs typeface="Consolas"/>
              </a:rPr>
              <a:t>gst_transactions</a:t>
            </a:r>
            <a:r>
              <a:rPr lang="en-US" sz="1150" b="1" dirty="0">
                <a:latin typeface="Consolas"/>
                <a:cs typeface="Consolas"/>
              </a:rPr>
              <a:t>                 Global Store Transactions     1051120</a:t>
            </a:r>
          </a:p>
          <a:p>
            <a:r>
              <a:rPr lang="en-US" sz="1150" b="1" dirty="0">
                <a:solidFill>
                  <a:srgbClr val="FF0000"/>
                </a:solidFill>
                <a:latin typeface="Consolas"/>
                <a:cs typeface="Consolas"/>
              </a:rPr>
              <a:t>        800              </a:t>
            </a:r>
            <a:r>
              <a:rPr lang="en-US" sz="1150" b="1" dirty="0" err="1">
                <a:solidFill>
                  <a:srgbClr val="FF0000"/>
                </a:solidFill>
                <a:latin typeface="Consolas"/>
                <a:cs typeface="Consolas"/>
              </a:rPr>
              <a:t>gld_transactions_per_request</a:t>
            </a:r>
            <a:r>
              <a:rPr lang="en-US" sz="1150" b="1" dirty="0">
                <a:solidFill>
                  <a:srgbClr val="FF0000"/>
                </a:solidFill>
                <a:latin typeface="Consolas"/>
                <a:cs typeface="Consolas"/>
              </a:rPr>
              <a:t>      Global Load Transactions Per Request    1.978683</a:t>
            </a:r>
          </a:p>
          <a:p>
            <a:r>
              <a:rPr lang="en-US" sz="1150" b="1" dirty="0">
                <a:solidFill>
                  <a:srgbClr val="FF0000"/>
                </a:solidFill>
                <a:latin typeface="Consolas"/>
                <a:cs typeface="Consolas"/>
              </a:rPr>
              <a:t>        800              </a:t>
            </a:r>
            <a:r>
              <a:rPr lang="en-US" sz="1150" b="1" dirty="0" err="1">
                <a:solidFill>
                  <a:srgbClr val="FF0000"/>
                </a:solidFill>
                <a:latin typeface="Consolas"/>
                <a:cs typeface="Consolas"/>
              </a:rPr>
              <a:t>gst_transactions_per_request</a:t>
            </a:r>
            <a:r>
              <a:rPr lang="en-US" sz="1150" b="1" dirty="0">
                <a:solidFill>
                  <a:srgbClr val="FF0000"/>
                </a:solidFill>
                <a:latin typeface="Consolas"/>
                <a:cs typeface="Consolas"/>
              </a:rPr>
              <a:t>     Global Store Transactions Per Request    2.004852</a:t>
            </a:r>
          </a:p>
          <a:p>
            <a:r>
              <a:rPr lang="en-US" sz="1150" b="1" dirty="0">
                <a:solidFill>
                  <a:srgbClr val="FF0000"/>
                </a:solidFill>
                <a:latin typeface="Consolas"/>
                <a:cs typeface="Consolas"/>
              </a:rPr>
              <a:t>        800                            </a:t>
            </a:r>
            <a:r>
              <a:rPr lang="en-US" sz="1150" b="1" dirty="0" err="1">
                <a:solidFill>
                  <a:srgbClr val="FF0000"/>
                </a:solidFill>
                <a:latin typeface="Consolas"/>
                <a:cs typeface="Consolas"/>
              </a:rPr>
              <a:t>gld_efficiency</a:t>
            </a:r>
            <a:r>
              <a:rPr lang="en-US" sz="1150" b="1" dirty="0">
                <a:solidFill>
                  <a:srgbClr val="FF0000"/>
                </a:solidFill>
                <a:latin typeface="Consolas"/>
                <a:cs typeface="Consolas"/>
              </a:rPr>
              <a:t>             Global Memory Load Efficiency      50.71%</a:t>
            </a:r>
          </a:p>
          <a:p>
            <a:r>
              <a:rPr lang="en-US" sz="1150" b="1" dirty="0">
                <a:solidFill>
                  <a:srgbClr val="FF6600"/>
                </a:solidFill>
                <a:latin typeface="Consolas"/>
                <a:cs typeface="Consolas"/>
              </a:rPr>
              <a:t>        800                            </a:t>
            </a:r>
            <a:r>
              <a:rPr lang="en-US" sz="1150" b="1" dirty="0" err="1">
                <a:solidFill>
                  <a:srgbClr val="FF6600"/>
                </a:solidFill>
                <a:latin typeface="Consolas"/>
                <a:cs typeface="Consolas"/>
              </a:rPr>
              <a:t>gst_efficiency</a:t>
            </a:r>
            <a:r>
              <a:rPr lang="en-US" sz="1150" b="1" dirty="0">
                <a:solidFill>
                  <a:srgbClr val="FF6600"/>
                </a:solidFill>
                <a:latin typeface="Consolas"/>
                <a:cs typeface="Consolas"/>
              </a:rPr>
              <a:t>            Global Memory Store Efficiency      80.00%</a:t>
            </a:r>
          </a:p>
          <a:p>
            <a:r>
              <a:rPr lang="en-US" sz="1150" b="1" dirty="0">
                <a:solidFill>
                  <a:srgbClr val="35EE36"/>
                </a:solidFill>
                <a:latin typeface="Consolas"/>
                <a:cs typeface="Consolas"/>
              </a:rPr>
              <a:t>        800                        </a:t>
            </a:r>
            <a:r>
              <a:rPr lang="en-US" sz="1150" b="1" dirty="0" err="1">
                <a:solidFill>
                  <a:srgbClr val="35EE36"/>
                </a:solidFill>
                <a:latin typeface="Consolas"/>
                <a:cs typeface="Consolas"/>
              </a:rPr>
              <a:t>alu_fu_utilization</a:t>
            </a:r>
            <a:r>
              <a:rPr lang="en-US" sz="1150" b="1" dirty="0">
                <a:solidFill>
                  <a:srgbClr val="35EE36"/>
                </a:solidFill>
                <a:latin typeface="Consolas"/>
                <a:cs typeface="Consolas"/>
              </a:rPr>
              <a:t>      Arithmetic Function Unit Utilization    High (7)</a:t>
            </a:r>
          </a:p>
        </p:txBody>
      </p:sp>
    </p:spTree>
    <p:extLst>
      <p:ext uri="{BB962C8B-B14F-4D97-AF65-F5344CB8AC3E}">
        <p14:creationId xmlns:p14="http://schemas.microsoft.com/office/powerpoint/2010/main" val="4328690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1005840"/>
            <a:ext cx="8534400" cy="3699510"/>
          </a:xfrm>
          <a:prstGeom prst="rect">
            <a:avLst/>
          </a:prstGeom>
          <a:noFill/>
        </p:spPr>
        <p:txBody>
          <a:bodyPr wrap="square" rtlCol="0">
            <a:noAutofit/>
          </a:bodyPr>
          <a:lstStyle/>
          <a:p>
            <a:pPr algn="ctr"/>
            <a:r>
              <a:rPr lang="en-US" sz="2000" dirty="0">
                <a:latin typeface="Calibri"/>
                <a:cs typeface="Calibri"/>
              </a:rPr>
              <a:t>What does this kernel load?</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iso2d</a:t>
            </a:r>
          </a:p>
        </p:txBody>
      </p:sp>
      <p:sp>
        <p:nvSpPr>
          <p:cNvPr id="2" name="Slide Number Placeholder 1"/>
          <p:cNvSpPr>
            <a:spLocks noGrp="1"/>
          </p:cNvSpPr>
          <p:nvPr>
            <p:ph type="sldNum" sz="quarter" idx="12"/>
          </p:nvPr>
        </p:nvSpPr>
        <p:spPr/>
        <p:txBody>
          <a:bodyPr/>
          <a:lstStyle/>
          <a:p>
            <a:fld id="{63C537C0-9BD9-40EB-BADE-4FE671F46F7E}" type="slidenum">
              <a:rPr lang="en-US" smtClean="0"/>
              <a:t>129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797801334"/>
              </p:ext>
            </p:extLst>
          </p:nvPr>
        </p:nvGraphicFramePr>
        <p:xfrm>
          <a:off x="381000" y="1504950"/>
          <a:ext cx="8382000" cy="33375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095500">
                  <a:extLst>
                    <a:ext uri="{9D8B030D-6E8A-4147-A177-3AD203B41FA5}">
                      <a16:colId xmlns:a16="http://schemas.microsoft.com/office/drawing/2014/main" val="20002"/>
                    </a:ext>
                  </a:extLst>
                </a:gridCol>
                <a:gridCol w="2095500">
                  <a:extLst>
                    <a:ext uri="{9D8B030D-6E8A-4147-A177-3AD203B41FA5}">
                      <a16:colId xmlns:a16="http://schemas.microsoft.com/office/drawing/2014/main" val="20003"/>
                    </a:ext>
                  </a:extLst>
                </a:gridCol>
              </a:tblGrid>
              <a:tr h="370840">
                <a:tc>
                  <a:txBody>
                    <a:bodyPr/>
                    <a:lstStyle/>
                    <a:p>
                      <a:pPr algn="ctr"/>
                      <a:r>
                        <a:rPr lang="en-US" dirty="0"/>
                        <a:t>Accessed</a:t>
                      </a:r>
                    </a:p>
                  </a:txBody>
                  <a:tcPr/>
                </a:tc>
                <a:tc>
                  <a:txBody>
                    <a:bodyPr/>
                    <a:lstStyle/>
                    <a:p>
                      <a:pPr algn="ctr"/>
                      <a:r>
                        <a:rPr lang="en-US" dirty="0"/>
                        <a:t>Coalesced</a:t>
                      </a:r>
                    </a:p>
                  </a:txBody>
                  <a:tcPr/>
                </a:tc>
                <a:tc>
                  <a:txBody>
                    <a:bodyPr/>
                    <a:lstStyle/>
                    <a:p>
                      <a:pPr algn="ctr"/>
                      <a:r>
                        <a:rPr lang="en-US" dirty="0"/>
                        <a:t>Aligned?</a:t>
                      </a:r>
                    </a:p>
                  </a:txBody>
                  <a:tcPr/>
                </a:tc>
                <a:tc>
                  <a:txBody>
                    <a:bodyPr/>
                    <a:lstStyle/>
                    <a:p>
                      <a:pPr algn="ctr"/>
                      <a:r>
                        <a:rPr lang="en-US" dirty="0"/>
                        <a:t>Frequency</a:t>
                      </a:r>
                      <a:r>
                        <a:rPr lang="en-US" baseline="0" dirty="0"/>
                        <a:t> of Access</a:t>
                      </a:r>
                      <a:endParaRPr lang="en-US" dirty="0"/>
                    </a:p>
                  </a:txBody>
                  <a:tcPr/>
                </a:tc>
                <a:extLst>
                  <a:ext uri="{0D108BD9-81ED-4DB2-BD59-A6C34878D82A}">
                    <a16:rowId xmlns:a16="http://schemas.microsoft.com/office/drawing/2014/main" val="10000"/>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algn="ct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sz="1600" kern="1200" dirty="0">
                          <a:solidFill>
                            <a:schemeClr val="dk1"/>
                          </a:solidFill>
                          <a:latin typeface="Consolas"/>
                          <a:ea typeface="+mn-ea"/>
                          <a:cs typeface="Consolas"/>
                        </a:rPr>
                        <a:t>next[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y_pos_offset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y_neg_offset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x_pos_offset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x_neg_offset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r>
                        <a:rPr lang="en-US" sz="1600" kern="1200" dirty="0" err="1">
                          <a:solidFill>
                            <a:schemeClr val="dk1"/>
                          </a:solidFill>
                          <a:latin typeface="Consolas"/>
                          <a:ea typeface="+mn-ea"/>
                          <a:cs typeface="Consolas"/>
                        </a:rPr>
                        <a:t>vsq</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7"/>
                  </a:ext>
                </a:extLst>
              </a:tr>
              <a:tr h="370840">
                <a:tc>
                  <a:txBody>
                    <a:bodyPr/>
                    <a:lstStyle/>
                    <a:p>
                      <a:r>
                        <a:rPr lang="en-US" sz="1600" kern="1200" dirty="0" err="1">
                          <a:solidFill>
                            <a:schemeClr val="dk1"/>
                          </a:solidFill>
                          <a:latin typeface="Consolas"/>
                          <a:ea typeface="+mn-ea"/>
                          <a:cs typeface="Consolas"/>
                        </a:rPr>
                        <a:t>c_coeff</a:t>
                      </a:r>
                      <a:r>
                        <a:rPr lang="en-US" sz="1600" kern="1200" dirty="0">
                          <a:solidFill>
                            <a:schemeClr val="dk1"/>
                          </a:solidFill>
                          <a:latin typeface="Consolas"/>
                          <a:ea typeface="+mn-ea"/>
                          <a:cs typeface="Consolas"/>
                        </a:rPr>
                        <a:t>[d]</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No</a:t>
                      </a:r>
                    </a:p>
                  </a:txBody>
                  <a:tcPr>
                    <a:solidFill>
                      <a:srgbClr val="FF0000"/>
                    </a:solidFill>
                  </a:tcPr>
                </a:tc>
                <a:tc>
                  <a:txBody>
                    <a:bodyPr/>
                    <a:lstStyle/>
                    <a:p>
                      <a:pPr algn="ctr"/>
                      <a:r>
                        <a:rPr lang="en-US" dirty="0"/>
                        <a:t>Usually</a:t>
                      </a:r>
                      <a:r>
                        <a:rPr lang="en-US" baseline="0" dirty="0"/>
                        <a:t> Not</a:t>
                      </a:r>
                      <a:endParaRPr lang="en-US" dirty="0"/>
                    </a:p>
                  </a:txBody>
                  <a:tcPr>
                    <a:solidFill>
                      <a:srgbClr val="FF0000"/>
                    </a:solidFill>
                  </a:tcPr>
                </a:tc>
                <a:tc>
                  <a:txBody>
                    <a:bodyPr/>
                    <a:lstStyle/>
                    <a:p>
                      <a:pPr algn="ctr"/>
                      <a:r>
                        <a:rPr lang="en-US" dirty="0"/>
                        <a:t>All threads</a:t>
                      </a:r>
                    </a:p>
                  </a:txBody>
                  <a:tcPr>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9" name="Rectangle 8"/>
          <p:cNvSpPr/>
          <p:nvPr/>
        </p:nvSpPr>
        <p:spPr>
          <a:xfrm>
            <a:off x="304800" y="4400550"/>
            <a:ext cx="8610600" cy="5334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Tree>
    <p:extLst>
      <p:ext uri="{BB962C8B-B14F-4D97-AF65-F5344CB8AC3E}">
        <p14:creationId xmlns:p14="http://schemas.microsoft.com/office/powerpoint/2010/main" val="94470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spect="1"/>
          </p:cNvSpPr>
          <p:nvPr/>
        </p:nvSpPr>
        <p:spPr>
          <a:xfrm>
            <a:off x="4648200" y="993744"/>
            <a:ext cx="4038600" cy="499111"/>
          </a:xfrm>
          <a:prstGeom prst="rect">
            <a:avLst/>
          </a:prstGeom>
          <a:noFill/>
        </p:spPr>
        <p:txBody>
          <a:bodyPr wrap="square" numCol="1" rtlCol="0">
            <a:noAutofit/>
          </a:bodyPr>
          <a:lstStyle/>
          <a:p>
            <a:pPr algn="ctr"/>
            <a:r>
              <a:rPr lang="en-US" sz="2000" b="1" dirty="0"/>
              <a:t>Today’s and Tomorrow’s Top 500 list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13</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pic>
        <p:nvPicPr>
          <p:cNvPr id="3" name="Picture 2">
            <a:extLst>
              <a:ext uri="{FF2B5EF4-FFF2-40B4-BE49-F238E27FC236}">
                <a16:creationId xmlns:a16="http://schemas.microsoft.com/office/drawing/2014/main" id="{A26B2C3C-BD53-4B39-A19F-9CB856D13C50}"/>
              </a:ext>
            </a:extLst>
          </p:cNvPr>
          <p:cNvPicPr>
            <a:picLocks noChangeAspect="1"/>
          </p:cNvPicPr>
          <p:nvPr/>
        </p:nvPicPr>
        <p:blipFill>
          <a:blip r:embed="rId2"/>
          <a:stretch>
            <a:fillRect/>
          </a:stretch>
        </p:blipFill>
        <p:spPr>
          <a:xfrm>
            <a:off x="76200" y="784860"/>
            <a:ext cx="4038600" cy="4291316"/>
          </a:xfrm>
          <a:prstGeom prst="rect">
            <a:avLst/>
          </a:prstGeom>
        </p:spPr>
      </p:pic>
      <p:sp>
        <p:nvSpPr>
          <p:cNvPr id="11" name="Rectangle 10"/>
          <p:cNvSpPr/>
          <p:nvPr/>
        </p:nvSpPr>
        <p:spPr>
          <a:xfrm>
            <a:off x="58128" y="895350"/>
            <a:ext cx="4038600" cy="9906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719108-082C-4C86-A2F3-E1E3910E45F2}"/>
              </a:ext>
            </a:extLst>
          </p:cNvPr>
          <p:cNvSpPr/>
          <p:nvPr/>
        </p:nvSpPr>
        <p:spPr>
          <a:xfrm>
            <a:off x="58128" y="2762251"/>
            <a:ext cx="4038600"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DAA83B-73AA-4C50-A9F8-7771EE343ADA}"/>
              </a:ext>
            </a:extLst>
          </p:cNvPr>
          <p:cNvSpPr/>
          <p:nvPr/>
        </p:nvSpPr>
        <p:spPr>
          <a:xfrm>
            <a:off x="58128" y="3671563"/>
            <a:ext cx="4038600"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CFA762-7E35-4184-8546-B31D6249ABAB}"/>
              </a:ext>
            </a:extLst>
          </p:cNvPr>
          <p:cNvSpPr/>
          <p:nvPr/>
        </p:nvSpPr>
        <p:spPr>
          <a:xfrm>
            <a:off x="79744" y="4602584"/>
            <a:ext cx="4038600"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CFE8C2-79D8-429D-BE39-57BA85E5751B}"/>
              </a:ext>
            </a:extLst>
          </p:cNvPr>
          <p:cNvPicPr>
            <a:picLocks noChangeAspect="1"/>
          </p:cNvPicPr>
          <p:nvPr/>
        </p:nvPicPr>
        <p:blipFill>
          <a:blip r:embed="rId3"/>
          <a:stretch>
            <a:fillRect/>
          </a:stretch>
        </p:blipFill>
        <p:spPr>
          <a:xfrm>
            <a:off x="4655288" y="2870800"/>
            <a:ext cx="4307681" cy="966116"/>
          </a:xfrm>
          <a:prstGeom prst="rect">
            <a:avLst/>
          </a:prstGeom>
        </p:spPr>
      </p:pic>
      <p:pic>
        <p:nvPicPr>
          <p:cNvPr id="9" name="Picture 8">
            <a:extLst>
              <a:ext uri="{FF2B5EF4-FFF2-40B4-BE49-F238E27FC236}">
                <a16:creationId xmlns:a16="http://schemas.microsoft.com/office/drawing/2014/main" id="{CB169143-E6C7-484C-B8BC-9AF6616DD51D}"/>
              </a:ext>
            </a:extLst>
          </p:cNvPr>
          <p:cNvPicPr>
            <a:picLocks noChangeAspect="1"/>
          </p:cNvPicPr>
          <p:nvPr/>
        </p:nvPicPr>
        <p:blipFill>
          <a:blip r:embed="rId4"/>
          <a:stretch>
            <a:fillRect/>
          </a:stretch>
        </p:blipFill>
        <p:spPr>
          <a:xfrm>
            <a:off x="4419322" y="1860815"/>
            <a:ext cx="4572000" cy="490869"/>
          </a:xfrm>
          <a:prstGeom prst="rect">
            <a:avLst/>
          </a:prstGeom>
        </p:spPr>
      </p:pic>
    </p:spTree>
    <p:extLst>
      <p:ext uri="{BB962C8B-B14F-4D97-AF65-F5344CB8AC3E}">
        <p14:creationId xmlns:p14="http://schemas.microsoft.com/office/powerpoint/2010/main" val="27625949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r>
              <a:rPr lang="en-US" sz="2000" dirty="0">
                <a:latin typeface="Calibri"/>
                <a:cs typeface="Calibri"/>
              </a:rPr>
              <a:t>Constant memory is o</a:t>
            </a:r>
            <a:r>
              <a:rPr lang="en-US" dirty="0">
                <a:latin typeface="Calibri"/>
                <a:cs typeface="Calibri"/>
              </a:rPr>
              <a:t>ptimized for broadcast access (whole warp reads same location).</a:t>
            </a:r>
          </a:p>
          <a:p>
            <a:endParaRPr lang="en-US" dirty="0">
              <a:latin typeface="Calibri"/>
              <a:cs typeface="Calibri"/>
            </a:endParaRPr>
          </a:p>
          <a:p>
            <a:r>
              <a:rPr lang="en-US" dirty="0">
                <a:latin typeface="Calibri"/>
                <a:cs typeface="Calibri"/>
              </a:rPr>
              <a:t>Variables in CUDA constant memory must be declared statically:</a:t>
            </a:r>
          </a:p>
          <a:p>
            <a:pPr algn="ctr"/>
            <a:endParaRPr lang="en-US" dirty="0"/>
          </a:p>
          <a:p>
            <a:pPr algn="ctr"/>
            <a:r>
              <a:rPr lang="en-US" sz="1600" dirty="0">
                <a:solidFill>
                  <a:srgbClr val="FF0000"/>
                </a:solidFill>
                <a:latin typeface="Consolas"/>
                <a:cs typeface="Consolas"/>
              </a:rPr>
              <a:t>__constant__</a:t>
            </a:r>
            <a:r>
              <a:rPr lang="en-US" sz="1600" dirty="0">
                <a:latin typeface="Consolas"/>
                <a:cs typeface="Consolas"/>
              </a:rPr>
              <a:t> TYPE </a:t>
            </a:r>
            <a:r>
              <a:rPr lang="en-US" sz="1600" dirty="0" err="1">
                <a:latin typeface="Consolas"/>
                <a:cs typeface="Consolas"/>
              </a:rPr>
              <a:t>const_c_coeff</a:t>
            </a:r>
            <a:r>
              <a:rPr lang="en-US" sz="1600" dirty="0">
                <a:latin typeface="Consolas"/>
                <a:cs typeface="Consolas"/>
              </a:rPr>
              <a:t>[NUM_COEFF];</a:t>
            </a:r>
          </a:p>
          <a:p>
            <a:endParaRPr lang="en-US" dirty="0">
              <a:latin typeface="Calibri"/>
              <a:cs typeface="Calibri"/>
            </a:endParaRPr>
          </a:p>
          <a:p>
            <a:r>
              <a:rPr lang="en-US" dirty="0">
                <a:latin typeface="Calibri"/>
                <a:cs typeface="Calibri"/>
              </a:rPr>
              <a:t>Can be referenced as normal arrays from CUDA kernels:</a:t>
            </a:r>
          </a:p>
          <a:p>
            <a:endParaRPr lang="en-US" dirty="0">
              <a:latin typeface="Calibri"/>
              <a:cs typeface="Calibri"/>
            </a:endParaRPr>
          </a:p>
          <a:p>
            <a:pPr algn="ctr"/>
            <a:r>
              <a:rPr lang="en-US" sz="1600" dirty="0" err="1">
                <a:latin typeface="Consolas"/>
                <a:cs typeface="Consolas"/>
              </a:rPr>
              <a:t>const_c_coeff</a:t>
            </a:r>
            <a:r>
              <a:rPr lang="en-US" sz="1600" dirty="0">
                <a:latin typeface="Consolas"/>
                <a:cs typeface="Consolas"/>
              </a:rPr>
              <a:t>[d]</a:t>
            </a:r>
          </a:p>
          <a:p>
            <a:pPr algn="ctr"/>
            <a:endParaRPr lang="en-US" dirty="0">
              <a:latin typeface="Consolas"/>
              <a:cs typeface="Consolas"/>
            </a:endParaRPr>
          </a:p>
          <a:p>
            <a:r>
              <a:rPr lang="en-US" dirty="0">
                <a:latin typeface="Calibri"/>
                <a:cs typeface="Calibri"/>
              </a:rPr>
              <a:t>Initialized using a special-purpose </a:t>
            </a:r>
            <a:r>
              <a:rPr lang="en-US" sz="1600" dirty="0" err="1">
                <a:latin typeface="Consolas"/>
                <a:cs typeface="Consolas"/>
              </a:rPr>
              <a:t>cudaMemcpy</a:t>
            </a:r>
            <a:r>
              <a:rPr lang="en-US" dirty="0">
                <a:latin typeface="Calibri"/>
                <a:cs typeface="Calibri"/>
              </a:rPr>
              <a:t> API:</a:t>
            </a:r>
          </a:p>
          <a:p>
            <a:endParaRPr lang="en-US" dirty="0">
              <a:latin typeface="Calibri"/>
              <a:cs typeface="Calibri"/>
            </a:endParaRPr>
          </a:p>
          <a:p>
            <a:pPr algn="ctr"/>
            <a:r>
              <a:rPr lang="en-US" sz="1600" dirty="0" err="1">
                <a:solidFill>
                  <a:srgbClr val="FF0000"/>
                </a:solidFill>
                <a:latin typeface="Consolas"/>
                <a:cs typeface="Consolas"/>
              </a:rPr>
              <a:t>cudaMemcpyToSymbol</a:t>
            </a:r>
            <a:r>
              <a:rPr lang="en-US" sz="1600" dirty="0">
                <a:latin typeface="Consolas"/>
                <a:cs typeface="Consolas"/>
              </a:rPr>
              <a:t>(</a:t>
            </a:r>
            <a:r>
              <a:rPr lang="en-US" sz="1600" dirty="0" err="1">
                <a:solidFill>
                  <a:srgbClr val="FF0000"/>
                </a:solidFill>
                <a:latin typeface="Consolas"/>
                <a:cs typeface="Consolas"/>
              </a:rPr>
              <a:t>const_c_coeff</a:t>
            </a:r>
            <a:r>
              <a:rPr lang="en-US" sz="1600" dirty="0">
                <a:latin typeface="Consolas"/>
                <a:cs typeface="Consolas"/>
              </a:rPr>
              <a:t>, </a:t>
            </a:r>
            <a:r>
              <a:rPr lang="en-US" sz="1600" dirty="0" err="1">
                <a:latin typeface="Consolas"/>
                <a:cs typeface="Consolas"/>
              </a:rPr>
              <a:t>c_coeff</a:t>
            </a:r>
            <a:r>
              <a:rPr lang="en-US" sz="1600" dirty="0">
                <a:latin typeface="Consolas"/>
                <a:cs typeface="Consolas"/>
              </a:rPr>
              <a:t>, NUM_COEFF * </a:t>
            </a:r>
            <a:r>
              <a:rPr lang="en-US" sz="1600" dirty="0" err="1">
                <a:latin typeface="Consolas"/>
                <a:cs typeface="Consolas"/>
              </a:rPr>
              <a:t>sizeof</a:t>
            </a:r>
            <a:r>
              <a:rPr lang="en-US" sz="1600" dirty="0">
                <a:latin typeface="Consolas"/>
                <a:cs typeface="Consolas"/>
              </a:rPr>
              <a:t>(TYPE));</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iso2d</a:t>
            </a:r>
          </a:p>
        </p:txBody>
      </p:sp>
      <p:sp>
        <p:nvSpPr>
          <p:cNvPr id="2" name="Slide Number Placeholder 1"/>
          <p:cNvSpPr>
            <a:spLocks noGrp="1"/>
          </p:cNvSpPr>
          <p:nvPr>
            <p:ph type="sldNum" sz="quarter" idx="12"/>
          </p:nvPr>
        </p:nvSpPr>
        <p:spPr/>
        <p:txBody>
          <a:bodyPr/>
          <a:lstStyle/>
          <a:p>
            <a:fld id="{63C537C0-9BD9-40EB-BADE-4FE671F46F7E}" type="slidenum">
              <a:rPr lang="en-US" smtClean="0"/>
              <a:t>130</a:t>
            </a:fld>
            <a:endParaRPr lang="en-US" dirty="0"/>
          </a:p>
        </p:txBody>
      </p:sp>
    </p:spTree>
    <p:extLst>
      <p:ext uri="{BB962C8B-B14F-4D97-AF65-F5344CB8AC3E}">
        <p14:creationId xmlns:p14="http://schemas.microsoft.com/office/powerpoint/2010/main" val="25468054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Try your hand at optimizing the </a:t>
            </a:r>
            <a:r>
              <a:rPr lang="en-US" dirty="0">
                <a:latin typeface="Consolas"/>
                <a:cs typeface="Consolas"/>
              </a:rPr>
              <a:t>iso2d</a:t>
            </a:r>
            <a:r>
              <a:rPr lang="en-US" sz="2000" dirty="0">
                <a:latin typeface="Calibri"/>
                <a:cs typeface="Calibri"/>
              </a:rPr>
              <a:t> CUDA version using constant memory.</a:t>
            </a:r>
          </a:p>
          <a:p>
            <a:pPr algn="ctr"/>
            <a:endParaRPr lang="en-US" sz="2000" dirty="0">
              <a:latin typeface="Calibri"/>
              <a:cs typeface="Calibri"/>
            </a:endParaRPr>
          </a:p>
          <a:p>
            <a:pPr algn="ctr"/>
            <a:r>
              <a:rPr lang="en-US" sz="2000" dirty="0">
                <a:latin typeface="Calibri"/>
                <a:cs typeface="Calibri"/>
              </a:rPr>
              <a:t>Re-analyze the overall performance and the same profiler metrics.</a:t>
            </a:r>
          </a:p>
          <a:p>
            <a:pPr algn="ctr"/>
            <a:endParaRPr lang="en-US" sz="2000" dirty="0">
              <a:latin typeface="Calibri"/>
              <a:cs typeface="Calibri"/>
            </a:endParaRPr>
          </a:p>
          <a:p>
            <a:pPr algn="ctr"/>
            <a:r>
              <a:rPr lang="en-US" sz="2000" dirty="0">
                <a:latin typeface="Calibri"/>
                <a:cs typeface="Calibri"/>
              </a:rPr>
              <a:t>A template with TODOs (along with an example solution) is available in </a:t>
            </a:r>
            <a:r>
              <a:rPr lang="en-US" dirty="0">
                <a:latin typeface="Consolas"/>
                <a:cs typeface="Consolas"/>
              </a:rPr>
              <a:t>07_iso2d_cuda_cmem</a:t>
            </a:r>
            <a:r>
              <a:rPr lang="en-US" dirty="0">
                <a:latin typeface="Calibri"/>
                <a:cs typeface="Calibri"/>
              </a:rPr>
              <a:t>.</a:t>
            </a:r>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Constant Memory</a:t>
            </a:r>
          </a:p>
        </p:txBody>
      </p:sp>
      <p:sp>
        <p:nvSpPr>
          <p:cNvPr id="2" name="Slide Number Placeholder 1"/>
          <p:cNvSpPr>
            <a:spLocks noGrp="1"/>
          </p:cNvSpPr>
          <p:nvPr>
            <p:ph type="sldNum" sz="quarter" idx="12"/>
          </p:nvPr>
        </p:nvSpPr>
        <p:spPr/>
        <p:txBody>
          <a:bodyPr/>
          <a:lstStyle/>
          <a:p>
            <a:fld id="{63C537C0-9BD9-40EB-BADE-4FE671F46F7E}" type="slidenum">
              <a:rPr lang="en-US" smtClean="0"/>
              <a:t>131</a:t>
            </a:fld>
            <a:endParaRPr lang="en-US" dirty="0"/>
          </a:p>
        </p:txBody>
      </p:sp>
    </p:spTree>
    <p:extLst>
      <p:ext uri="{BB962C8B-B14F-4D97-AF65-F5344CB8AC3E}">
        <p14:creationId xmlns:p14="http://schemas.microsoft.com/office/powerpoint/2010/main" val="17588605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Try your hand at optimizing the </a:t>
            </a:r>
            <a:r>
              <a:rPr lang="en-US" dirty="0">
                <a:latin typeface="Consolas"/>
                <a:cs typeface="Consolas"/>
              </a:rPr>
              <a:t>iso2d</a:t>
            </a:r>
            <a:r>
              <a:rPr lang="en-US" sz="2000" dirty="0">
                <a:latin typeface="Calibri"/>
                <a:cs typeface="Calibri"/>
              </a:rPr>
              <a:t> CUDA version using constant memory.</a:t>
            </a:r>
          </a:p>
          <a:p>
            <a:pPr algn="ctr"/>
            <a:endParaRPr lang="en-US" sz="2000" dirty="0">
              <a:latin typeface="Calibri"/>
              <a:cs typeface="Calibri"/>
            </a:endParaRPr>
          </a:p>
          <a:p>
            <a:pPr algn="ctr"/>
            <a:r>
              <a:rPr lang="en-US" sz="2000" dirty="0">
                <a:latin typeface="Calibri"/>
                <a:cs typeface="Calibri"/>
              </a:rPr>
              <a:t>Re-analyze the overall performance and the same profiler metrics.</a:t>
            </a: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Constant Memory</a:t>
            </a:r>
          </a:p>
        </p:txBody>
      </p:sp>
      <p:sp>
        <p:nvSpPr>
          <p:cNvPr id="2" name="Slide Number Placeholder 1"/>
          <p:cNvSpPr>
            <a:spLocks noGrp="1"/>
          </p:cNvSpPr>
          <p:nvPr>
            <p:ph type="sldNum" sz="quarter" idx="12"/>
          </p:nvPr>
        </p:nvSpPr>
        <p:spPr/>
        <p:txBody>
          <a:bodyPr/>
          <a:lstStyle/>
          <a:p>
            <a:fld id="{63C537C0-9BD9-40EB-BADE-4FE671F46F7E}" type="slidenum">
              <a:rPr lang="en-US" smtClean="0"/>
              <a:t>132</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9078018"/>
              </p:ext>
            </p:extLst>
          </p:nvPr>
        </p:nvGraphicFramePr>
        <p:xfrm>
          <a:off x="762000" y="2266950"/>
          <a:ext cx="7924800" cy="185420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2981227">
                  <a:extLst>
                    <a:ext uri="{9D8B030D-6E8A-4147-A177-3AD203B41FA5}">
                      <a16:colId xmlns:a16="http://schemas.microsoft.com/office/drawing/2014/main" val="20001"/>
                    </a:ext>
                  </a:extLst>
                </a:gridCol>
                <a:gridCol w="2124173">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3B4EA6ED-6435-478F-81C5-F6E7831B0692}"/>
              </a:ext>
            </a:extLst>
          </p:cNvPr>
          <p:cNvSpPr txBox="1"/>
          <p:nvPr/>
        </p:nvSpPr>
        <p:spPr>
          <a:xfrm>
            <a:off x="762001" y="4180473"/>
            <a:ext cx="7924800" cy="338554"/>
          </a:xfrm>
          <a:prstGeom prst="rect">
            <a:avLst/>
          </a:prstGeom>
          <a:noFill/>
        </p:spPr>
        <p:txBody>
          <a:bodyPr wrap="square" rtlCol="0">
            <a:spAutoFit/>
          </a:bodyPr>
          <a:lstStyle/>
          <a:p>
            <a:pPr algn="ctr"/>
            <a:r>
              <a:rPr lang="en-US" sz="1600" dirty="0">
                <a:latin typeface="Consolas" panose="020B0609020204030204" pitchFamily="49" charset="0"/>
              </a:rPr>
              <a:t>-x 4096 -y 4096 -</a:t>
            </a:r>
            <a:r>
              <a:rPr lang="en-US" sz="1600" dirty="0" err="1">
                <a:latin typeface="Consolas" panose="020B0609020204030204" pitchFamily="49" charset="0"/>
              </a:rPr>
              <a:t>i</a:t>
            </a:r>
            <a:r>
              <a:rPr lang="en-US" sz="1600" dirty="0">
                <a:latin typeface="Consolas" panose="020B0609020204030204" pitchFamily="49" charset="0"/>
              </a:rPr>
              <a:t> 1000</a:t>
            </a:r>
          </a:p>
        </p:txBody>
      </p:sp>
    </p:spTree>
    <p:extLst>
      <p:ext uri="{BB962C8B-B14F-4D97-AF65-F5344CB8AC3E}">
        <p14:creationId xmlns:p14="http://schemas.microsoft.com/office/powerpoint/2010/main" val="4123497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Try your hand at optimizing the </a:t>
            </a:r>
            <a:r>
              <a:rPr lang="en-US" dirty="0">
                <a:latin typeface="Consolas"/>
                <a:cs typeface="Consolas"/>
              </a:rPr>
              <a:t>iso2d</a:t>
            </a:r>
            <a:r>
              <a:rPr lang="en-US" sz="2000" dirty="0">
                <a:latin typeface="Calibri"/>
                <a:cs typeface="Calibri"/>
              </a:rPr>
              <a:t> CUDA version using constant memory.</a:t>
            </a:r>
          </a:p>
          <a:p>
            <a:pPr algn="ctr"/>
            <a:endParaRPr lang="en-US" sz="2000" dirty="0">
              <a:latin typeface="Calibri"/>
              <a:cs typeface="Calibri"/>
            </a:endParaRPr>
          </a:p>
          <a:p>
            <a:pPr algn="ctr"/>
            <a:r>
              <a:rPr lang="en-US" sz="2000" dirty="0">
                <a:latin typeface="Calibri"/>
                <a:cs typeface="Calibri"/>
              </a:rPr>
              <a:t>Re-analyze the overall performance and the same profiler metrics.</a:t>
            </a: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Constant Memory</a:t>
            </a:r>
          </a:p>
        </p:txBody>
      </p:sp>
      <p:sp>
        <p:nvSpPr>
          <p:cNvPr id="2" name="Slide Number Placeholder 1"/>
          <p:cNvSpPr>
            <a:spLocks noGrp="1"/>
          </p:cNvSpPr>
          <p:nvPr>
            <p:ph type="sldNum" sz="quarter" idx="12"/>
          </p:nvPr>
        </p:nvSpPr>
        <p:spPr/>
        <p:txBody>
          <a:bodyPr/>
          <a:lstStyle/>
          <a:p>
            <a:fld id="{63C537C0-9BD9-40EB-BADE-4FE671F46F7E}" type="slidenum">
              <a:rPr lang="en-US" smtClean="0"/>
              <a:t>133</a:t>
            </a:fld>
            <a:endParaRPr lang="en-US" dirty="0"/>
          </a:p>
        </p:txBody>
      </p:sp>
      <p:sp>
        <p:nvSpPr>
          <p:cNvPr id="7" name="Rectangle 6"/>
          <p:cNvSpPr/>
          <p:nvPr/>
        </p:nvSpPr>
        <p:spPr>
          <a:xfrm>
            <a:off x="152400" y="2184558"/>
            <a:ext cx="8915400" cy="2392963"/>
          </a:xfrm>
          <a:prstGeom prst="rect">
            <a:avLst/>
          </a:prstGeom>
        </p:spPr>
        <p:txBody>
          <a:bodyPr wrap="square">
            <a:spAutoFit/>
          </a:bodyPr>
          <a:lstStyle/>
          <a:p>
            <a:r>
              <a:rPr lang="en-US" sz="1150" dirty="0">
                <a:solidFill>
                  <a:schemeClr val="bg1">
                    <a:lumMod val="50000"/>
                  </a:schemeClr>
                </a:solidFill>
                <a:latin typeface="Consolas"/>
                <a:cs typeface="Consolas"/>
              </a:rPr>
              <a:t>Invocations                               Metric Name                        Metric Description         </a:t>
            </a:r>
            <a:r>
              <a:rPr lang="en-US" sz="1150" dirty="0" err="1">
                <a:solidFill>
                  <a:schemeClr val="bg1">
                    <a:lumMod val="50000"/>
                  </a:schemeClr>
                </a:solidFill>
                <a:latin typeface="Consolas"/>
                <a:cs typeface="Consolas"/>
              </a:rPr>
              <a:t>Avg</a:t>
            </a:r>
            <a:endParaRPr lang="en-US" sz="1150" dirty="0">
              <a:solidFill>
                <a:schemeClr val="bg1">
                  <a:lumMod val="50000"/>
                </a:schemeClr>
              </a:solidFill>
              <a:latin typeface="Consolas"/>
              <a:cs typeface="Consolas"/>
            </a:endParaRPr>
          </a:p>
          <a:p>
            <a:endParaRPr lang="tr-TR" sz="1150" dirty="0">
              <a:solidFill>
                <a:schemeClr val="bg1">
                  <a:lumMod val="50000"/>
                </a:schemeClr>
              </a:solidFill>
              <a:latin typeface="Consolas"/>
              <a:cs typeface="Consolas"/>
            </a:endParaRPr>
          </a:p>
          <a:p>
            <a:r>
              <a:rPr lang="tr-TR" sz="1150" dirty="0">
                <a:solidFill>
                  <a:schemeClr val="bg1">
                    <a:lumMod val="50000"/>
                  </a:schemeClr>
                </a:solidFill>
                <a:latin typeface="Consolas"/>
                <a:cs typeface="Consolas"/>
              </a:rPr>
              <a:t>Device "</a:t>
            </a:r>
            <a:r>
              <a:rPr lang="tr-TR" sz="1150" dirty="0" err="1">
                <a:solidFill>
                  <a:schemeClr val="bg1">
                    <a:lumMod val="50000"/>
                  </a:schemeClr>
                </a:solidFill>
                <a:latin typeface="Consolas"/>
                <a:cs typeface="Consolas"/>
              </a:rPr>
              <a:t>Tesla</a:t>
            </a:r>
            <a:r>
              <a:rPr lang="tr-TR" sz="1150" dirty="0">
                <a:solidFill>
                  <a:schemeClr val="bg1">
                    <a:lumMod val="50000"/>
                  </a:schemeClr>
                </a:solidFill>
                <a:latin typeface="Consolas"/>
                <a:cs typeface="Consolas"/>
              </a:rPr>
              <a:t> M2050 (0)"</a:t>
            </a:r>
          </a:p>
          <a:p>
            <a:r>
              <a:rPr lang="tr-TR" sz="1150" dirty="0">
                <a:solidFill>
                  <a:schemeClr val="bg1">
                    <a:lumMod val="50000"/>
                  </a:schemeClr>
                </a:solidFill>
                <a:latin typeface="Consolas"/>
                <a:cs typeface="Consolas"/>
              </a:rPr>
              <a:t>        </a:t>
            </a:r>
            <a:r>
              <a:rPr lang="tr-TR" sz="1150" dirty="0" err="1">
                <a:solidFill>
                  <a:schemeClr val="bg1">
                    <a:lumMod val="50000"/>
                  </a:schemeClr>
                </a:solidFill>
                <a:latin typeface="Consolas"/>
                <a:cs typeface="Consolas"/>
              </a:rPr>
              <a:t>Kernel</a:t>
            </a:r>
            <a:r>
              <a:rPr lang="tr-TR" sz="1150" dirty="0">
                <a:solidFill>
                  <a:schemeClr val="bg1">
                    <a:lumMod val="50000"/>
                  </a:schemeClr>
                </a:solidFill>
                <a:latin typeface="Consolas"/>
                <a:cs typeface="Consolas"/>
              </a:rPr>
              <a:t>: </a:t>
            </a:r>
            <a:r>
              <a:rPr lang="tr-TR" sz="1150" dirty="0" err="1">
                <a:solidFill>
                  <a:schemeClr val="bg1">
                    <a:lumMod val="50000"/>
                  </a:schemeClr>
                </a:solidFill>
                <a:latin typeface="Consolas"/>
                <a:cs typeface="Consolas"/>
              </a:rPr>
              <a:t>fwd_kernel</a:t>
            </a:r>
            <a:endParaRPr lang="tr-TR" sz="1150" dirty="0">
              <a:solidFill>
                <a:schemeClr val="bg1">
                  <a:lumMod val="50000"/>
                </a:schemeClr>
              </a:solidFill>
              <a:latin typeface="Consolas"/>
              <a:cs typeface="Consolas"/>
            </a:endParaRP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sm_efficiency</a:t>
            </a:r>
            <a:r>
              <a:rPr lang="en-US" sz="1150" dirty="0">
                <a:solidFill>
                  <a:schemeClr val="bg1">
                    <a:lumMod val="50000"/>
                  </a:schemeClr>
                </a:solidFill>
                <a:latin typeface="Consolas"/>
                <a:cs typeface="Consolas"/>
              </a:rPr>
              <a:t>                   Multiprocessor Activity      99.90%</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ipc</a:t>
            </a:r>
            <a:r>
              <a:rPr lang="en-US" sz="1150" dirty="0">
                <a:solidFill>
                  <a:schemeClr val="bg1">
                    <a:lumMod val="50000"/>
                  </a:schemeClr>
                </a:solidFill>
                <a:latin typeface="Consolas"/>
                <a:cs typeface="Consolas"/>
              </a:rPr>
              <a:t>                              Executed IPC    1.594887</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gld_transactions</a:t>
            </a:r>
            <a:r>
              <a:rPr lang="en-US" sz="1150" dirty="0">
                <a:solidFill>
                  <a:schemeClr val="bg1">
                    <a:lumMod val="50000"/>
                  </a:schemeClr>
                </a:solidFill>
                <a:latin typeface="Consolas"/>
                <a:cs typeface="Consolas"/>
              </a:rPr>
              <a:t>                  Global Load Transactions    19714799</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gst_transactions</a:t>
            </a:r>
            <a:r>
              <a:rPr lang="en-US" sz="1150" dirty="0">
                <a:solidFill>
                  <a:schemeClr val="bg1">
                    <a:lumMod val="50000"/>
                  </a:schemeClr>
                </a:solidFill>
                <a:latin typeface="Consolas"/>
                <a:cs typeface="Consolas"/>
              </a:rPr>
              <a:t>                 Global Store Transactions     1060304</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gld_transactions_per_request</a:t>
            </a:r>
            <a:r>
              <a:rPr lang="en-US" sz="1150" dirty="0">
                <a:solidFill>
                  <a:schemeClr val="bg1">
                    <a:lumMod val="50000"/>
                  </a:schemeClr>
                </a:solidFill>
                <a:latin typeface="Consolas"/>
                <a:cs typeface="Consolas"/>
              </a:rPr>
              <a:t>      Global Load Transactions Per Request    1.976322</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gst_transactions_per_request</a:t>
            </a:r>
            <a:r>
              <a:rPr lang="en-US" sz="1150" dirty="0">
                <a:solidFill>
                  <a:schemeClr val="bg1">
                    <a:lumMod val="50000"/>
                  </a:schemeClr>
                </a:solidFill>
                <a:latin typeface="Consolas"/>
                <a:cs typeface="Consolas"/>
              </a:rPr>
              <a:t>     Global Store Transactions Per Request    2.016384</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gld_efficiency</a:t>
            </a:r>
            <a:r>
              <a:rPr lang="en-US" sz="1150" dirty="0">
                <a:solidFill>
                  <a:schemeClr val="bg1">
                    <a:lumMod val="50000"/>
                  </a:schemeClr>
                </a:solidFill>
                <a:latin typeface="Consolas"/>
                <a:cs typeface="Consolas"/>
              </a:rPr>
              <a:t>             Global Memory Load Efficiency      50.60%</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gst_efficiency</a:t>
            </a:r>
            <a:r>
              <a:rPr lang="en-US" sz="1150" dirty="0">
                <a:solidFill>
                  <a:schemeClr val="bg1">
                    <a:lumMod val="50000"/>
                  </a:schemeClr>
                </a:solidFill>
                <a:latin typeface="Consolas"/>
                <a:cs typeface="Consolas"/>
              </a:rPr>
              <a:t>            Global Memory Store Efficiency      80.00%</a:t>
            </a:r>
          </a:p>
          <a:p>
            <a:r>
              <a:rPr lang="en-US" sz="1150" dirty="0">
                <a:solidFill>
                  <a:schemeClr val="bg1">
                    <a:lumMod val="50000"/>
                  </a:schemeClr>
                </a:solidFill>
                <a:latin typeface="Consolas"/>
                <a:cs typeface="Consolas"/>
              </a:rPr>
              <a:t>        800                        </a:t>
            </a:r>
            <a:r>
              <a:rPr lang="en-US" sz="1150" dirty="0" err="1">
                <a:solidFill>
                  <a:schemeClr val="bg1">
                    <a:lumMod val="50000"/>
                  </a:schemeClr>
                </a:solidFill>
                <a:latin typeface="Consolas"/>
                <a:cs typeface="Consolas"/>
              </a:rPr>
              <a:t>alu_fu_utilization</a:t>
            </a:r>
            <a:r>
              <a:rPr lang="en-US" sz="1150" dirty="0">
                <a:solidFill>
                  <a:schemeClr val="bg1">
                    <a:lumMod val="50000"/>
                  </a:schemeClr>
                </a:solidFill>
                <a:latin typeface="Consolas"/>
                <a:cs typeface="Consolas"/>
              </a:rPr>
              <a:t>      Arithmetic Function Unit Utilization    High (7)</a:t>
            </a:r>
            <a:endParaRPr lang="en-US" sz="1150" b="1" dirty="0">
              <a:solidFill>
                <a:schemeClr val="bg1">
                  <a:lumMod val="50000"/>
                </a:schemeClr>
              </a:solidFill>
              <a:latin typeface="Consolas"/>
              <a:cs typeface="Consolas"/>
            </a:endParaRPr>
          </a:p>
        </p:txBody>
      </p:sp>
      <p:sp>
        <p:nvSpPr>
          <p:cNvPr id="4" name="TextBox 3"/>
          <p:cNvSpPr txBox="1"/>
          <p:nvPr/>
        </p:nvSpPr>
        <p:spPr>
          <a:xfrm rot="20238941">
            <a:off x="1623479" y="3000178"/>
            <a:ext cx="5484194" cy="584776"/>
          </a:xfrm>
          <a:prstGeom prst="rect">
            <a:avLst/>
          </a:prstGeom>
          <a:noFill/>
        </p:spPr>
        <p:txBody>
          <a:bodyPr wrap="none" rtlCol="0">
            <a:spAutoFit/>
          </a:bodyPr>
          <a:lstStyle/>
          <a:p>
            <a:r>
              <a:rPr lang="en-US" sz="3200" dirty="0">
                <a:solidFill>
                  <a:srgbClr val="FF0000"/>
                </a:solidFill>
              </a:rPr>
              <a:t>No significant change in metrics</a:t>
            </a:r>
          </a:p>
        </p:txBody>
      </p:sp>
    </p:spTree>
    <p:extLst>
      <p:ext uri="{BB962C8B-B14F-4D97-AF65-F5344CB8AC3E}">
        <p14:creationId xmlns:p14="http://schemas.microsoft.com/office/powerpoint/2010/main" val="1498193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1005840"/>
            <a:ext cx="8534400" cy="3699510"/>
          </a:xfrm>
          <a:prstGeom prst="rect">
            <a:avLst/>
          </a:prstGeom>
          <a:noFill/>
        </p:spPr>
        <p:txBody>
          <a:bodyPr wrap="square" rtlCol="0">
            <a:noAutofit/>
          </a:bodyPr>
          <a:lstStyle/>
          <a:p>
            <a:pPr algn="ctr"/>
            <a:r>
              <a:rPr lang="en-US" sz="2000" dirty="0">
                <a:latin typeface="Calibri"/>
                <a:cs typeface="Calibri"/>
              </a:rPr>
              <a:t>Back to the drawing board.</a:t>
            </a:r>
          </a:p>
        </p:txBody>
      </p:sp>
      <p:sp>
        <p:nvSpPr>
          <p:cNvPr id="2" name="Slide Number Placeholder 1"/>
          <p:cNvSpPr>
            <a:spLocks noGrp="1"/>
          </p:cNvSpPr>
          <p:nvPr>
            <p:ph type="sldNum" sz="quarter" idx="12"/>
          </p:nvPr>
        </p:nvSpPr>
        <p:spPr/>
        <p:txBody>
          <a:bodyPr/>
          <a:lstStyle/>
          <a:p>
            <a:fld id="{63C537C0-9BD9-40EB-BADE-4FE671F46F7E}" type="slidenum">
              <a:rPr lang="en-US" smtClean="0"/>
              <a:t>134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862882690"/>
              </p:ext>
            </p:extLst>
          </p:nvPr>
        </p:nvGraphicFramePr>
        <p:xfrm>
          <a:off x="381000" y="1504950"/>
          <a:ext cx="8382000" cy="33375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095500">
                  <a:extLst>
                    <a:ext uri="{9D8B030D-6E8A-4147-A177-3AD203B41FA5}">
                      <a16:colId xmlns:a16="http://schemas.microsoft.com/office/drawing/2014/main" val="20002"/>
                    </a:ext>
                  </a:extLst>
                </a:gridCol>
                <a:gridCol w="2095500">
                  <a:extLst>
                    <a:ext uri="{9D8B030D-6E8A-4147-A177-3AD203B41FA5}">
                      <a16:colId xmlns:a16="http://schemas.microsoft.com/office/drawing/2014/main" val="20003"/>
                    </a:ext>
                  </a:extLst>
                </a:gridCol>
              </a:tblGrid>
              <a:tr h="370840">
                <a:tc>
                  <a:txBody>
                    <a:bodyPr/>
                    <a:lstStyle/>
                    <a:p>
                      <a:pPr algn="ctr"/>
                      <a:r>
                        <a:rPr lang="en-US" dirty="0"/>
                        <a:t>Accessed</a:t>
                      </a:r>
                    </a:p>
                  </a:txBody>
                  <a:tcPr/>
                </a:tc>
                <a:tc>
                  <a:txBody>
                    <a:bodyPr/>
                    <a:lstStyle/>
                    <a:p>
                      <a:pPr algn="ctr"/>
                      <a:r>
                        <a:rPr lang="en-US" dirty="0"/>
                        <a:t>Coalesced</a:t>
                      </a:r>
                    </a:p>
                  </a:txBody>
                  <a:tcPr/>
                </a:tc>
                <a:tc>
                  <a:txBody>
                    <a:bodyPr/>
                    <a:lstStyle/>
                    <a:p>
                      <a:pPr algn="ctr"/>
                      <a:r>
                        <a:rPr lang="en-US" dirty="0"/>
                        <a:t>Aligned?</a:t>
                      </a:r>
                    </a:p>
                  </a:txBody>
                  <a:tcPr/>
                </a:tc>
                <a:tc>
                  <a:txBody>
                    <a:bodyPr/>
                    <a:lstStyle/>
                    <a:p>
                      <a:pPr algn="ctr"/>
                      <a:r>
                        <a:rPr lang="en-US" dirty="0"/>
                        <a:t>Frequency</a:t>
                      </a:r>
                      <a:r>
                        <a:rPr lang="en-US" baseline="0" dirty="0"/>
                        <a:t> of Access</a:t>
                      </a:r>
                      <a:endParaRPr lang="en-US" dirty="0"/>
                    </a:p>
                  </a:txBody>
                  <a:tcPr/>
                </a:tc>
                <a:extLst>
                  <a:ext uri="{0D108BD9-81ED-4DB2-BD59-A6C34878D82A}">
                    <a16:rowId xmlns:a16="http://schemas.microsoft.com/office/drawing/2014/main" val="10000"/>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algn="ct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sz="1600" kern="1200" dirty="0">
                          <a:solidFill>
                            <a:schemeClr val="dk1"/>
                          </a:solidFill>
                          <a:latin typeface="Consolas"/>
                          <a:ea typeface="+mn-ea"/>
                          <a:cs typeface="Consolas"/>
                        </a:rPr>
                        <a:t>next[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y_pos_offset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y_neg_offset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x_pos_offset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r>
                        <a:rPr lang="en-US" sz="1600" kern="1200" dirty="0" err="1">
                          <a:solidFill>
                            <a:schemeClr val="dk1"/>
                          </a:solidFill>
                          <a:latin typeface="Consolas"/>
                          <a:ea typeface="+mn-ea"/>
                          <a:cs typeface="Consolas"/>
                        </a:rPr>
                        <a:t>curr</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x_neg_offset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r>
                        <a:rPr lang="en-US" sz="1600" kern="1200" dirty="0" err="1">
                          <a:solidFill>
                            <a:schemeClr val="dk1"/>
                          </a:solidFill>
                          <a:latin typeface="Consolas"/>
                          <a:ea typeface="+mn-ea"/>
                          <a:cs typeface="Consolas"/>
                        </a:rPr>
                        <a:t>vsq</a:t>
                      </a:r>
                      <a:r>
                        <a:rPr lang="en-US" sz="1600" kern="1200" dirty="0">
                          <a:solidFill>
                            <a:schemeClr val="dk1"/>
                          </a:solidFill>
                          <a:latin typeface="Consolas"/>
                          <a:ea typeface="+mn-ea"/>
                          <a:cs typeface="Consolas"/>
                        </a:rPr>
                        <a:t>[</a:t>
                      </a:r>
                      <a:r>
                        <a:rPr lang="en-US" sz="1600" kern="1200" dirty="0" err="1">
                          <a:solidFill>
                            <a:schemeClr val="dk1"/>
                          </a:solidFill>
                          <a:latin typeface="Consolas"/>
                          <a:ea typeface="+mn-ea"/>
                          <a:cs typeface="Consolas"/>
                        </a:rPr>
                        <a:t>this_offset</a:t>
                      </a:r>
                      <a:r>
                        <a:rPr lang="en-US" sz="1600" kern="1200" dirty="0">
                          <a:solidFill>
                            <a:schemeClr val="dk1"/>
                          </a:solidFill>
                          <a:latin typeface="Consolas"/>
                          <a:ea typeface="+mn-ea"/>
                          <a:cs typeface="Consolas"/>
                        </a:rPr>
                        <a:t>]</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Yes</a:t>
                      </a:r>
                    </a:p>
                  </a:txBody>
                  <a:tcPr>
                    <a:solidFill>
                      <a:srgbClr val="01EA03">
                        <a:alpha val="50000"/>
                      </a:srgbClr>
                    </a:solidFill>
                  </a:tcPr>
                </a:tc>
                <a:tc>
                  <a:txBody>
                    <a:bodyPr/>
                    <a:lstStyle/>
                    <a:p>
                      <a:pPr algn="ctr"/>
                      <a:r>
                        <a:rPr lang="en-US" dirty="0"/>
                        <a:t>Maybe</a:t>
                      </a:r>
                    </a:p>
                  </a:txBody>
                  <a:tcPr>
                    <a:solidFill>
                      <a:srgbClr val="FF6600">
                        <a:alpha val="5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 few threads</a:t>
                      </a:r>
                    </a:p>
                  </a:txBody>
                  <a:tcPr>
                    <a:solidFill>
                      <a:schemeClr val="accent1">
                        <a:lumMod val="20000"/>
                        <a:lumOff val="80000"/>
                      </a:schemeClr>
                    </a:solidFill>
                  </a:tcPr>
                </a:tc>
                <a:extLst>
                  <a:ext uri="{0D108BD9-81ED-4DB2-BD59-A6C34878D82A}">
                    <a16:rowId xmlns:a16="http://schemas.microsoft.com/office/drawing/2014/main" val="10007"/>
                  </a:ext>
                </a:extLst>
              </a:tr>
              <a:tr h="370840">
                <a:tc>
                  <a:txBody>
                    <a:bodyPr/>
                    <a:lstStyle/>
                    <a:p>
                      <a:r>
                        <a:rPr lang="en-US" sz="1600" kern="1200" dirty="0" err="1">
                          <a:solidFill>
                            <a:schemeClr val="dk1"/>
                          </a:solidFill>
                          <a:latin typeface="Consolas"/>
                          <a:ea typeface="+mn-ea"/>
                          <a:cs typeface="Consolas"/>
                        </a:rPr>
                        <a:t>c_coeff</a:t>
                      </a:r>
                      <a:r>
                        <a:rPr lang="en-US" sz="1600" kern="1200" dirty="0">
                          <a:solidFill>
                            <a:schemeClr val="dk1"/>
                          </a:solidFill>
                          <a:latin typeface="Consolas"/>
                          <a:ea typeface="+mn-ea"/>
                          <a:cs typeface="Consolas"/>
                        </a:rPr>
                        <a:t>[d]</a:t>
                      </a:r>
                      <a:endParaRPr lang="en-US" sz="1600" dirty="0">
                        <a:latin typeface="Consolas"/>
                        <a:cs typeface="Consolas"/>
                      </a:endParaRPr>
                    </a:p>
                  </a:txBody>
                  <a:tcPr>
                    <a:solidFill>
                      <a:schemeClr val="accent1">
                        <a:lumMod val="20000"/>
                        <a:lumOff val="80000"/>
                      </a:schemeClr>
                    </a:solidFill>
                  </a:tcPr>
                </a:tc>
                <a:tc>
                  <a:txBody>
                    <a:bodyPr/>
                    <a:lstStyle/>
                    <a:p>
                      <a:pPr algn="ctr"/>
                      <a:r>
                        <a:rPr lang="en-US" dirty="0"/>
                        <a:t>No</a:t>
                      </a:r>
                    </a:p>
                  </a:txBody>
                  <a:tcPr>
                    <a:solidFill>
                      <a:srgbClr val="FF0000"/>
                    </a:solidFill>
                  </a:tcPr>
                </a:tc>
                <a:tc>
                  <a:txBody>
                    <a:bodyPr/>
                    <a:lstStyle/>
                    <a:p>
                      <a:pPr algn="ctr"/>
                      <a:r>
                        <a:rPr lang="en-US" dirty="0"/>
                        <a:t>Usually</a:t>
                      </a:r>
                      <a:r>
                        <a:rPr lang="en-US" baseline="0" dirty="0"/>
                        <a:t> Not</a:t>
                      </a:r>
                      <a:endParaRPr lang="en-US" dirty="0"/>
                    </a:p>
                  </a:txBody>
                  <a:tcPr>
                    <a:solidFill>
                      <a:srgbClr val="FF0000"/>
                    </a:solidFill>
                  </a:tcPr>
                </a:tc>
                <a:tc>
                  <a:txBody>
                    <a:bodyPr/>
                    <a:lstStyle/>
                    <a:p>
                      <a:pPr algn="ctr"/>
                      <a:r>
                        <a:rPr lang="en-US" dirty="0"/>
                        <a:t>All threads</a:t>
                      </a:r>
                    </a:p>
                  </a:txBody>
                  <a:tcPr>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9" name="Rectangle 8"/>
          <p:cNvSpPr/>
          <p:nvPr/>
        </p:nvSpPr>
        <p:spPr>
          <a:xfrm>
            <a:off x="4495800" y="1428750"/>
            <a:ext cx="2209800" cy="30480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10" name="Rectangle 9"/>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Constant Memory</a:t>
            </a:r>
          </a:p>
        </p:txBody>
      </p:sp>
    </p:spTree>
    <p:extLst>
      <p:ext uri="{BB962C8B-B14F-4D97-AF65-F5344CB8AC3E}">
        <p14:creationId xmlns:p14="http://schemas.microsoft.com/office/powerpoint/2010/main" val="33871175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Depending on the width of the 2D grid we’re applying our stencil to, there may be many accesses that are </a:t>
            </a:r>
            <a:r>
              <a:rPr lang="en-US" sz="2000" dirty="0" err="1">
                <a:latin typeface="Calibri"/>
                <a:cs typeface="Calibri"/>
              </a:rPr>
              <a:t>mis</a:t>
            </a:r>
            <a:r>
              <a:rPr lang="en-US" sz="2000" dirty="0">
                <a:latin typeface="Calibri"/>
                <a:cs typeface="Calibri"/>
              </a:rPr>
              <a:t>-aligned.</a:t>
            </a:r>
          </a:p>
          <a:p>
            <a:pPr algn="ctr"/>
            <a:endParaRPr lang="en-US" sz="2000" dirty="0">
              <a:latin typeface="Calibri"/>
              <a:cs typeface="Calibri"/>
            </a:endParaRPr>
          </a:p>
          <a:p>
            <a:pPr algn="ctr"/>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Access Alignment</a:t>
            </a:r>
          </a:p>
        </p:txBody>
      </p:sp>
      <p:sp>
        <p:nvSpPr>
          <p:cNvPr id="2" name="Slide Number Placeholder 1"/>
          <p:cNvSpPr>
            <a:spLocks noGrp="1"/>
          </p:cNvSpPr>
          <p:nvPr>
            <p:ph type="sldNum" sz="quarter" idx="12"/>
          </p:nvPr>
        </p:nvSpPr>
        <p:spPr/>
        <p:txBody>
          <a:bodyPr/>
          <a:lstStyle/>
          <a:p>
            <a:fld id="{63C537C0-9BD9-40EB-BADE-4FE671F46F7E}" type="slidenum">
              <a:rPr lang="en-US" smtClean="0"/>
              <a:t>135</a:t>
            </a:fld>
            <a:endParaRPr lang="en-US" dirty="0"/>
          </a:p>
        </p:txBody>
      </p:sp>
      <p:sp>
        <p:nvSpPr>
          <p:cNvPr id="7" name="Cube 6">
            <a:extLst>
              <a:ext uri="{FF2B5EF4-FFF2-40B4-BE49-F238E27FC236}">
                <a16:creationId xmlns:a16="http://schemas.microsoft.com/office/drawing/2014/main" id="{18F92592-649E-4DCD-B3FA-D473E049A868}"/>
              </a:ext>
            </a:extLst>
          </p:cNvPr>
          <p:cNvSpPr/>
          <p:nvPr/>
        </p:nvSpPr>
        <p:spPr>
          <a:xfrm>
            <a:off x="837274"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 name="Cube 8">
            <a:extLst>
              <a:ext uri="{FF2B5EF4-FFF2-40B4-BE49-F238E27FC236}">
                <a16:creationId xmlns:a16="http://schemas.microsoft.com/office/drawing/2014/main" id="{A76FAF12-F07C-425C-B23D-A35EE029B9BA}"/>
              </a:ext>
            </a:extLst>
          </p:cNvPr>
          <p:cNvSpPr/>
          <p:nvPr/>
        </p:nvSpPr>
        <p:spPr>
          <a:xfrm>
            <a:off x="837274"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0" name="Cube 9">
            <a:extLst>
              <a:ext uri="{FF2B5EF4-FFF2-40B4-BE49-F238E27FC236}">
                <a16:creationId xmlns:a16="http://schemas.microsoft.com/office/drawing/2014/main" id="{92EEE7BC-1083-458E-BC44-CE98109FBB2C}"/>
              </a:ext>
            </a:extLst>
          </p:cNvPr>
          <p:cNvSpPr/>
          <p:nvPr/>
        </p:nvSpPr>
        <p:spPr>
          <a:xfrm>
            <a:off x="836348"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 name="Cube 10">
            <a:extLst>
              <a:ext uri="{FF2B5EF4-FFF2-40B4-BE49-F238E27FC236}">
                <a16:creationId xmlns:a16="http://schemas.microsoft.com/office/drawing/2014/main" id="{D0D319FA-D6C5-4B8B-83E5-0C8B4A80D122}"/>
              </a:ext>
            </a:extLst>
          </p:cNvPr>
          <p:cNvSpPr/>
          <p:nvPr/>
        </p:nvSpPr>
        <p:spPr>
          <a:xfrm>
            <a:off x="837274" y="31051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2" name="Cube 11">
            <a:extLst>
              <a:ext uri="{FF2B5EF4-FFF2-40B4-BE49-F238E27FC236}">
                <a16:creationId xmlns:a16="http://schemas.microsoft.com/office/drawing/2014/main" id="{5AA398A3-3A84-4055-80E7-F25B3DBF07C8}"/>
              </a:ext>
            </a:extLst>
          </p:cNvPr>
          <p:cNvSpPr/>
          <p:nvPr/>
        </p:nvSpPr>
        <p:spPr>
          <a:xfrm>
            <a:off x="837274"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 name="Cube 12">
            <a:extLst>
              <a:ext uri="{FF2B5EF4-FFF2-40B4-BE49-F238E27FC236}">
                <a16:creationId xmlns:a16="http://schemas.microsoft.com/office/drawing/2014/main" id="{56884E70-0FDD-4547-98CF-07118C138FB4}"/>
              </a:ext>
            </a:extLst>
          </p:cNvPr>
          <p:cNvSpPr/>
          <p:nvPr/>
        </p:nvSpPr>
        <p:spPr>
          <a:xfrm>
            <a:off x="837274"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 name="Cube 13">
            <a:extLst>
              <a:ext uri="{FF2B5EF4-FFF2-40B4-BE49-F238E27FC236}">
                <a16:creationId xmlns:a16="http://schemas.microsoft.com/office/drawing/2014/main" id="{C1E89C56-EF30-4DCD-8CC8-850F4EC67AAF}"/>
              </a:ext>
            </a:extLst>
          </p:cNvPr>
          <p:cNvSpPr/>
          <p:nvPr/>
        </p:nvSpPr>
        <p:spPr>
          <a:xfrm>
            <a:off x="1806538"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 name="Cube 14">
            <a:extLst>
              <a:ext uri="{FF2B5EF4-FFF2-40B4-BE49-F238E27FC236}">
                <a16:creationId xmlns:a16="http://schemas.microsoft.com/office/drawing/2014/main" id="{6CE7E632-21E1-4CEB-ACBC-C3D9DD070042}"/>
              </a:ext>
            </a:extLst>
          </p:cNvPr>
          <p:cNvSpPr/>
          <p:nvPr/>
        </p:nvSpPr>
        <p:spPr>
          <a:xfrm>
            <a:off x="1143000" y="4019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 name="Cube 15">
            <a:extLst>
              <a:ext uri="{FF2B5EF4-FFF2-40B4-BE49-F238E27FC236}">
                <a16:creationId xmlns:a16="http://schemas.microsoft.com/office/drawing/2014/main" id="{0439A14D-38D7-42F3-BE06-F60DE6AF48D1}"/>
              </a:ext>
            </a:extLst>
          </p:cNvPr>
          <p:cNvSpPr/>
          <p:nvPr/>
        </p:nvSpPr>
        <p:spPr>
          <a:xfrm>
            <a:off x="1474343" y="4019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 name="Cube 16">
            <a:extLst>
              <a:ext uri="{FF2B5EF4-FFF2-40B4-BE49-F238E27FC236}">
                <a16:creationId xmlns:a16="http://schemas.microsoft.com/office/drawing/2014/main" id="{B3ADFA33-4027-4B2D-90C6-EDA72AB035D6}"/>
              </a:ext>
            </a:extLst>
          </p:cNvPr>
          <p:cNvSpPr/>
          <p:nvPr/>
        </p:nvSpPr>
        <p:spPr>
          <a:xfrm>
            <a:off x="2137029" y="4019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 name="Cube 17">
            <a:extLst>
              <a:ext uri="{FF2B5EF4-FFF2-40B4-BE49-F238E27FC236}">
                <a16:creationId xmlns:a16="http://schemas.microsoft.com/office/drawing/2014/main" id="{E1ED76C8-39B0-4A1B-BCB2-E39DECC1CF62}"/>
              </a:ext>
            </a:extLst>
          </p:cNvPr>
          <p:cNvSpPr/>
          <p:nvPr/>
        </p:nvSpPr>
        <p:spPr>
          <a:xfrm>
            <a:off x="2468372"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 name="Cube 18">
            <a:extLst>
              <a:ext uri="{FF2B5EF4-FFF2-40B4-BE49-F238E27FC236}">
                <a16:creationId xmlns:a16="http://schemas.microsoft.com/office/drawing/2014/main" id="{4970CBC6-4063-4AB8-91D9-5F8E815E2AD3}"/>
              </a:ext>
            </a:extLst>
          </p:cNvPr>
          <p:cNvSpPr/>
          <p:nvPr/>
        </p:nvSpPr>
        <p:spPr>
          <a:xfrm>
            <a:off x="2792275"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 name="Cube 19">
            <a:extLst>
              <a:ext uri="{FF2B5EF4-FFF2-40B4-BE49-F238E27FC236}">
                <a16:creationId xmlns:a16="http://schemas.microsoft.com/office/drawing/2014/main" id="{EAC800F7-D48C-4913-AC2E-44E9E482F158}"/>
              </a:ext>
            </a:extLst>
          </p:cNvPr>
          <p:cNvSpPr/>
          <p:nvPr/>
        </p:nvSpPr>
        <p:spPr>
          <a:xfrm>
            <a:off x="1143000" y="3714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 name="Cube 20">
            <a:extLst>
              <a:ext uri="{FF2B5EF4-FFF2-40B4-BE49-F238E27FC236}">
                <a16:creationId xmlns:a16="http://schemas.microsoft.com/office/drawing/2014/main" id="{2D952785-60B0-4EDE-8475-2EE58652873B}"/>
              </a:ext>
            </a:extLst>
          </p:cNvPr>
          <p:cNvSpPr/>
          <p:nvPr/>
        </p:nvSpPr>
        <p:spPr>
          <a:xfrm>
            <a:off x="1474343" y="37147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 name="Cube 21">
            <a:extLst>
              <a:ext uri="{FF2B5EF4-FFF2-40B4-BE49-F238E27FC236}">
                <a16:creationId xmlns:a16="http://schemas.microsoft.com/office/drawing/2014/main" id="{AB3D2A7A-C56A-4535-83A7-072B6C0054B0}"/>
              </a:ext>
            </a:extLst>
          </p:cNvPr>
          <p:cNvSpPr/>
          <p:nvPr/>
        </p:nvSpPr>
        <p:spPr>
          <a:xfrm>
            <a:off x="1807845" y="37147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 name="Cube 22">
            <a:extLst>
              <a:ext uri="{FF2B5EF4-FFF2-40B4-BE49-F238E27FC236}">
                <a16:creationId xmlns:a16="http://schemas.microsoft.com/office/drawing/2014/main" id="{80E4E51A-EE61-428F-89E3-54C059958108}"/>
              </a:ext>
            </a:extLst>
          </p:cNvPr>
          <p:cNvSpPr/>
          <p:nvPr/>
        </p:nvSpPr>
        <p:spPr>
          <a:xfrm>
            <a:off x="1142074" y="3409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 name="Cube 23">
            <a:extLst>
              <a:ext uri="{FF2B5EF4-FFF2-40B4-BE49-F238E27FC236}">
                <a16:creationId xmlns:a16="http://schemas.microsoft.com/office/drawing/2014/main" id="{5471AA0F-EB1A-4669-B15A-D64231835135}"/>
              </a:ext>
            </a:extLst>
          </p:cNvPr>
          <p:cNvSpPr/>
          <p:nvPr/>
        </p:nvSpPr>
        <p:spPr>
          <a:xfrm>
            <a:off x="1473417" y="3409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 name="Cube 24">
            <a:extLst>
              <a:ext uri="{FF2B5EF4-FFF2-40B4-BE49-F238E27FC236}">
                <a16:creationId xmlns:a16="http://schemas.microsoft.com/office/drawing/2014/main" id="{4E087289-B2F8-4F9A-A31F-03FA780FA540}"/>
              </a:ext>
            </a:extLst>
          </p:cNvPr>
          <p:cNvSpPr/>
          <p:nvPr/>
        </p:nvSpPr>
        <p:spPr>
          <a:xfrm>
            <a:off x="1806919" y="34099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 name="Cube 25">
            <a:extLst>
              <a:ext uri="{FF2B5EF4-FFF2-40B4-BE49-F238E27FC236}">
                <a16:creationId xmlns:a16="http://schemas.microsoft.com/office/drawing/2014/main" id="{5553F946-6E47-446E-8DEE-0DD26452E5DB}"/>
              </a:ext>
            </a:extLst>
          </p:cNvPr>
          <p:cNvSpPr/>
          <p:nvPr/>
        </p:nvSpPr>
        <p:spPr>
          <a:xfrm>
            <a:off x="1143926" y="31051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 name="Cube 26">
            <a:extLst>
              <a:ext uri="{FF2B5EF4-FFF2-40B4-BE49-F238E27FC236}">
                <a16:creationId xmlns:a16="http://schemas.microsoft.com/office/drawing/2014/main" id="{E3F430CE-6B65-465F-AF4D-A7DB2280B1A2}"/>
              </a:ext>
            </a:extLst>
          </p:cNvPr>
          <p:cNvSpPr/>
          <p:nvPr/>
        </p:nvSpPr>
        <p:spPr>
          <a:xfrm>
            <a:off x="1475269" y="31051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 name="Cube 27">
            <a:extLst>
              <a:ext uri="{FF2B5EF4-FFF2-40B4-BE49-F238E27FC236}">
                <a16:creationId xmlns:a16="http://schemas.microsoft.com/office/drawing/2014/main" id="{DFFC885B-DAEF-4000-822B-566E46A7412D}"/>
              </a:ext>
            </a:extLst>
          </p:cNvPr>
          <p:cNvSpPr/>
          <p:nvPr/>
        </p:nvSpPr>
        <p:spPr>
          <a:xfrm>
            <a:off x="1808771" y="3105150"/>
            <a:ext cx="330999" cy="315035"/>
          </a:xfrm>
          <a:prstGeom prst="cube">
            <a:avLst/>
          </a:prstGeom>
          <a:solidFill>
            <a:srgbClr val="FF6600"/>
          </a:solidFill>
          <a:ln w="9525" cap="flat" cmpd="sng" algn="ctr">
            <a:solidFill>
              <a:srgbClr val="FF66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 name="Cube 28">
            <a:extLst>
              <a:ext uri="{FF2B5EF4-FFF2-40B4-BE49-F238E27FC236}">
                <a16:creationId xmlns:a16="http://schemas.microsoft.com/office/drawing/2014/main" id="{58CA8A3C-282D-47F9-83B7-82C4C44267B9}"/>
              </a:ext>
            </a:extLst>
          </p:cNvPr>
          <p:cNvSpPr/>
          <p:nvPr/>
        </p:nvSpPr>
        <p:spPr>
          <a:xfrm>
            <a:off x="1143000"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 name="Cube 29">
            <a:extLst>
              <a:ext uri="{FF2B5EF4-FFF2-40B4-BE49-F238E27FC236}">
                <a16:creationId xmlns:a16="http://schemas.microsoft.com/office/drawing/2014/main" id="{A4169D65-D12B-49DA-961F-1C1AF850E391}"/>
              </a:ext>
            </a:extLst>
          </p:cNvPr>
          <p:cNvSpPr/>
          <p:nvPr/>
        </p:nvSpPr>
        <p:spPr>
          <a:xfrm>
            <a:off x="1474343"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 name="Cube 30">
            <a:extLst>
              <a:ext uri="{FF2B5EF4-FFF2-40B4-BE49-F238E27FC236}">
                <a16:creationId xmlns:a16="http://schemas.microsoft.com/office/drawing/2014/main" id="{D267D072-665D-4591-83B5-3DCDE9CF0B54}"/>
              </a:ext>
            </a:extLst>
          </p:cNvPr>
          <p:cNvSpPr/>
          <p:nvPr/>
        </p:nvSpPr>
        <p:spPr>
          <a:xfrm>
            <a:off x="1807845" y="28003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 name="Cube 31">
            <a:extLst>
              <a:ext uri="{FF2B5EF4-FFF2-40B4-BE49-F238E27FC236}">
                <a16:creationId xmlns:a16="http://schemas.microsoft.com/office/drawing/2014/main" id="{673D22BF-F352-4EA1-9457-E0358EDBE07E}"/>
              </a:ext>
            </a:extLst>
          </p:cNvPr>
          <p:cNvSpPr/>
          <p:nvPr/>
        </p:nvSpPr>
        <p:spPr>
          <a:xfrm>
            <a:off x="1143000"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 name="Cube 32">
            <a:extLst>
              <a:ext uri="{FF2B5EF4-FFF2-40B4-BE49-F238E27FC236}">
                <a16:creationId xmlns:a16="http://schemas.microsoft.com/office/drawing/2014/main" id="{571FC69F-EC90-4257-A434-E861C24C8D92}"/>
              </a:ext>
            </a:extLst>
          </p:cNvPr>
          <p:cNvSpPr/>
          <p:nvPr/>
        </p:nvSpPr>
        <p:spPr>
          <a:xfrm>
            <a:off x="1474343"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 name="Cube 33">
            <a:extLst>
              <a:ext uri="{FF2B5EF4-FFF2-40B4-BE49-F238E27FC236}">
                <a16:creationId xmlns:a16="http://schemas.microsoft.com/office/drawing/2014/main" id="{2D0E9624-BFEA-46C3-B47A-864C3D972501}"/>
              </a:ext>
            </a:extLst>
          </p:cNvPr>
          <p:cNvSpPr/>
          <p:nvPr/>
        </p:nvSpPr>
        <p:spPr>
          <a:xfrm>
            <a:off x="1807845" y="24955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 name="Cube 34">
            <a:extLst>
              <a:ext uri="{FF2B5EF4-FFF2-40B4-BE49-F238E27FC236}">
                <a16:creationId xmlns:a16="http://schemas.microsoft.com/office/drawing/2014/main" id="{1D2EF486-3037-46FB-91B1-FAA732D7AA31}"/>
              </a:ext>
            </a:extLst>
          </p:cNvPr>
          <p:cNvSpPr/>
          <p:nvPr/>
        </p:nvSpPr>
        <p:spPr>
          <a:xfrm>
            <a:off x="2137029" y="3714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 name="Cube 35">
            <a:extLst>
              <a:ext uri="{FF2B5EF4-FFF2-40B4-BE49-F238E27FC236}">
                <a16:creationId xmlns:a16="http://schemas.microsoft.com/office/drawing/2014/main" id="{1F662042-C9EA-4917-9334-360FB187DDA4}"/>
              </a:ext>
            </a:extLst>
          </p:cNvPr>
          <p:cNvSpPr/>
          <p:nvPr/>
        </p:nvSpPr>
        <p:spPr>
          <a:xfrm>
            <a:off x="2136103" y="3409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 name="Cube 36">
            <a:extLst>
              <a:ext uri="{FF2B5EF4-FFF2-40B4-BE49-F238E27FC236}">
                <a16:creationId xmlns:a16="http://schemas.microsoft.com/office/drawing/2014/main" id="{C671F33F-AAB9-4A46-B1AF-3EA539E9E43F}"/>
              </a:ext>
            </a:extLst>
          </p:cNvPr>
          <p:cNvSpPr/>
          <p:nvPr/>
        </p:nvSpPr>
        <p:spPr>
          <a:xfrm>
            <a:off x="2137955" y="31051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8" name="Cube 37">
            <a:extLst>
              <a:ext uri="{FF2B5EF4-FFF2-40B4-BE49-F238E27FC236}">
                <a16:creationId xmlns:a16="http://schemas.microsoft.com/office/drawing/2014/main" id="{93B63947-5EA4-479B-BB38-2F231A83A234}"/>
              </a:ext>
            </a:extLst>
          </p:cNvPr>
          <p:cNvSpPr/>
          <p:nvPr/>
        </p:nvSpPr>
        <p:spPr>
          <a:xfrm>
            <a:off x="2137029"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9" name="Cube 38">
            <a:extLst>
              <a:ext uri="{FF2B5EF4-FFF2-40B4-BE49-F238E27FC236}">
                <a16:creationId xmlns:a16="http://schemas.microsoft.com/office/drawing/2014/main" id="{D2DA23A2-3E25-4878-8FA3-3F6614B11282}"/>
              </a:ext>
            </a:extLst>
          </p:cNvPr>
          <p:cNvSpPr/>
          <p:nvPr/>
        </p:nvSpPr>
        <p:spPr>
          <a:xfrm>
            <a:off x="2137029"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0" name="Cube 39">
            <a:extLst>
              <a:ext uri="{FF2B5EF4-FFF2-40B4-BE49-F238E27FC236}">
                <a16:creationId xmlns:a16="http://schemas.microsoft.com/office/drawing/2014/main" id="{6FCB3D7B-5907-49A2-9CCE-21BDF0758FAE}"/>
              </a:ext>
            </a:extLst>
          </p:cNvPr>
          <p:cNvSpPr/>
          <p:nvPr/>
        </p:nvSpPr>
        <p:spPr>
          <a:xfrm>
            <a:off x="2468372"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1" name="Cube 40">
            <a:extLst>
              <a:ext uri="{FF2B5EF4-FFF2-40B4-BE49-F238E27FC236}">
                <a16:creationId xmlns:a16="http://schemas.microsoft.com/office/drawing/2014/main" id="{1D2FCDCB-0CC1-42CC-BB8E-2AF76F771157}"/>
              </a:ext>
            </a:extLst>
          </p:cNvPr>
          <p:cNvSpPr/>
          <p:nvPr/>
        </p:nvSpPr>
        <p:spPr>
          <a:xfrm>
            <a:off x="2467446"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2" name="Cube 41">
            <a:extLst>
              <a:ext uri="{FF2B5EF4-FFF2-40B4-BE49-F238E27FC236}">
                <a16:creationId xmlns:a16="http://schemas.microsoft.com/office/drawing/2014/main" id="{67CF4C58-2402-44E1-95C1-DA7F5DF2551E}"/>
              </a:ext>
            </a:extLst>
          </p:cNvPr>
          <p:cNvSpPr/>
          <p:nvPr/>
        </p:nvSpPr>
        <p:spPr>
          <a:xfrm>
            <a:off x="2469298" y="3105149"/>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3" name="Cube 42">
            <a:extLst>
              <a:ext uri="{FF2B5EF4-FFF2-40B4-BE49-F238E27FC236}">
                <a16:creationId xmlns:a16="http://schemas.microsoft.com/office/drawing/2014/main" id="{3E2A55FC-5D09-43C9-8F88-30F379B4A252}"/>
              </a:ext>
            </a:extLst>
          </p:cNvPr>
          <p:cNvSpPr/>
          <p:nvPr/>
        </p:nvSpPr>
        <p:spPr>
          <a:xfrm>
            <a:off x="2468372"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4" name="Cube 43">
            <a:extLst>
              <a:ext uri="{FF2B5EF4-FFF2-40B4-BE49-F238E27FC236}">
                <a16:creationId xmlns:a16="http://schemas.microsoft.com/office/drawing/2014/main" id="{B361D0F8-85F5-4F90-820E-85BA35A52B2F}"/>
              </a:ext>
            </a:extLst>
          </p:cNvPr>
          <p:cNvSpPr/>
          <p:nvPr/>
        </p:nvSpPr>
        <p:spPr>
          <a:xfrm>
            <a:off x="2468372"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ube 44">
            <a:extLst>
              <a:ext uri="{FF2B5EF4-FFF2-40B4-BE49-F238E27FC236}">
                <a16:creationId xmlns:a16="http://schemas.microsoft.com/office/drawing/2014/main" id="{55F98E12-3101-418C-BE22-399084596C69}"/>
              </a:ext>
            </a:extLst>
          </p:cNvPr>
          <p:cNvSpPr/>
          <p:nvPr/>
        </p:nvSpPr>
        <p:spPr>
          <a:xfrm>
            <a:off x="2792275"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6" name="Cube 45">
            <a:extLst>
              <a:ext uri="{FF2B5EF4-FFF2-40B4-BE49-F238E27FC236}">
                <a16:creationId xmlns:a16="http://schemas.microsoft.com/office/drawing/2014/main" id="{2E9B8FB6-B401-4917-819D-B8D3EB10CEB2}"/>
              </a:ext>
            </a:extLst>
          </p:cNvPr>
          <p:cNvSpPr/>
          <p:nvPr/>
        </p:nvSpPr>
        <p:spPr>
          <a:xfrm>
            <a:off x="2791349"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7" name="Cube 46">
            <a:extLst>
              <a:ext uri="{FF2B5EF4-FFF2-40B4-BE49-F238E27FC236}">
                <a16:creationId xmlns:a16="http://schemas.microsoft.com/office/drawing/2014/main" id="{329CED67-C828-4054-9DC7-6441C70D7735}"/>
              </a:ext>
            </a:extLst>
          </p:cNvPr>
          <p:cNvSpPr/>
          <p:nvPr/>
        </p:nvSpPr>
        <p:spPr>
          <a:xfrm>
            <a:off x="2792275" y="31051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8" name="Cube 47">
            <a:extLst>
              <a:ext uri="{FF2B5EF4-FFF2-40B4-BE49-F238E27FC236}">
                <a16:creationId xmlns:a16="http://schemas.microsoft.com/office/drawing/2014/main" id="{8263F6D4-58AE-4A56-BD09-EA4FAB02F72B}"/>
              </a:ext>
            </a:extLst>
          </p:cNvPr>
          <p:cNvSpPr/>
          <p:nvPr/>
        </p:nvSpPr>
        <p:spPr>
          <a:xfrm>
            <a:off x="2792275"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9" name="Cube 48">
            <a:extLst>
              <a:ext uri="{FF2B5EF4-FFF2-40B4-BE49-F238E27FC236}">
                <a16:creationId xmlns:a16="http://schemas.microsoft.com/office/drawing/2014/main" id="{5EB95597-F594-411E-BE8D-87B2A978914D}"/>
              </a:ext>
            </a:extLst>
          </p:cNvPr>
          <p:cNvSpPr/>
          <p:nvPr/>
        </p:nvSpPr>
        <p:spPr>
          <a:xfrm>
            <a:off x="2792275"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0" name="Cube 49">
            <a:extLst>
              <a:ext uri="{FF2B5EF4-FFF2-40B4-BE49-F238E27FC236}">
                <a16:creationId xmlns:a16="http://schemas.microsoft.com/office/drawing/2014/main" id="{EC36075D-D97B-4286-AE41-829D19B68314}"/>
              </a:ext>
            </a:extLst>
          </p:cNvPr>
          <p:cNvSpPr/>
          <p:nvPr/>
        </p:nvSpPr>
        <p:spPr>
          <a:xfrm>
            <a:off x="837274"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1" name="Cube 50">
            <a:extLst>
              <a:ext uri="{FF2B5EF4-FFF2-40B4-BE49-F238E27FC236}">
                <a16:creationId xmlns:a16="http://schemas.microsoft.com/office/drawing/2014/main" id="{34174D48-9091-4D89-BAB9-6EC19B3F305D}"/>
              </a:ext>
            </a:extLst>
          </p:cNvPr>
          <p:cNvSpPr/>
          <p:nvPr/>
        </p:nvSpPr>
        <p:spPr>
          <a:xfrm>
            <a:off x="1806538"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2" name="Cube 51">
            <a:extLst>
              <a:ext uri="{FF2B5EF4-FFF2-40B4-BE49-F238E27FC236}">
                <a16:creationId xmlns:a16="http://schemas.microsoft.com/office/drawing/2014/main" id="{1814397B-FEDA-401F-B704-A210865454F6}"/>
              </a:ext>
            </a:extLst>
          </p:cNvPr>
          <p:cNvSpPr/>
          <p:nvPr/>
        </p:nvSpPr>
        <p:spPr>
          <a:xfrm>
            <a:off x="1143000"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3" name="Cube 52">
            <a:extLst>
              <a:ext uri="{FF2B5EF4-FFF2-40B4-BE49-F238E27FC236}">
                <a16:creationId xmlns:a16="http://schemas.microsoft.com/office/drawing/2014/main" id="{E26D5E5B-31FB-4F4C-8091-920ACCC4B2F4}"/>
              </a:ext>
            </a:extLst>
          </p:cNvPr>
          <p:cNvSpPr/>
          <p:nvPr/>
        </p:nvSpPr>
        <p:spPr>
          <a:xfrm>
            <a:off x="1474343" y="21907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4" name="Cube 53">
            <a:extLst>
              <a:ext uri="{FF2B5EF4-FFF2-40B4-BE49-F238E27FC236}">
                <a16:creationId xmlns:a16="http://schemas.microsoft.com/office/drawing/2014/main" id="{6234213E-58E7-458C-B25E-843DA72E1A71}"/>
              </a:ext>
            </a:extLst>
          </p:cNvPr>
          <p:cNvSpPr/>
          <p:nvPr/>
        </p:nvSpPr>
        <p:spPr>
          <a:xfrm>
            <a:off x="2137029"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5" name="Cube 54">
            <a:extLst>
              <a:ext uri="{FF2B5EF4-FFF2-40B4-BE49-F238E27FC236}">
                <a16:creationId xmlns:a16="http://schemas.microsoft.com/office/drawing/2014/main" id="{58995087-07B5-4B1B-8312-E4D937D748AA}"/>
              </a:ext>
            </a:extLst>
          </p:cNvPr>
          <p:cNvSpPr/>
          <p:nvPr/>
        </p:nvSpPr>
        <p:spPr>
          <a:xfrm>
            <a:off x="2468372"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6" name="Cube 55">
            <a:extLst>
              <a:ext uri="{FF2B5EF4-FFF2-40B4-BE49-F238E27FC236}">
                <a16:creationId xmlns:a16="http://schemas.microsoft.com/office/drawing/2014/main" id="{4D2532C5-2A44-494E-BEC3-3BE2CE6F4C57}"/>
              </a:ext>
            </a:extLst>
          </p:cNvPr>
          <p:cNvSpPr/>
          <p:nvPr/>
        </p:nvSpPr>
        <p:spPr>
          <a:xfrm>
            <a:off x="2792275"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3E29DECC-50D8-41D1-AAC9-D68B8C47BB31}"/>
              </a:ext>
            </a:extLst>
          </p:cNvPr>
          <p:cNvSpPr txBox="1"/>
          <p:nvPr/>
        </p:nvSpPr>
        <p:spPr>
          <a:xfrm>
            <a:off x="293049" y="3098956"/>
            <a:ext cx="662686" cy="369332"/>
          </a:xfrm>
          <a:prstGeom prst="rect">
            <a:avLst/>
          </a:prstGeom>
          <a:noFill/>
        </p:spPr>
        <p:txBody>
          <a:bodyPr wrap="square" rtlCol="0">
            <a:spAutoFit/>
          </a:bodyPr>
          <a:lstStyle/>
          <a:p>
            <a:pPr algn="ctr"/>
            <a:r>
              <a:rPr lang="en-US" dirty="0"/>
              <a:t>32</a:t>
            </a:r>
          </a:p>
        </p:txBody>
      </p:sp>
      <p:sp>
        <p:nvSpPr>
          <p:cNvPr id="57" name="TextBox 56">
            <a:extLst>
              <a:ext uri="{FF2B5EF4-FFF2-40B4-BE49-F238E27FC236}">
                <a16:creationId xmlns:a16="http://schemas.microsoft.com/office/drawing/2014/main" id="{5F3C10A9-DD80-4FE5-A0AC-6A89786B6880}"/>
              </a:ext>
            </a:extLst>
          </p:cNvPr>
          <p:cNvSpPr txBox="1"/>
          <p:nvPr/>
        </p:nvSpPr>
        <p:spPr>
          <a:xfrm>
            <a:off x="1643735" y="1853683"/>
            <a:ext cx="662686" cy="369332"/>
          </a:xfrm>
          <a:prstGeom prst="rect">
            <a:avLst/>
          </a:prstGeom>
          <a:noFill/>
        </p:spPr>
        <p:txBody>
          <a:bodyPr wrap="square" rtlCol="0">
            <a:spAutoFit/>
          </a:bodyPr>
          <a:lstStyle/>
          <a:p>
            <a:pPr algn="ctr"/>
            <a:r>
              <a:rPr lang="en-US" dirty="0"/>
              <a:t>32</a:t>
            </a:r>
          </a:p>
        </p:txBody>
      </p:sp>
      <p:sp>
        <p:nvSpPr>
          <p:cNvPr id="58" name="Cube 57">
            <a:extLst>
              <a:ext uri="{FF2B5EF4-FFF2-40B4-BE49-F238E27FC236}">
                <a16:creationId xmlns:a16="http://schemas.microsoft.com/office/drawing/2014/main" id="{00EFBB1A-101F-42FC-B20C-E26FE61E4DB5}"/>
              </a:ext>
            </a:extLst>
          </p:cNvPr>
          <p:cNvSpPr/>
          <p:nvPr/>
        </p:nvSpPr>
        <p:spPr>
          <a:xfrm>
            <a:off x="384867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9" name="Cube 58">
            <a:extLst>
              <a:ext uri="{FF2B5EF4-FFF2-40B4-BE49-F238E27FC236}">
                <a16:creationId xmlns:a16="http://schemas.microsoft.com/office/drawing/2014/main" id="{2D7D6358-CC48-4547-827D-E5F3210596E1}"/>
              </a:ext>
            </a:extLst>
          </p:cNvPr>
          <p:cNvSpPr/>
          <p:nvPr/>
        </p:nvSpPr>
        <p:spPr>
          <a:xfrm>
            <a:off x="415440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0" name="TextBox 59">
            <a:extLst>
              <a:ext uri="{FF2B5EF4-FFF2-40B4-BE49-F238E27FC236}">
                <a16:creationId xmlns:a16="http://schemas.microsoft.com/office/drawing/2014/main" id="{41DCCF37-3D50-411E-8826-77B648D526E6}"/>
              </a:ext>
            </a:extLst>
          </p:cNvPr>
          <p:cNvSpPr txBox="1"/>
          <p:nvPr/>
        </p:nvSpPr>
        <p:spPr>
          <a:xfrm>
            <a:off x="4328759" y="3105150"/>
            <a:ext cx="662686" cy="369332"/>
          </a:xfrm>
          <a:prstGeom prst="rect">
            <a:avLst/>
          </a:prstGeom>
          <a:noFill/>
        </p:spPr>
        <p:txBody>
          <a:bodyPr wrap="square" rtlCol="0">
            <a:spAutoFit/>
          </a:bodyPr>
          <a:lstStyle/>
          <a:p>
            <a:pPr algn="ctr"/>
            <a:r>
              <a:rPr lang="en-US" dirty="0"/>
              <a:t>…</a:t>
            </a:r>
          </a:p>
        </p:txBody>
      </p:sp>
      <p:sp>
        <p:nvSpPr>
          <p:cNvPr id="64" name="Cube 63">
            <a:extLst>
              <a:ext uri="{FF2B5EF4-FFF2-40B4-BE49-F238E27FC236}">
                <a16:creationId xmlns:a16="http://schemas.microsoft.com/office/drawing/2014/main" id="{6683A611-8249-445C-B4B7-FDAEC3570C5A}"/>
              </a:ext>
            </a:extLst>
          </p:cNvPr>
          <p:cNvSpPr/>
          <p:nvPr/>
        </p:nvSpPr>
        <p:spPr>
          <a:xfrm>
            <a:off x="490630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5" name="Cube 64">
            <a:extLst>
              <a:ext uri="{FF2B5EF4-FFF2-40B4-BE49-F238E27FC236}">
                <a16:creationId xmlns:a16="http://schemas.microsoft.com/office/drawing/2014/main" id="{9E05D7C9-7159-49AD-A5C3-496269D021B4}"/>
              </a:ext>
            </a:extLst>
          </p:cNvPr>
          <p:cNvSpPr/>
          <p:nvPr/>
        </p:nvSpPr>
        <p:spPr>
          <a:xfrm>
            <a:off x="521203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6" name="TextBox 65">
            <a:extLst>
              <a:ext uri="{FF2B5EF4-FFF2-40B4-BE49-F238E27FC236}">
                <a16:creationId xmlns:a16="http://schemas.microsoft.com/office/drawing/2014/main" id="{D1BC5BE2-05F5-412C-B9F5-D8FB6295B696}"/>
              </a:ext>
            </a:extLst>
          </p:cNvPr>
          <p:cNvSpPr txBox="1"/>
          <p:nvPr/>
        </p:nvSpPr>
        <p:spPr>
          <a:xfrm>
            <a:off x="5386389" y="3105150"/>
            <a:ext cx="662686" cy="369332"/>
          </a:xfrm>
          <a:prstGeom prst="rect">
            <a:avLst/>
          </a:prstGeom>
          <a:noFill/>
        </p:spPr>
        <p:txBody>
          <a:bodyPr wrap="square" rtlCol="0">
            <a:spAutoFit/>
          </a:bodyPr>
          <a:lstStyle/>
          <a:p>
            <a:pPr algn="ctr"/>
            <a:r>
              <a:rPr lang="en-US" dirty="0"/>
              <a:t>…</a:t>
            </a:r>
          </a:p>
        </p:txBody>
      </p:sp>
      <p:sp>
        <p:nvSpPr>
          <p:cNvPr id="67" name="Cube 66">
            <a:extLst>
              <a:ext uri="{FF2B5EF4-FFF2-40B4-BE49-F238E27FC236}">
                <a16:creationId xmlns:a16="http://schemas.microsoft.com/office/drawing/2014/main" id="{3117624D-EACE-4C83-B720-4D4159F8A87C}"/>
              </a:ext>
            </a:extLst>
          </p:cNvPr>
          <p:cNvSpPr/>
          <p:nvPr/>
        </p:nvSpPr>
        <p:spPr>
          <a:xfrm>
            <a:off x="596393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8" name="Cube 67">
            <a:extLst>
              <a:ext uri="{FF2B5EF4-FFF2-40B4-BE49-F238E27FC236}">
                <a16:creationId xmlns:a16="http://schemas.microsoft.com/office/drawing/2014/main" id="{627A64B0-5E82-4693-BC81-F3B809B30BB8}"/>
              </a:ext>
            </a:extLst>
          </p:cNvPr>
          <p:cNvSpPr/>
          <p:nvPr/>
        </p:nvSpPr>
        <p:spPr>
          <a:xfrm>
            <a:off x="626966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id="{FED0F198-2052-441D-BDE4-9585EDEF6D4A}"/>
              </a:ext>
            </a:extLst>
          </p:cNvPr>
          <p:cNvSpPr txBox="1"/>
          <p:nvPr/>
        </p:nvSpPr>
        <p:spPr>
          <a:xfrm>
            <a:off x="6444019" y="3105150"/>
            <a:ext cx="662686" cy="369332"/>
          </a:xfrm>
          <a:prstGeom prst="rect">
            <a:avLst/>
          </a:prstGeom>
          <a:noFill/>
        </p:spPr>
        <p:txBody>
          <a:bodyPr wrap="square" rtlCol="0">
            <a:spAutoFit/>
          </a:bodyPr>
          <a:lstStyle/>
          <a:p>
            <a:pPr algn="ctr"/>
            <a:r>
              <a:rPr lang="en-US" dirty="0"/>
              <a:t>…</a:t>
            </a:r>
          </a:p>
        </p:txBody>
      </p:sp>
      <p:sp>
        <p:nvSpPr>
          <p:cNvPr id="70" name="Cube 69">
            <a:extLst>
              <a:ext uri="{FF2B5EF4-FFF2-40B4-BE49-F238E27FC236}">
                <a16:creationId xmlns:a16="http://schemas.microsoft.com/office/drawing/2014/main" id="{D28A68A7-CDFF-4ED9-ACF9-542BB35F1DFA}"/>
              </a:ext>
            </a:extLst>
          </p:cNvPr>
          <p:cNvSpPr/>
          <p:nvPr/>
        </p:nvSpPr>
        <p:spPr>
          <a:xfrm>
            <a:off x="7103773"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1" name="Cube 70">
            <a:extLst>
              <a:ext uri="{FF2B5EF4-FFF2-40B4-BE49-F238E27FC236}">
                <a16:creationId xmlns:a16="http://schemas.microsoft.com/office/drawing/2014/main" id="{31EFCB6F-3008-49FA-85B5-FC77C2DDE90F}"/>
              </a:ext>
            </a:extLst>
          </p:cNvPr>
          <p:cNvSpPr/>
          <p:nvPr/>
        </p:nvSpPr>
        <p:spPr>
          <a:xfrm>
            <a:off x="7409499"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2" name="TextBox 71">
            <a:extLst>
              <a:ext uri="{FF2B5EF4-FFF2-40B4-BE49-F238E27FC236}">
                <a16:creationId xmlns:a16="http://schemas.microsoft.com/office/drawing/2014/main" id="{8866FD89-77A3-4E98-AB8C-F1556F6BFC70}"/>
              </a:ext>
            </a:extLst>
          </p:cNvPr>
          <p:cNvSpPr txBox="1"/>
          <p:nvPr/>
        </p:nvSpPr>
        <p:spPr>
          <a:xfrm>
            <a:off x="7583858" y="3105150"/>
            <a:ext cx="662686" cy="369332"/>
          </a:xfrm>
          <a:prstGeom prst="rect">
            <a:avLst/>
          </a:prstGeom>
          <a:noFill/>
        </p:spPr>
        <p:txBody>
          <a:bodyPr wrap="square" rtlCol="0">
            <a:spAutoFit/>
          </a:bodyPr>
          <a:lstStyle/>
          <a:p>
            <a:pPr algn="ctr"/>
            <a:r>
              <a:rPr lang="en-US" dirty="0"/>
              <a:t>…</a:t>
            </a:r>
          </a:p>
        </p:txBody>
      </p:sp>
      <p:cxnSp>
        <p:nvCxnSpPr>
          <p:cNvPr id="73" name="Straight Arrow Connector 72">
            <a:extLst>
              <a:ext uri="{FF2B5EF4-FFF2-40B4-BE49-F238E27FC236}">
                <a16:creationId xmlns:a16="http://schemas.microsoft.com/office/drawing/2014/main" id="{19D29553-6939-4DD0-B947-80B985DA0814}"/>
              </a:ext>
            </a:extLst>
          </p:cNvPr>
          <p:cNvCxnSpPr/>
          <p:nvPr/>
        </p:nvCxnSpPr>
        <p:spPr>
          <a:xfrm flipV="1">
            <a:off x="3848674" y="3554184"/>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9D623F2-4654-4458-AA33-EE9F4A9FF5CF}"/>
              </a:ext>
            </a:extLst>
          </p:cNvPr>
          <p:cNvCxnSpPr/>
          <p:nvPr/>
        </p:nvCxnSpPr>
        <p:spPr>
          <a:xfrm flipV="1">
            <a:off x="4902448"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5ABE1D89-5A48-4DA7-B23D-4B6A3193429D}"/>
              </a:ext>
            </a:extLst>
          </p:cNvPr>
          <p:cNvCxnSpPr/>
          <p:nvPr/>
        </p:nvCxnSpPr>
        <p:spPr>
          <a:xfrm flipV="1">
            <a:off x="5957684"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846AC351-12A6-459B-BB3B-BEF56FF9FFF7}"/>
              </a:ext>
            </a:extLst>
          </p:cNvPr>
          <p:cNvCxnSpPr/>
          <p:nvPr/>
        </p:nvCxnSpPr>
        <p:spPr>
          <a:xfrm flipV="1">
            <a:off x="7082415"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288609E3-AD6E-48E4-A892-E6A2AA3D3D44}"/>
              </a:ext>
            </a:extLst>
          </p:cNvPr>
          <p:cNvSpPr txBox="1"/>
          <p:nvPr/>
        </p:nvSpPr>
        <p:spPr>
          <a:xfrm>
            <a:off x="3528314" y="3718252"/>
            <a:ext cx="662686" cy="369332"/>
          </a:xfrm>
          <a:prstGeom prst="rect">
            <a:avLst/>
          </a:prstGeom>
          <a:noFill/>
        </p:spPr>
        <p:txBody>
          <a:bodyPr wrap="square" rtlCol="0">
            <a:spAutoFit/>
          </a:bodyPr>
          <a:lstStyle/>
          <a:p>
            <a:pPr algn="ctr"/>
            <a:r>
              <a:rPr lang="en-US" dirty="0"/>
              <a:t>0</a:t>
            </a:r>
          </a:p>
        </p:txBody>
      </p:sp>
      <p:sp>
        <p:nvSpPr>
          <p:cNvPr id="78" name="TextBox 77">
            <a:extLst>
              <a:ext uri="{FF2B5EF4-FFF2-40B4-BE49-F238E27FC236}">
                <a16:creationId xmlns:a16="http://schemas.microsoft.com/office/drawing/2014/main" id="{738FB538-54AB-4D54-9F4A-ECEF7F43A693}"/>
              </a:ext>
            </a:extLst>
          </p:cNvPr>
          <p:cNvSpPr txBox="1"/>
          <p:nvPr/>
        </p:nvSpPr>
        <p:spPr>
          <a:xfrm>
            <a:off x="4583549" y="3718252"/>
            <a:ext cx="662686" cy="369332"/>
          </a:xfrm>
          <a:prstGeom prst="rect">
            <a:avLst/>
          </a:prstGeom>
          <a:noFill/>
        </p:spPr>
        <p:txBody>
          <a:bodyPr wrap="square" rtlCol="0">
            <a:spAutoFit/>
          </a:bodyPr>
          <a:lstStyle/>
          <a:p>
            <a:pPr algn="ctr"/>
            <a:r>
              <a:rPr lang="en-US" dirty="0"/>
              <a:t>144</a:t>
            </a:r>
          </a:p>
        </p:txBody>
      </p:sp>
      <p:sp>
        <p:nvSpPr>
          <p:cNvPr id="79" name="TextBox 78">
            <a:extLst>
              <a:ext uri="{FF2B5EF4-FFF2-40B4-BE49-F238E27FC236}">
                <a16:creationId xmlns:a16="http://schemas.microsoft.com/office/drawing/2014/main" id="{5119794F-4D34-4432-90F4-A81CE62F0ADC}"/>
              </a:ext>
            </a:extLst>
          </p:cNvPr>
          <p:cNvSpPr txBox="1"/>
          <p:nvPr/>
        </p:nvSpPr>
        <p:spPr>
          <a:xfrm>
            <a:off x="5606974" y="3716923"/>
            <a:ext cx="662686" cy="369332"/>
          </a:xfrm>
          <a:prstGeom prst="rect">
            <a:avLst/>
          </a:prstGeom>
          <a:noFill/>
        </p:spPr>
        <p:txBody>
          <a:bodyPr wrap="square" rtlCol="0">
            <a:spAutoFit/>
          </a:bodyPr>
          <a:lstStyle/>
          <a:p>
            <a:pPr algn="ctr"/>
            <a:r>
              <a:rPr lang="en-US" dirty="0"/>
              <a:t>288</a:t>
            </a:r>
          </a:p>
        </p:txBody>
      </p:sp>
      <p:sp>
        <p:nvSpPr>
          <p:cNvPr id="80" name="TextBox 79">
            <a:extLst>
              <a:ext uri="{FF2B5EF4-FFF2-40B4-BE49-F238E27FC236}">
                <a16:creationId xmlns:a16="http://schemas.microsoft.com/office/drawing/2014/main" id="{DBD64BC1-EEE9-48B1-826E-9C1201EBE76A}"/>
              </a:ext>
            </a:extLst>
          </p:cNvPr>
          <p:cNvSpPr txBox="1"/>
          <p:nvPr/>
        </p:nvSpPr>
        <p:spPr>
          <a:xfrm>
            <a:off x="6768073" y="3716923"/>
            <a:ext cx="662686" cy="369332"/>
          </a:xfrm>
          <a:prstGeom prst="rect">
            <a:avLst/>
          </a:prstGeom>
          <a:noFill/>
        </p:spPr>
        <p:txBody>
          <a:bodyPr wrap="square" rtlCol="0">
            <a:spAutoFit/>
          </a:bodyPr>
          <a:lstStyle/>
          <a:p>
            <a:pPr algn="ctr"/>
            <a:r>
              <a:rPr lang="en-US" dirty="0"/>
              <a:t>432</a:t>
            </a:r>
          </a:p>
        </p:txBody>
      </p:sp>
      <p:sp>
        <p:nvSpPr>
          <p:cNvPr id="81" name="TextBox 80">
            <a:extLst>
              <a:ext uri="{FF2B5EF4-FFF2-40B4-BE49-F238E27FC236}">
                <a16:creationId xmlns:a16="http://schemas.microsoft.com/office/drawing/2014/main" id="{957A126B-349A-443D-AF12-57DD1A5FB34E}"/>
              </a:ext>
            </a:extLst>
          </p:cNvPr>
          <p:cNvSpPr txBox="1"/>
          <p:nvPr/>
        </p:nvSpPr>
        <p:spPr>
          <a:xfrm>
            <a:off x="3478576" y="4007252"/>
            <a:ext cx="1060997" cy="523220"/>
          </a:xfrm>
          <a:prstGeom prst="rect">
            <a:avLst/>
          </a:prstGeom>
          <a:noFill/>
        </p:spPr>
        <p:txBody>
          <a:bodyPr wrap="square" rtlCol="0">
            <a:spAutoFit/>
          </a:bodyPr>
          <a:lstStyle/>
          <a:p>
            <a:pPr algn="ctr"/>
            <a:r>
              <a:rPr lang="en-US" sz="1400" dirty="0">
                <a:solidFill>
                  <a:srgbClr val="35EE36"/>
                </a:solidFill>
              </a:rPr>
              <a:t>coalesced and aligned</a:t>
            </a:r>
          </a:p>
        </p:txBody>
      </p:sp>
      <p:sp>
        <p:nvSpPr>
          <p:cNvPr id="82" name="TextBox 81">
            <a:extLst>
              <a:ext uri="{FF2B5EF4-FFF2-40B4-BE49-F238E27FC236}">
                <a16:creationId xmlns:a16="http://schemas.microsoft.com/office/drawing/2014/main" id="{37C92887-AE3F-4C36-8084-4D80F0E22E56}"/>
              </a:ext>
            </a:extLst>
          </p:cNvPr>
          <p:cNvSpPr txBox="1"/>
          <p:nvPr/>
        </p:nvSpPr>
        <p:spPr>
          <a:xfrm>
            <a:off x="4607491" y="4007252"/>
            <a:ext cx="1060997" cy="738664"/>
          </a:xfrm>
          <a:prstGeom prst="rect">
            <a:avLst/>
          </a:prstGeom>
          <a:noFill/>
        </p:spPr>
        <p:txBody>
          <a:bodyPr wrap="square" rtlCol="0">
            <a:spAutoFit/>
          </a:bodyPr>
          <a:lstStyle/>
          <a:p>
            <a:pPr algn="ctr"/>
            <a:r>
              <a:rPr lang="en-US" sz="1400" dirty="0">
                <a:solidFill>
                  <a:srgbClr val="FF0000"/>
                </a:solidFill>
              </a:rPr>
              <a:t>coalesced and misaligned</a:t>
            </a:r>
          </a:p>
        </p:txBody>
      </p:sp>
      <p:sp>
        <p:nvSpPr>
          <p:cNvPr id="83" name="TextBox 82">
            <a:extLst>
              <a:ext uri="{FF2B5EF4-FFF2-40B4-BE49-F238E27FC236}">
                <a16:creationId xmlns:a16="http://schemas.microsoft.com/office/drawing/2014/main" id="{F6C7B505-DCE3-4488-A805-29864A76EE22}"/>
              </a:ext>
            </a:extLst>
          </p:cNvPr>
          <p:cNvSpPr txBox="1"/>
          <p:nvPr/>
        </p:nvSpPr>
        <p:spPr>
          <a:xfrm>
            <a:off x="5663100" y="4009098"/>
            <a:ext cx="1060997" cy="738664"/>
          </a:xfrm>
          <a:prstGeom prst="rect">
            <a:avLst/>
          </a:prstGeom>
          <a:noFill/>
        </p:spPr>
        <p:txBody>
          <a:bodyPr wrap="square" rtlCol="0">
            <a:spAutoFit/>
          </a:bodyPr>
          <a:lstStyle/>
          <a:p>
            <a:pPr algn="ctr"/>
            <a:r>
              <a:rPr lang="en-US" sz="1400" dirty="0">
                <a:solidFill>
                  <a:srgbClr val="FF0000"/>
                </a:solidFill>
              </a:rPr>
              <a:t>coalesced and misaligned</a:t>
            </a:r>
          </a:p>
        </p:txBody>
      </p:sp>
      <p:sp>
        <p:nvSpPr>
          <p:cNvPr id="84" name="TextBox 83">
            <a:extLst>
              <a:ext uri="{FF2B5EF4-FFF2-40B4-BE49-F238E27FC236}">
                <a16:creationId xmlns:a16="http://schemas.microsoft.com/office/drawing/2014/main" id="{BEB2C979-7DC1-4BF4-984B-5375121A5BB3}"/>
              </a:ext>
            </a:extLst>
          </p:cNvPr>
          <p:cNvSpPr txBox="1"/>
          <p:nvPr/>
        </p:nvSpPr>
        <p:spPr>
          <a:xfrm>
            <a:off x="6630399" y="4009098"/>
            <a:ext cx="1060997" cy="738664"/>
          </a:xfrm>
          <a:prstGeom prst="rect">
            <a:avLst/>
          </a:prstGeom>
          <a:noFill/>
        </p:spPr>
        <p:txBody>
          <a:bodyPr wrap="square" rtlCol="0">
            <a:spAutoFit/>
          </a:bodyPr>
          <a:lstStyle/>
          <a:p>
            <a:pPr algn="ctr"/>
            <a:r>
              <a:rPr lang="en-US" sz="1400" dirty="0">
                <a:solidFill>
                  <a:srgbClr val="FF0000"/>
                </a:solidFill>
              </a:rPr>
              <a:t>coalesced and misaligned</a:t>
            </a:r>
          </a:p>
        </p:txBody>
      </p:sp>
      <p:sp>
        <p:nvSpPr>
          <p:cNvPr id="85" name="TextBox 84">
            <a:extLst>
              <a:ext uri="{FF2B5EF4-FFF2-40B4-BE49-F238E27FC236}">
                <a16:creationId xmlns:a16="http://schemas.microsoft.com/office/drawing/2014/main" id="{221FB54D-90B5-4823-92E4-A4541A82B470}"/>
              </a:ext>
            </a:extLst>
          </p:cNvPr>
          <p:cNvSpPr txBox="1"/>
          <p:nvPr/>
        </p:nvSpPr>
        <p:spPr>
          <a:xfrm>
            <a:off x="3478731" y="1954363"/>
            <a:ext cx="5598615" cy="369332"/>
          </a:xfrm>
          <a:prstGeom prst="rect">
            <a:avLst/>
          </a:prstGeom>
          <a:noFill/>
        </p:spPr>
        <p:txBody>
          <a:bodyPr wrap="square" rtlCol="0">
            <a:spAutoFit/>
          </a:bodyPr>
          <a:lstStyle/>
          <a:p>
            <a:r>
              <a:rPr lang="en-US" dirty="0"/>
              <a:t>(2 + 32 + 2) * </a:t>
            </a:r>
            <a:r>
              <a:rPr lang="en-US" dirty="0" err="1"/>
              <a:t>sizeof</a:t>
            </a:r>
            <a:r>
              <a:rPr lang="en-US" dirty="0"/>
              <a:t>(float) = 144 bytes per row</a:t>
            </a:r>
          </a:p>
        </p:txBody>
      </p:sp>
    </p:spTree>
    <p:extLst>
      <p:ext uri="{BB962C8B-B14F-4D97-AF65-F5344CB8AC3E}">
        <p14:creationId xmlns:p14="http://schemas.microsoft.com/office/powerpoint/2010/main" val="335766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500"/>
                                        <p:tgtEl>
                                          <p:spTgt spid="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500"/>
                                        <p:tgtEl>
                                          <p:spTgt spid="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
                                        </p:tgtEl>
                                        <p:attrNameLst>
                                          <p:attrName>style.visibility</p:attrName>
                                        </p:attrNameLst>
                                      </p:cBhvr>
                                      <p:to>
                                        <p:strVal val="visible"/>
                                      </p:to>
                                    </p:set>
                                    <p:animEffect transition="in" filter="fade">
                                      <p:cBhvr>
                                        <p:cTn id="121" dur="500"/>
                                        <p:tgtEl>
                                          <p:spTgt spid="1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fade">
                                      <p:cBhvr>
                                        <p:cTn id="124" dur="500"/>
                                        <p:tgtEl>
                                          <p:spTgt spid="1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
                                        </p:tgtEl>
                                        <p:attrNameLst>
                                          <p:attrName>style.visibility</p:attrName>
                                        </p:attrNameLst>
                                      </p:cBhvr>
                                      <p:to>
                                        <p:strVal val="visible"/>
                                      </p:to>
                                    </p:set>
                                    <p:animEffect transition="in" filter="fade">
                                      <p:cBhvr>
                                        <p:cTn id="130" dur="500"/>
                                        <p:tgtEl>
                                          <p:spTgt spid="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500"/>
                                        <p:tgtEl>
                                          <p:spTgt spid="5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fade">
                                      <p:cBhvr>
                                        <p:cTn id="148" dur="500"/>
                                        <p:tgtEl>
                                          <p:spTgt spid="5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fade">
                                      <p:cBhvr>
                                        <p:cTn id="151" dur="500"/>
                                        <p:tgtEl>
                                          <p:spTgt spid="5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5"/>
                                        </p:tgtEl>
                                        <p:attrNameLst>
                                          <p:attrName>style.visibility</p:attrName>
                                        </p:attrNameLst>
                                      </p:cBhvr>
                                      <p:to>
                                        <p:strVal val="visible"/>
                                      </p:to>
                                    </p:set>
                                    <p:animEffect transition="in" filter="fade">
                                      <p:cBhvr>
                                        <p:cTn id="160" dur="500"/>
                                        <p:tgtEl>
                                          <p:spTgt spid="6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fade">
                                      <p:cBhvr>
                                        <p:cTn id="166" dur="500"/>
                                        <p:tgtEl>
                                          <p:spTgt spid="6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7"/>
                                        </p:tgtEl>
                                        <p:attrNameLst>
                                          <p:attrName>style.visibility</p:attrName>
                                        </p:attrNameLst>
                                      </p:cBhvr>
                                      <p:to>
                                        <p:strVal val="visible"/>
                                      </p:to>
                                    </p:set>
                                    <p:animEffect transition="in" filter="fade">
                                      <p:cBhvr>
                                        <p:cTn id="169" dur="500"/>
                                        <p:tgtEl>
                                          <p:spTgt spid="6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1"/>
                                        </p:tgtEl>
                                        <p:attrNameLst>
                                          <p:attrName>style.visibility</p:attrName>
                                        </p:attrNameLst>
                                      </p:cBhvr>
                                      <p:to>
                                        <p:strVal val="visible"/>
                                      </p:to>
                                    </p:set>
                                    <p:animEffect transition="in" filter="fade">
                                      <p:cBhvr>
                                        <p:cTn id="172" dur="500"/>
                                        <p:tgtEl>
                                          <p:spTgt spid="7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0"/>
                                        </p:tgtEl>
                                        <p:attrNameLst>
                                          <p:attrName>style.visibility</p:attrName>
                                        </p:attrNameLst>
                                      </p:cBhvr>
                                      <p:to>
                                        <p:strVal val="visible"/>
                                      </p:to>
                                    </p:set>
                                    <p:animEffect transition="in" filter="fade">
                                      <p:cBhvr>
                                        <p:cTn id="17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8" grpId="0" animBg="1"/>
      <p:bldP spid="59" grpId="0" animBg="1"/>
      <p:bldP spid="64" grpId="0" animBg="1"/>
      <p:bldP spid="65" grpId="0" animBg="1"/>
      <p:bldP spid="67" grpId="0" animBg="1"/>
      <p:bldP spid="68" grpId="0" animBg="1"/>
      <p:bldP spid="70" grpId="0" animBg="1"/>
      <p:bldP spid="7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Depending on the width of the 2D grid we’re applying our stencil to, there may be many accesses that are </a:t>
            </a:r>
            <a:r>
              <a:rPr lang="en-US" sz="2000" dirty="0" err="1">
                <a:latin typeface="Calibri"/>
                <a:cs typeface="Calibri"/>
              </a:rPr>
              <a:t>mis</a:t>
            </a:r>
            <a:r>
              <a:rPr lang="en-US" sz="2000" dirty="0">
                <a:latin typeface="Calibri"/>
                <a:cs typeface="Calibri"/>
              </a:rPr>
              <a:t>-aligned.</a:t>
            </a:r>
          </a:p>
          <a:p>
            <a:pPr algn="ctr"/>
            <a:endParaRPr lang="en-US" sz="2000" dirty="0">
              <a:latin typeface="Calibri"/>
              <a:cs typeface="Calibri"/>
            </a:endParaRPr>
          </a:p>
          <a:p>
            <a:pPr algn="ctr"/>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Access Alignment</a:t>
            </a:r>
          </a:p>
        </p:txBody>
      </p:sp>
      <p:sp>
        <p:nvSpPr>
          <p:cNvPr id="2" name="Slide Number Placeholder 1"/>
          <p:cNvSpPr>
            <a:spLocks noGrp="1"/>
          </p:cNvSpPr>
          <p:nvPr>
            <p:ph type="sldNum" sz="quarter" idx="12"/>
          </p:nvPr>
        </p:nvSpPr>
        <p:spPr/>
        <p:txBody>
          <a:bodyPr/>
          <a:lstStyle/>
          <a:p>
            <a:fld id="{63C537C0-9BD9-40EB-BADE-4FE671F46F7E}" type="slidenum">
              <a:rPr lang="en-US" smtClean="0"/>
              <a:t>136</a:t>
            </a:fld>
            <a:endParaRPr lang="en-US" dirty="0"/>
          </a:p>
        </p:txBody>
      </p:sp>
      <p:sp>
        <p:nvSpPr>
          <p:cNvPr id="7" name="Cube 6">
            <a:extLst>
              <a:ext uri="{FF2B5EF4-FFF2-40B4-BE49-F238E27FC236}">
                <a16:creationId xmlns:a16="http://schemas.microsoft.com/office/drawing/2014/main" id="{18F92592-649E-4DCD-B3FA-D473E049A868}"/>
              </a:ext>
            </a:extLst>
          </p:cNvPr>
          <p:cNvSpPr/>
          <p:nvPr/>
        </p:nvSpPr>
        <p:spPr>
          <a:xfrm>
            <a:off x="837274"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 name="Cube 8">
            <a:extLst>
              <a:ext uri="{FF2B5EF4-FFF2-40B4-BE49-F238E27FC236}">
                <a16:creationId xmlns:a16="http://schemas.microsoft.com/office/drawing/2014/main" id="{A76FAF12-F07C-425C-B23D-A35EE029B9BA}"/>
              </a:ext>
            </a:extLst>
          </p:cNvPr>
          <p:cNvSpPr/>
          <p:nvPr/>
        </p:nvSpPr>
        <p:spPr>
          <a:xfrm>
            <a:off x="837274"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0" name="Cube 9">
            <a:extLst>
              <a:ext uri="{FF2B5EF4-FFF2-40B4-BE49-F238E27FC236}">
                <a16:creationId xmlns:a16="http://schemas.microsoft.com/office/drawing/2014/main" id="{92EEE7BC-1083-458E-BC44-CE98109FBB2C}"/>
              </a:ext>
            </a:extLst>
          </p:cNvPr>
          <p:cNvSpPr/>
          <p:nvPr/>
        </p:nvSpPr>
        <p:spPr>
          <a:xfrm>
            <a:off x="836348"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 name="Cube 10">
            <a:extLst>
              <a:ext uri="{FF2B5EF4-FFF2-40B4-BE49-F238E27FC236}">
                <a16:creationId xmlns:a16="http://schemas.microsoft.com/office/drawing/2014/main" id="{D0D319FA-D6C5-4B8B-83E5-0C8B4A80D122}"/>
              </a:ext>
            </a:extLst>
          </p:cNvPr>
          <p:cNvSpPr/>
          <p:nvPr/>
        </p:nvSpPr>
        <p:spPr>
          <a:xfrm>
            <a:off x="837274" y="31051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2" name="Cube 11">
            <a:extLst>
              <a:ext uri="{FF2B5EF4-FFF2-40B4-BE49-F238E27FC236}">
                <a16:creationId xmlns:a16="http://schemas.microsoft.com/office/drawing/2014/main" id="{5AA398A3-3A84-4055-80E7-F25B3DBF07C8}"/>
              </a:ext>
            </a:extLst>
          </p:cNvPr>
          <p:cNvSpPr/>
          <p:nvPr/>
        </p:nvSpPr>
        <p:spPr>
          <a:xfrm>
            <a:off x="837274"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3" name="Cube 12">
            <a:extLst>
              <a:ext uri="{FF2B5EF4-FFF2-40B4-BE49-F238E27FC236}">
                <a16:creationId xmlns:a16="http://schemas.microsoft.com/office/drawing/2014/main" id="{56884E70-0FDD-4547-98CF-07118C138FB4}"/>
              </a:ext>
            </a:extLst>
          </p:cNvPr>
          <p:cNvSpPr/>
          <p:nvPr/>
        </p:nvSpPr>
        <p:spPr>
          <a:xfrm>
            <a:off x="837274"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4" name="Cube 13">
            <a:extLst>
              <a:ext uri="{FF2B5EF4-FFF2-40B4-BE49-F238E27FC236}">
                <a16:creationId xmlns:a16="http://schemas.microsoft.com/office/drawing/2014/main" id="{C1E89C56-EF30-4DCD-8CC8-850F4EC67AAF}"/>
              </a:ext>
            </a:extLst>
          </p:cNvPr>
          <p:cNvSpPr/>
          <p:nvPr/>
        </p:nvSpPr>
        <p:spPr>
          <a:xfrm>
            <a:off x="1806538"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5" name="Cube 14">
            <a:extLst>
              <a:ext uri="{FF2B5EF4-FFF2-40B4-BE49-F238E27FC236}">
                <a16:creationId xmlns:a16="http://schemas.microsoft.com/office/drawing/2014/main" id="{6CE7E632-21E1-4CEB-ACBC-C3D9DD070042}"/>
              </a:ext>
            </a:extLst>
          </p:cNvPr>
          <p:cNvSpPr/>
          <p:nvPr/>
        </p:nvSpPr>
        <p:spPr>
          <a:xfrm>
            <a:off x="1143000" y="4019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 name="Cube 15">
            <a:extLst>
              <a:ext uri="{FF2B5EF4-FFF2-40B4-BE49-F238E27FC236}">
                <a16:creationId xmlns:a16="http://schemas.microsoft.com/office/drawing/2014/main" id="{0439A14D-38D7-42F3-BE06-F60DE6AF48D1}"/>
              </a:ext>
            </a:extLst>
          </p:cNvPr>
          <p:cNvSpPr/>
          <p:nvPr/>
        </p:nvSpPr>
        <p:spPr>
          <a:xfrm>
            <a:off x="1474343" y="4019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7" name="Cube 16">
            <a:extLst>
              <a:ext uri="{FF2B5EF4-FFF2-40B4-BE49-F238E27FC236}">
                <a16:creationId xmlns:a16="http://schemas.microsoft.com/office/drawing/2014/main" id="{B3ADFA33-4027-4B2D-90C6-EDA72AB035D6}"/>
              </a:ext>
            </a:extLst>
          </p:cNvPr>
          <p:cNvSpPr/>
          <p:nvPr/>
        </p:nvSpPr>
        <p:spPr>
          <a:xfrm>
            <a:off x="2137029" y="4019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8" name="Cube 17">
            <a:extLst>
              <a:ext uri="{FF2B5EF4-FFF2-40B4-BE49-F238E27FC236}">
                <a16:creationId xmlns:a16="http://schemas.microsoft.com/office/drawing/2014/main" id="{E1ED76C8-39B0-4A1B-BCB2-E39DECC1CF62}"/>
              </a:ext>
            </a:extLst>
          </p:cNvPr>
          <p:cNvSpPr/>
          <p:nvPr/>
        </p:nvSpPr>
        <p:spPr>
          <a:xfrm>
            <a:off x="2468372"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9" name="Cube 18">
            <a:extLst>
              <a:ext uri="{FF2B5EF4-FFF2-40B4-BE49-F238E27FC236}">
                <a16:creationId xmlns:a16="http://schemas.microsoft.com/office/drawing/2014/main" id="{4970CBC6-4063-4AB8-91D9-5F8E815E2AD3}"/>
              </a:ext>
            </a:extLst>
          </p:cNvPr>
          <p:cNvSpPr/>
          <p:nvPr/>
        </p:nvSpPr>
        <p:spPr>
          <a:xfrm>
            <a:off x="2792275" y="4019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0" name="Cube 19">
            <a:extLst>
              <a:ext uri="{FF2B5EF4-FFF2-40B4-BE49-F238E27FC236}">
                <a16:creationId xmlns:a16="http://schemas.microsoft.com/office/drawing/2014/main" id="{EAC800F7-D48C-4913-AC2E-44E9E482F158}"/>
              </a:ext>
            </a:extLst>
          </p:cNvPr>
          <p:cNvSpPr/>
          <p:nvPr/>
        </p:nvSpPr>
        <p:spPr>
          <a:xfrm>
            <a:off x="1143000" y="3714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1" name="Cube 20">
            <a:extLst>
              <a:ext uri="{FF2B5EF4-FFF2-40B4-BE49-F238E27FC236}">
                <a16:creationId xmlns:a16="http://schemas.microsoft.com/office/drawing/2014/main" id="{2D952785-60B0-4EDE-8475-2EE58652873B}"/>
              </a:ext>
            </a:extLst>
          </p:cNvPr>
          <p:cNvSpPr/>
          <p:nvPr/>
        </p:nvSpPr>
        <p:spPr>
          <a:xfrm>
            <a:off x="1474343" y="37147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2" name="Cube 21">
            <a:extLst>
              <a:ext uri="{FF2B5EF4-FFF2-40B4-BE49-F238E27FC236}">
                <a16:creationId xmlns:a16="http://schemas.microsoft.com/office/drawing/2014/main" id="{AB3D2A7A-C56A-4535-83A7-072B6C0054B0}"/>
              </a:ext>
            </a:extLst>
          </p:cNvPr>
          <p:cNvSpPr/>
          <p:nvPr/>
        </p:nvSpPr>
        <p:spPr>
          <a:xfrm>
            <a:off x="1807845" y="37147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3" name="Cube 22">
            <a:extLst>
              <a:ext uri="{FF2B5EF4-FFF2-40B4-BE49-F238E27FC236}">
                <a16:creationId xmlns:a16="http://schemas.microsoft.com/office/drawing/2014/main" id="{80E4E51A-EE61-428F-89E3-54C059958108}"/>
              </a:ext>
            </a:extLst>
          </p:cNvPr>
          <p:cNvSpPr/>
          <p:nvPr/>
        </p:nvSpPr>
        <p:spPr>
          <a:xfrm>
            <a:off x="1142074" y="3409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4" name="Cube 23">
            <a:extLst>
              <a:ext uri="{FF2B5EF4-FFF2-40B4-BE49-F238E27FC236}">
                <a16:creationId xmlns:a16="http://schemas.microsoft.com/office/drawing/2014/main" id="{5471AA0F-EB1A-4669-B15A-D64231835135}"/>
              </a:ext>
            </a:extLst>
          </p:cNvPr>
          <p:cNvSpPr/>
          <p:nvPr/>
        </p:nvSpPr>
        <p:spPr>
          <a:xfrm>
            <a:off x="1473417" y="34099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5" name="Cube 24">
            <a:extLst>
              <a:ext uri="{FF2B5EF4-FFF2-40B4-BE49-F238E27FC236}">
                <a16:creationId xmlns:a16="http://schemas.microsoft.com/office/drawing/2014/main" id="{4E087289-B2F8-4F9A-A31F-03FA780FA540}"/>
              </a:ext>
            </a:extLst>
          </p:cNvPr>
          <p:cNvSpPr/>
          <p:nvPr/>
        </p:nvSpPr>
        <p:spPr>
          <a:xfrm>
            <a:off x="1806919" y="34099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6" name="Cube 25">
            <a:extLst>
              <a:ext uri="{FF2B5EF4-FFF2-40B4-BE49-F238E27FC236}">
                <a16:creationId xmlns:a16="http://schemas.microsoft.com/office/drawing/2014/main" id="{5553F946-6E47-446E-8DEE-0DD26452E5DB}"/>
              </a:ext>
            </a:extLst>
          </p:cNvPr>
          <p:cNvSpPr/>
          <p:nvPr/>
        </p:nvSpPr>
        <p:spPr>
          <a:xfrm>
            <a:off x="1143926" y="31051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7" name="Cube 26">
            <a:extLst>
              <a:ext uri="{FF2B5EF4-FFF2-40B4-BE49-F238E27FC236}">
                <a16:creationId xmlns:a16="http://schemas.microsoft.com/office/drawing/2014/main" id="{E3F430CE-6B65-465F-AF4D-A7DB2280B1A2}"/>
              </a:ext>
            </a:extLst>
          </p:cNvPr>
          <p:cNvSpPr/>
          <p:nvPr/>
        </p:nvSpPr>
        <p:spPr>
          <a:xfrm>
            <a:off x="1475269" y="3105151"/>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8" name="Cube 27">
            <a:extLst>
              <a:ext uri="{FF2B5EF4-FFF2-40B4-BE49-F238E27FC236}">
                <a16:creationId xmlns:a16="http://schemas.microsoft.com/office/drawing/2014/main" id="{DFFC885B-DAEF-4000-822B-566E46A7412D}"/>
              </a:ext>
            </a:extLst>
          </p:cNvPr>
          <p:cNvSpPr/>
          <p:nvPr/>
        </p:nvSpPr>
        <p:spPr>
          <a:xfrm>
            <a:off x="1808771" y="3105150"/>
            <a:ext cx="330999" cy="315035"/>
          </a:xfrm>
          <a:prstGeom prst="cube">
            <a:avLst/>
          </a:prstGeom>
          <a:solidFill>
            <a:srgbClr val="FF6600"/>
          </a:solidFill>
          <a:ln w="9525" cap="flat" cmpd="sng" algn="ctr">
            <a:solidFill>
              <a:srgbClr val="FF66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29" name="Cube 28">
            <a:extLst>
              <a:ext uri="{FF2B5EF4-FFF2-40B4-BE49-F238E27FC236}">
                <a16:creationId xmlns:a16="http://schemas.microsoft.com/office/drawing/2014/main" id="{58CA8A3C-282D-47F9-83B7-82C4C44267B9}"/>
              </a:ext>
            </a:extLst>
          </p:cNvPr>
          <p:cNvSpPr/>
          <p:nvPr/>
        </p:nvSpPr>
        <p:spPr>
          <a:xfrm>
            <a:off x="1143000"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0" name="Cube 29">
            <a:extLst>
              <a:ext uri="{FF2B5EF4-FFF2-40B4-BE49-F238E27FC236}">
                <a16:creationId xmlns:a16="http://schemas.microsoft.com/office/drawing/2014/main" id="{A4169D65-D12B-49DA-961F-1C1AF850E391}"/>
              </a:ext>
            </a:extLst>
          </p:cNvPr>
          <p:cNvSpPr/>
          <p:nvPr/>
        </p:nvSpPr>
        <p:spPr>
          <a:xfrm>
            <a:off x="1474343" y="28003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1" name="Cube 30">
            <a:extLst>
              <a:ext uri="{FF2B5EF4-FFF2-40B4-BE49-F238E27FC236}">
                <a16:creationId xmlns:a16="http://schemas.microsoft.com/office/drawing/2014/main" id="{D267D072-665D-4591-83B5-3DCDE9CF0B54}"/>
              </a:ext>
            </a:extLst>
          </p:cNvPr>
          <p:cNvSpPr/>
          <p:nvPr/>
        </p:nvSpPr>
        <p:spPr>
          <a:xfrm>
            <a:off x="1807845" y="28003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2" name="Cube 31">
            <a:extLst>
              <a:ext uri="{FF2B5EF4-FFF2-40B4-BE49-F238E27FC236}">
                <a16:creationId xmlns:a16="http://schemas.microsoft.com/office/drawing/2014/main" id="{673D22BF-F352-4EA1-9457-E0358EDBE07E}"/>
              </a:ext>
            </a:extLst>
          </p:cNvPr>
          <p:cNvSpPr/>
          <p:nvPr/>
        </p:nvSpPr>
        <p:spPr>
          <a:xfrm>
            <a:off x="1143000"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3" name="Cube 32">
            <a:extLst>
              <a:ext uri="{FF2B5EF4-FFF2-40B4-BE49-F238E27FC236}">
                <a16:creationId xmlns:a16="http://schemas.microsoft.com/office/drawing/2014/main" id="{571FC69F-EC90-4257-A434-E861C24C8D92}"/>
              </a:ext>
            </a:extLst>
          </p:cNvPr>
          <p:cNvSpPr/>
          <p:nvPr/>
        </p:nvSpPr>
        <p:spPr>
          <a:xfrm>
            <a:off x="1474343" y="24955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4" name="Cube 33">
            <a:extLst>
              <a:ext uri="{FF2B5EF4-FFF2-40B4-BE49-F238E27FC236}">
                <a16:creationId xmlns:a16="http://schemas.microsoft.com/office/drawing/2014/main" id="{2D0E9624-BFEA-46C3-B47A-864C3D972501}"/>
              </a:ext>
            </a:extLst>
          </p:cNvPr>
          <p:cNvSpPr/>
          <p:nvPr/>
        </p:nvSpPr>
        <p:spPr>
          <a:xfrm>
            <a:off x="1807845" y="24955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5" name="Cube 34">
            <a:extLst>
              <a:ext uri="{FF2B5EF4-FFF2-40B4-BE49-F238E27FC236}">
                <a16:creationId xmlns:a16="http://schemas.microsoft.com/office/drawing/2014/main" id="{1D2EF486-3037-46FB-91B1-FAA732D7AA31}"/>
              </a:ext>
            </a:extLst>
          </p:cNvPr>
          <p:cNvSpPr/>
          <p:nvPr/>
        </p:nvSpPr>
        <p:spPr>
          <a:xfrm>
            <a:off x="2137029" y="3714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6" name="Cube 35">
            <a:extLst>
              <a:ext uri="{FF2B5EF4-FFF2-40B4-BE49-F238E27FC236}">
                <a16:creationId xmlns:a16="http://schemas.microsoft.com/office/drawing/2014/main" id="{1F662042-C9EA-4917-9334-360FB187DDA4}"/>
              </a:ext>
            </a:extLst>
          </p:cNvPr>
          <p:cNvSpPr/>
          <p:nvPr/>
        </p:nvSpPr>
        <p:spPr>
          <a:xfrm>
            <a:off x="2136103" y="34099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7" name="Cube 36">
            <a:extLst>
              <a:ext uri="{FF2B5EF4-FFF2-40B4-BE49-F238E27FC236}">
                <a16:creationId xmlns:a16="http://schemas.microsoft.com/office/drawing/2014/main" id="{C671F33F-AAB9-4A46-B1AF-3EA539E9E43F}"/>
              </a:ext>
            </a:extLst>
          </p:cNvPr>
          <p:cNvSpPr/>
          <p:nvPr/>
        </p:nvSpPr>
        <p:spPr>
          <a:xfrm>
            <a:off x="2137955" y="3105150"/>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8" name="Cube 37">
            <a:extLst>
              <a:ext uri="{FF2B5EF4-FFF2-40B4-BE49-F238E27FC236}">
                <a16:creationId xmlns:a16="http://schemas.microsoft.com/office/drawing/2014/main" id="{93B63947-5EA4-479B-BB38-2F231A83A234}"/>
              </a:ext>
            </a:extLst>
          </p:cNvPr>
          <p:cNvSpPr/>
          <p:nvPr/>
        </p:nvSpPr>
        <p:spPr>
          <a:xfrm>
            <a:off x="2137029" y="28003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9" name="Cube 38">
            <a:extLst>
              <a:ext uri="{FF2B5EF4-FFF2-40B4-BE49-F238E27FC236}">
                <a16:creationId xmlns:a16="http://schemas.microsoft.com/office/drawing/2014/main" id="{D2DA23A2-3E25-4878-8FA3-3F6614B11282}"/>
              </a:ext>
            </a:extLst>
          </p:cNvPr>
          <p:cNvSpPr/>
          <p:nvPr/>
        </p:nvSpPr>
        <p:spPr>
          <a:xfrm>
            <a:off x="2137029" y="24955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0" name="Cube 39">
            <a:extLst>
              <a:ext uri="{FF2B5EF4-FFF2-40B4-BE49-F238E27FC236}">
                <a16:creationId xmlns:a16="http://schemas.microsoft.com/office/drawing/2014/main" id="{6FCB3D7B-5907-49A2-9CCE-21BDF0758FAE}"/>
              </a:ext>
            </a:extLst>
          </p:cNvPr>
          <p:cNvSpPr/>
          <p:nvPr/>
        </p:nvSpPr>
        <p:spPr>
          <a:xfrm>
            <a:off x="2468372"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1" name="Cube 40">
            <a:extLst>
              <a:ext uri="{FF2B5EF4-FFF2-40B4-BE49-F238E27FC236}">
                <a16:creationId xmlns:a16="http://schemas.microsoft.com/office/drawing/2014/main" id="{1D2FCDCB-0CC1-42CC-BB8E-2AF76F771157}"/>
              </a:ext>
            </a:extLst>
          </p:cNvPr>
          <p:cNvSpPr/>
          <p:nvPr/>
        </p:nvSpPr>
        <p:spPr>
          <a:xfrm>
            <a:off x="2467446"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2" name="Cube 41">
            <a:extLst>
              <a:ext uri="{FF2B5EF4-FFF2-40B4-BE49-F238E27FC236}">
                <a16:creationId xmlns:a16="http://schemas.microsoft.com/office/drawing/2014/main" id="{67CF4C58-2402-44E1-95C1-DA7F5DF2551E}"/>
              </a:ext>
            </a:extLst>
          </p:cNvPr>
          <p:cNvSpPr/>
          <p:nvPr/>
        </p:nvSpPr>
        <p:spPr>
          <a:xfrm>
            <a:off x="2469298" y="3105149"/>
            <a:ext cx="330999" cy="315035"/>
          </a:xfrm>
          <a:prstGeom prst="cube">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3" name="Cube 42">
            <a:extLst>
              <a:ext uri="{FF2B5EF4-FFF2-40B4-BE49-F238E27FC236}">
                <a16:creationId xmlns:a16="http://schemas.microsoft.com/office/drawing/2014/main" id="{3E2A55FC-5D09-43C9-8F88-30F379B4A252}"/>
              </a:ext>
            </a:extLst>
          </p:cNvPr>
          <p:cNvSpPr/>
          <p:nvPr/>
        </p:nvSpPr>
        <p:spPr>
          <a:xfrm>
            <a:off x="2468372"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4" name="Cube 43">
            <a:extLst>
              <a:ext uri="{FF2B5EF4-FFF2-40B4-BE49-F238E27FC236}">
                <a16:creationId xmlns:a16="http://schemas.microsoft.com/office/drawing/2014/main" id="{B361D0F8-85F5-4F90-820E-85BA35A52B2F}"/>
              </a:ext>
            </a:extLst>
          </p:cNvPr>
          <p:cNvSpPr/>
          <p:nvPr/>
        </p:nvSpPr>
        <p:spPr>
          <a:xfrm>
            <a:off x="2468372"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5" name="Cube 44">
            <a:extLst>
              <a:ext uri="{FF2B5EF4-FFF2-40B4-BE49-F238E27FC236}">
                <a16:creationId xmlns:a16="http://schemas.microsoft.com/office/drawing/2014/main" id="{55F98E12-3101-418C-BE22-399084596C69}"/>
              </a:ext>
            </a:extLst>
          </p:cNvPr>
          <p:cNvSpPr/>
          <p:nvPr/>
        </p:nvSpPr>
        <p:spPr>
          <a:xfrm>
            <a:off x="2792275" y="3714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6" name="Cube 45">
            <a:extLst>
              <a:ext uri="{FF2B5EF4-FFF2-40B4-BE49-F238E27FC236}">
                <a16:creationId xmlns:a16="http://schemas.microsoft.com/office/drawing/2014/main" id="{2E9B8FB6-B401-4917-819D-B8D3EB10CEB2}"/>
              </a:ext>
            </a:extLst>
          </p:cNvPr>
          <p:cNvSpPr/>
          <p:nvPr/>
        </p:nvSpPr>
        <p:spPr>
          <a:xfrm>
            <a:off x="2791349" y="34099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7" name="Cube 46">
            <a:extLst>
              <a:ext uri="{FF2B5EF4-FFF2-40B4-BE49-F238E27FC236}">
                <a16:creationId xmlns:a16="http://schemas.microsoft.com/office/drawing/2014/main" id="{329CED67-C828-4054-9DC7-6441C70D7735}"/>
              </a:ext>
            </a:extLst>
          </p:cNvPr>
          <p:cNvSpPr/>
          <p:nvPr/>
        </p:nvSpPr>
        <p:spPr>
          <a:xfrm>
            <a:off x="2792275" y="31051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8" name="Cube 47">
            <a:extLst>
              <a:ext uri="{FF2B5EF4-FFF2-40B4-BE49-F238E27FC236}">
                <a16:creationId xmlns:a16="http://schemas.microsoft.com/office/drawing/2014/main" id="{8263F6D4-58AE-4A56-BD09-EA4FAB02F72B}"/>
              </a:ext>
            </a:extLst>
          </p:cNvPr>
          <p:cNvSpPr/>
          <p:nvPr/>
        </p:nvSpPr>
        <p:spPr>
          <a:xfrm>
            <a:off x="2792275" y="28003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9" name="Cube 48">
            <a:extLst>
              <a:ext uri="{FF2B5EF4-FFF2-40B4-BE49-F238E27FC236}">
                <a16:creationId xmlns:a16="http://schemas.microsoft.com/office/drawing/2014/main" id="{5EB95597-F594-411E-BE8D-87B2A978914D}"/>
              </a:ext>
            </a:extLst>
          </p:cNvPr>
          <p:cNvSpPr/>
          <p:nvPr/>
        </p:nvSpPr>
        <p:spPr>
          <a:xfrm>
            <a:off x="2792275" y="24955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0" name="Cube 49">
            <a:extLst>
              <a:ext uri="{FF2B5EF4-FFF2-40B4-BE49-F238E27FC236}">
                <a16:creationId xmlns:a16="http://schemas.microsoft.com/office/drawing/2014/main" id="{EC36075D-D97B-4286-AE41-829D19B68314}"/>
              </a:ext>
            </a:extLst>
          </p:cNvPr>
          <p:cNvSpPr/>
          <p:nvPr/>
        </p:nvSpPr>
        <p:spPr>
          <a:xfrm>
            <a:off x="837274"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1" name="Cube 50">
            <a:extLst>
              <a:ext uri="{FF2B5EF4-FFF2-40B4-BE49-F238E27FC236}">
                <a16:creationId xmlns:a16="http://schemas.microsoft.com/office/drawing/2014/main" id="{34174D48-9091-4D89-BAB9-6EC19B3F305D}"/>
              </a:ext>
            </a:extLst>
          </p:cNvPr>
          <p:cNvSpPr/>
          <p:nvPr/>
        </p:nvSpPr>
        <p:spPr>
          <a:xfrm>
            <a:off x="1806538"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2" name="Cube 51">
            <a:extLst>
              <a:ext uri="{FF2B5EF4-FFF2-40B4-BE49-F238E27FC236}">
                <a16:creationId xmlns:a16="http://schemas.microsoft.com/office/drawing/2014/main" id="{1814397B-FEDA-401F-B704-A210865454F6}"/>
              </a:ext>
            </a:extLst>
          </p:cNvPr>
          <p:cNvSpPr/>
          <p:nvPr/>
        </p:nvSpPr>
        <p:spPr>
          <a:xfrm>
            <a:off x="1143000"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3" name="Cube 52">
            <a:extLst>
              <a:ext uri="{FF2B5EF4-FFF2-40B4-BE49-F238E27FC236}">
                <a16:creationId xmlns:a16="http://schemas.microsoft.com/office/drawing/2014/main" id="{E26D5E5B-31FB-4F4C-8091-920ACCC4B2F4}"/>
              </a:ext>
            </a:extLst>
          </p:cNvPr>
          <p:cNvSpPr/>
          <p:nvPr/>
        </p:nvSpPr>
        <p:spPr>
          <a:xfrm>
            <a:off x="1474343" y="2190751"/>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4" name="Cube 53">
            <a:extLst>
              <a:ext uri="{FF2B5EF4-FFF2-40B4-BE49-F238E27FC236}">
                <a16:creationId xmlns:a16="http://schemas.microsoft.com/office/drawing/2014/main" id="{6234213E-58E7-458C-B25E-843DA72E1A71}"/>
              </a:ext>
            </a:extLst>
          </p:cNvPr>
          <p:cNvSpPr/>
          <p:nvPr/>
        </p:nvSpPr>
        <p:spPr>
          <a:xfrm>
            <a:off x="2137029" y="2190750"/>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5" name="Cube 54">
            <a:extLst>
              <a:ext uri="{FF2B5EF4-FFF2-40B4-BE49-F238E27FC236}">
                <a16:creationId xmlns:a16="http://schemas.microsoft.com/office/drawing/2014/main" id="{58995087-07B5-4B1B-8312-E4D937D748AA}"/>
              </a:ext>
            </a:extLst>
          </p:cNvPr>
          <p:cNvSpPr/>
          <p:nvPr/>
        </p:nvSpPr>
        <p:spPr>
          <a:xfrm>
            <a:off x="2468372"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56" name="Cube 55">
            <a:extLst>
              <a:ext uri="{FF2B5EF4-FFF2-40B4-BE49-F238E27FC236}">
                <a16:creationId xmlns:a16="http://schemas.microsoft.com/office/drawing/2014/main" id="{4D2532C5-2A44-494E-BEC3-3BE2CE6F4C57}"/>
              </a:ext>
            </a:extLst>
          </p:cNvPr>
          <p:cNvSpPr/>
          <p:nvPr/>
        </p:nvSpPr>
        <p:spPr>
          <a:xfrm>
            <a:off x="2792275" y="2190749"/>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3E29DECC-50D8-41D1-AAC9-D68B8C47BB31}"/>
              </a:ext>
            </a:extLst>
          </p:cNvPr>
          <p:cNvSpPr txBox="1"/>
          <p:nvPr/>
        </p:nvSpPr>
        <p:spPr>
          <a:xfrm>
            <a:off x="293049" y="3098956"/>
            <a:ext cx="662686" cy="369332"/>
          </a:xfrm>
          <a:prstGeom prst="rect">
            <a:avLst/>
          </a:prstGeom>
          <a:noFill/>
        </p:spPr>
        <p:txBody>
          <a:bodyPr wrap="square" rtlCol="0">
            <a:spAutoFit/>
          </a:bodyPr>
          <a:lstStyle/>
          <a:p>
            <a:pPr algn="ctr"/>
            <a:r>
              <a:rPr lang="en-US" dirty="0"/>
              <a:t>32</a:t>
            </a:r>
          </a:p>
        </p:txBody>
      </p:sp>
      <p:sp>
        <p:nvSpPr>
          <p:cNvPr id="57" name="TextBox 56">
            <a:extLst>
              <a:ext uri="{FF2B5EF4-FFF2-40B4-BE49-F238E27FC236}">
                <a16:creationId xmlns:a16="http://schemas.microsoft.com/office/drawing/2014/main" id="{5F3C10A9-DD80-4FE5-A0AC-6A89786B6880}"/>
              </a:ext>
            </a:extLst>
          </p:cNvPr>
          <p:cNvSpPr txBox="1"/>
          <p:nvPr/>
        </p:nvSpPr>
        <p:spPr>
          <a:xfrm>
            <a:off x="1643735" y="1853683"/>
            <a:ext cx="662686" cy="369332"/>
          </a:xfrm>
          <a:prstGeom prst="rect">
            <a:avLst/>
          </a:prstGeom>
          <a:noFill/>
        </p:spPr>
        <p:txBody>
          <a:bodyPr wrap="square" rtlCol="0">
            <a:spAutoFit/>
          </a:bodyPr>
          <a:lstStyle/>
          <a:p>
            <a:pPr algn="ctr"/>
            <a:r>
              <a:rPr lang="en-US" dirty="0"/>
              <a:t>32</a:t>
            </a:r>
          </a:p>
        </p:txBody>
      </p:sp>
      <p:sp>
        <p:nvSpPr>
          <p:cNvPr id="85" name="TextBox 84">
            <a:extLst>
              <a:ext uri="{FF2B5EF4-FFF2-40B4-BE49-F238E27FC236}">
                <a16:creationId xmlns:a16="http://schemas.microsoft.com/office/drawing/2014/main" id="{9FAA3C99-B56A-4BAE-9D59-75354530526A}"/>
              </a:ext>
            </a:extLst>
          </p:cNvPr>
          <p:cNvSpPr txBox="1"/>
          <p:nvPr/>
        </p:nvSpPr>
        <p:spPr>
          <a:xfrm>
            <a:off x="3478731" y="1954363"/>
            <a:ext cx="5598615" cy="923330"/>
          </a:xfrm>
          <a:prstGeom prst="rect">
            <a:avLst/>
          </a:prstGeom>
          <a:noFill/>
        </p:spPr>
        <p:txBody>
          <a:bodyPr wrap="square" rtlCol="0">
            <a:spAutoFit/>
          </a:bodyPr>
          <a:lstStyle/>
          <a:p>
            <a:r>
              <a:rPr lang="en-US" dirty="0"/>
              <a:t>If we pad each row out to an even multiple of 128 bytes…</a:t>
            </a:r>
          </a:p>
          <a:p>
            <a:endParaRPr lang="en-US" dirty="0"/>
          </a:p>
          <a:p>
            <a:r>
              <a:rPr lang="en-US" dirty="0"/>
              <a:t>(2 + 32 + 2) * </a:t>
            </a:r>
            <a:r>
              <a:rPr lang="en-US" dirty="0" err="1"/>
              <a:t>sizeof</a:t>
            </a:r>
            <a:r>
              <a:rPr lang="en-US" dirty="0"/>
              <a:t>(float) + </a:t>
            </a:r>
            <a:r>
              <a:rPr lang="en-US" b="1" dirty="0">
                <a:solidFill>
                  <a:srgbClr val="FF0000"/>
                </a:solidFill>
              </a:rPr>
              <a:t>112</a:t>
            </a:r>
            <a:r>
              <a:rPr lang="en-US" dirty="0"/>
              <a:t> = 256 bytes per row</a:t>
            </a:r>
          </a:p>
        </p:txBody>
      </p:sp>
      <p:sp>
        <p:nvSpPr>
          <p:cNvPr id="110" name="Cube 109">
            <a:extLst>
              <a:ext uri="{FF2B5EF4-FFF2-40B4-BE49-F238E27FC236}">
                <a16:creationId xmlns:a16="http://schemas.microsoft.com/office/drawing/2014/main" id="{0622F664-3515-4CA2-8675-DCF6D0E9EBDB}"/>
              </a:ext>
            </a:extLst>
          </p:cNvPr>
          <p:cNvSpPr/>
          <p:nvPr/>
        </p:nvSpPr>
        <p:spPr>
          <a:xfrm>
            <a:off x="384867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1" name="Cube 110">
            <a:extLst>
              <a:ext uri="{FF2B5EF4-FFF2-40B4-BE49-F238E27FC236}">
                <a16:creationId xmlns:a16="http://schemas.microsoft.com/office/drawing/2014/main" id="{9F19DFDB-402B-4251-A9BF-88318A20579D}"/>
              </a:ext>
            </a:extLst>
          </p:cNvPr>
          <p:cNvSpPr/>
          <p:nvPr/>
        </p:nvSpPr>
        <p:spPr>
          <a:xfrm>
            <a:off x="415440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2" name="TextBox 111">
            <a:extLst>
              <a:ext uri="{FF2B5EF4-FFF2-40B4-BE49-F238E27FC236}">
                <a16:creationId xmlns:a16="http://schemas.microsoft.com/office/drawing/2014/main" id="{1D584FC0-4CD4-4DAD-8425-BB25E09943C1}"/>
              </a:ext>
            </a:extLst>
          </p:cNvPr>
          <p:cNvSpPr txBox="1"/>
          <p:nvPr/>
        </p:nvSpPr>
        <p:spPr>
          <a:xfrm>
            <a:off x="4328759" y="3105150"/>
            <a:ext cx="662686" cy="369332"/>
          </a:xfrm>
          <a:prstGeom prst="rect">
            <a:avLst/>
          </a:prstGeom>
          <a:noFill/>
        </p:spPr>
        <p:txBody>
          <a:bodyPr wrap="square" rtlCol="0">
            <a:spAutoFit/>
          </a:bodyPr>
          <a:lstStyle/>
          <a:p>
            <a:pPr algn="ctr"/>
            <a:r>
              <a:rPr lang="en-US" dirty="0"/>
              <a:t>…</a:t>
            </a:r>
          </a:p>
        </p:txBody>
      </p:sp>
      <p:sp>
        <p:nvSpPr>
          <p:cNvPr id="113" name="Cube 112">
            <a:extLst>
              <a:ext uri="{FF2B5EF4-FFF2-40B4-BE49-F238E27FC236}">
                <a16:creationId xmlns:a16="http://schemas.microsoft.com/office/drawing/2014/main" id="{F94D30D8-A525-4D7A-9A42-B17D80FD5CB4}"/>
              </a:ext>
            </a:extLst>
          </p:cNvPr>
          <p:cNvSpPr/>
          <p:nvPr/>
        </p:nvSpPr>
        <p:spPr>
          <a:xfrm>
            <a:off x="490630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4" name="Cube 113">
            <a:extLst>
              <a:ext uri="{FF2B5EF4-FFF2-40B4-BE49-F238E27FC236}">
                <a16:creationId xmlns:a16="http://schemas.microsoft.com/office/drawing/2014/main" id="{0738E45A-7C77-4ABE-A359-1B93F991A110}"/>
              </a:ext>
            </a:extLst>
          </p:cNvPr>
          <p:cNvSpPr/>
          <p:nvPr/>
        </p:nvSpPr>
        <p:spPr>
          <a:xfrm>
            <a:off x="521203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5" name="TextBox 114">
            <a:extLst>
              <a:ext uri="{FF2B5EF4-FFF2-40B4-BE49-F238E27FC236}">
                <a16:creationId xmlns:a16="http://schemas.microsoft.com/office/drawing/2014/main" id="{D8CE0DD0-8C9F-496F-946A-557D0FBFC848}"/>
              </a:ext>
            </a:extLst>
          </p:cNvPr>
          <p:cNvSpPr txBox="1"/>
          <p:nvPr/>
        </p:nvSpPr>
        <p:spPr>
          <a:xfrm>
            <a:off x="5386389" y="3105150"/>
            <a:ext cx="662686" cy="369332"/>
          </a:xfrm>
          <a:prstGeom prst="rect">
            <a:avLst/>
          </a:prstGeom>
          <a:noFill/>
        </p:spPr>
        <p:txBody>
          <a:bodyPr wrap="square" rtlCol="0">
            <a:spAutoFit/>
          </a:bodyPr>
          <a:lstStyle/>
          <a:p>
            <a:pPr algn="ctr"/>
            <a:r>
              <a:rPr lang="en-US" dirty="0"/>
              <a:t>…</a:t>
            </a:r>
          </a:p>
        </p:txBody>
      </p:sp>
      <p:sp>
        <p:nvSpPr>
          <p:cNvPr id="116" name="Cube 115">
            <a:extLst>
              <a:ext uri="{FF2B5EF4-FFF2-40B4-BE49-F238E27FC236}">
                <a16:creationId xmlns:a16="http://schemas.microsoft.com/office/drawing/2014/main" id="{92982C1B-5DD2-443F-8FB5-45655A858526}"/>
              </a:ext>
            </a:extLst>
          </p:cNvPr>
          <p:cNvSpPr/>
          <p:nvPr/>
        </p:nvSpPr>
        <p:spPr>
          <a:xfrm>
            <a:off x="5963934"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7" name="Cube 116">
            <a:extLst>
              <a:ext uri="{FF2B5EF4-FFF2-40B4-BE49-F238E27FC236}">
                <a16:creationId xmlns:a16="http://schemas.microsoft.com/office/drawing/2014/main" id="{FED64A19-87A6-4D5F-BC39-38844B9E3830}"/>
              </a:ext>
            </a:extLst>
          </p:cNvPr>
          <p:cNvSpPr/>
          <p:nvPr/>
        </p:nvSpPr>
        <p:spPr>
          <a:xfrm>
            <a:off x="6269660"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8" name="TextBox 117">
            <a:extLst>
              <a:ext uri="{FF2B5EF4-FFF2-40B4-BE49-F238E27FC236}">
                <a16:creationId xmlns:a16="http://schemas.microsoft.com/office/drawing/2014/main" id="{E220DFEB-E95A-403F-85FA-00774EC4EE37}"/>
              </a:ext>
            </a:extLst>
          </p:cNvPr>
          <p:cNvSpPr txBox="1"/>
          <p:nvPr/>
        </p:nvSpPr>
        <p:spPr>
          <a:xfrm>
            <a:off x="6444019" y="3105150"/>
            <a:ext cx="662686" cy="369332"/>
          </a:xfrm>
          <a:prstGeom prst="rect">
            <a:avLst/>
          </a:prstGeom>
          <a:noFill/>
        </p:spPr>
        <p:txBody>
          <a:bodyPr wrap="square" rtlCol="0">
            <a:spAutoFit/>
          </a:bodyPr>
          <a:lstStyle/>
          <a:p>
            <a:pPr algn="ctr"/>
            <a:r>
              <a:rPr lang="en-US" dirty="0"/>
              <a:t>…</a:t>
            </a:r>
          </a:p>
        </p:txBody>
      </p:sp>
      <p:sp>
        <p:nvSpPr>
          <p:cNvPr id="119" name="Cube 118">
            <a:extLst>
              <a:ext uri="{FF2B5EF4-FFF2-40B4-BE49-F238E27FC236}">
                <a16:creationId xmlns:a16="http://schemas.microsoft.com/office/drawing/2014/main" id="{60C5A0CB-1C5F-4904-A7A7-BA7B9A4C1E75}"/>
              </a:ext>
            </a:extLst>
          </p:cNvPr>
          <p:cNvSpPr/>
          <p:nvPr/>
        </p:nvSpPr>
        <p:spPr>
          <a:xfrm>
            <a:off x="7103773" y="3162947"/>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20" name="Cube 119">
            <a:extLst>
              <a:ext uri="{FF2B5EF4-FFF2-40B4-BE49-F238E27FC236}">
                <a16:creationId xmlns:a16="http://schemas.microsoft.com/office/drawing/2014/main" id="{1C4C0855-5580-454F-99CA-77FF74D73904}"/>
              </a:ext>
            </a:extLst>
          </p:cNvPr>
          <p:cNvSpPr/>
          <p:nvPr/>
        </p:nvSpPr>
        <p:spPr>
          <a:xfrm>
            <a:off x="7409499" y="3162948"/>
            <a:ext cx="330999" cy="315035"/>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A777AEFE-7260-4671-BF19-E00B4613E996}"/>
              </a:ext>
            </a:extLst>
          </p:cNvPr>
          <p:cNvSpPr txBox="1"/>
          <p:nvPr/>
        </p:nvSpPr>
        <p:spPr>
          <a:xfrm>
            <a:off x="7583858" y="3105150"/>
            <a:ext cx="662686" cy="369332"/>
          </a:xfrm>
          <a:prstGeom prst="rect">
            <a:avLst/>
          </a:prstGeom>
          <a:noFill/>
        </p:spPr>
        <p:txBody>
          <a:bodyPr wrap="square" rtlCol="0">
            <a:spAutoFit/>
          </a:bodyPr>
          <a:lstStyle/>
          <a:p>
            <a:pPr algn="ctr"/>
            <a:r>
              <a:rPr lang="en-US" dirty="0"/>
              <a:t>…</a:t>
            </a:r>
          </a:p>
        </p:txBody>
      </p:sp>
      <p:cxnSp>
        <p:nvCxnSpPr>
          <p:cNvPr id="122" name="Straight Arrow Connector 121">
            <a:extLst>
              <a:ext uri="{FF2B5EF4-FFF2-40B4-BE49-F238E27FC236}">
                <a16:creationId xmlns:a16="http://schemas.microsoft.com/office/drawing/2014/main" id="{7FB3C9DC-E129-46AE-893C-9EF8587F6ADF}"/>
              </a:ext>
            </a:extLst>
          </p:cNvPr>
          <p:cNvCxnSpPr/>
          <p:nvPr/>
        </p:nvCxnSpPr>
        <p:spPr>
          <a:xfrm flipV="1">
            <a:off x="3848674" y="3554184"/>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5D5EB7F5-2456-4885-87E5-35262AB9CAB3}"/>
              </a:ext>
            </a:extLst>
          </p:cNvPr>
          <p:cNvCxnSpPr/>
          <p:nvPr/>
        </p:nvCxnSpPr>
        <p:spPr>
          <a:xfrm flipV="1">
            <a:off x="4902448"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38A60055-2B8F-4D6F-A3AC-696DDB8B2C00}"/>
              </a:ext>
            </a:extLst>
          </p:cNvPr>
          <p:cNvCxnSpPr/>
          <p:nvPr/>
        </p:nvCxnSpPr>
        <p:spPr>
          <a:xfrm flipV="1">
            <a:off x="5957684"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738472C0-1D48-47CD-AE7E-F249818299E2}"/>
              </a:ext>
            </a:extLst>
          </p:cNvPr>
          <p:cNvCxnSpPr/>
          <p:nvPr/>
        </p:nvCxnSpPr>
        <p:spPr>
          <a:xfrm flipV="1">
            <a:off x="7082415" y="3543949"/>
            <a:ext cx="0" cy="238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83ABC544-1C46-4F93-9070-630493757BC4}"/>
              </a:ext>
            </a:extLst>
          </p:cNvPr>
          <p:cNvSpPr txBox="1"/>
          <p:nvPr/>
        </p:nvSpPr>
        <p:spPr>
          <a:xfrm>
            <a:off x="3528314" y="3718252"/>
            <a:ext cx="662686" cy="369332"/>
          </a:xfrm>
          <a:prstGeom prst="rect">
            <a:avLst/>
          </a:prstGeom>
          <a:noFill/>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4446B046-A9E5-4CBD-AA54-781F4178C4E5}"/>
              </a:ext>
            </a:extLst>
          </p:cNvPr>
          <p:cNvSpPr txBox="1"/>
          <p:nvPr/>
        </p:nvSpPr>
        <p:spPr>
          <a:xfrm>
            <a:off x="4583549" y="3718252"/>
            <a:ext cx="662686" cy="369332"/>
          </a:xfrm>
          <a:prstGeom prst="rect">
            <a:avLst/>
          </a:prstGeom>
          <a:noFill/>
        </p:spPr>
        <p:txBody>
          <a:bodyPr wrap="square" rtlCol="0">
            <a:spAutoFit/>
          </a:bodyPr>
          <a:lstStyle/>
          <a:p>
            <a:pPr algn="ctr"/>
            <a:r>
              <a:rPr lang="en-US" dirty="0"/>
              <a:t>256</a:t>
            </a:r>
          </a:p>
        </p:txBody>
      </p:sp>
      <p:sp>
        <p:nvSpPr>
          <p:cNvPr id="128" name="TextBox 127">
            <a:extLst>
              <a:ext uri="{FF2B5EF4-FFF2-40B4-BE49-F238E27FC236}">
                <a16:creationId xmlns:a16="http://schemas.microsoft.com/office/drawing/2014/main" id="{1001D541-483E-4012-9021-49F341B7AA3A}"/>
              </a:ext>
            </a:extLst>
          </p:cNvPr>
          <p:cNvSpPr txBox="1"/>
          <p:nvPr/>
        </p:nvSpPr>
        <p:spPr>
          <a:xfrm>
            <a:off x="5606974" y="3716923"/>
            <a:ext cx="662686" cy="369332"/>
          </a:xfrm>
          <a:prstGeom prst="rect">
            <a:avLst/>
          </a:prstGeom>
          <a:noFill/>
        </p:spPr>
        <p:txBody>
          <a:bodyPr wrap="square" rtlCol="0">
            <a:spAutoFit/>
          </a:bodyPr>
          <a:lstStyle/>
          <a:p>
            <a:pPr algn="ctr"/>
            <a:r>
              <a:rPr lang="en-US" dirty="0"/>
              <a:t>512</a:t>
            </a:r>
          </a:p>
        </p:txBody>
      </p:sp>
      <p:sp>
        <p:nvSpPr>
          <p:cNvPr id="129" name="TextBox 128">
            <a:extLst>
              <a:ext uri="{FF2B5EF4-FFF2-40B4-BE49-F238E27FC236}">
                <a16:creationId xmlns:a16="http://schemas.microsoft.com/office/drawing/2014/main" id="{982C0ADF-E6B9-4E0B-A0EF-C78B2F3A851A}"/>
              </a:ext>
            </a:extLst>
          </p:cNvPr>
          <p:cNvSpPr txBox="1"/>
          <p:nvPr/>
        </p:nvSpPr>
        <p:spPr>
          <a:xfrm>
            <a:off x="6768073" y="3716923"/>
            <a:ext cx="662686" cy="369332"/>
          </a:xfrm>
          <a:prstGeom prst="rect">
            <a:avLst/>
          </a:prstGeom>
          <a:noFill/>
        </p:spPr>
        <p:txBody>
          <a:bodyPr wrap="square" rtlCol="0">
            <a:spAutoFit/>
          </a:bodyPr>
          <a:lstStyle/>
          <a:p>
            <a:pPr algn="ctr"/>
            <a:r>
              <a:rPr lang="en-US" dirty="0"/>
              <a:t>640</a:t>
            </a:r>
          </a:p>
        </p:txBody>
      </p:sp>
      <p:sp>
        <p:nvSpPr>
          <p:cNvPr id="130" name="TextBox 129">
            <a:extLst>
              <a:ext uri="{FF2B5EF4-FFF2-40B4-BE49-F238E27FC236}">
                <a16:creationId xmlns:a16="http://schemas.microsoft.com/office/drawing/2014/main" id="{B7D05602-9456-475B-9F5A-69CDB2BD4F5F}"/>
              </a:ext>
            </a:extLst>
          </p:cNvPr>
          <p:cNvSpPr txBox="1"/>
          <p:nvPr/>
        </p:nvSpPr>
        <p:spPr>
          <a:xfrm>
            <a:off x="3478576" y="4007252"/>
            <a:ext cx="1060997" cy="523220"/>
          </a:xfrm>
          <a:prstGeom prst="rect">
            <a:avLst/>
          </a:prstGeom>
          <a:noFill/>
        </p:spPr>
        <p:txBody>
          <a:bodyPr wrap="square" rtlCol="0">
            <a:spAutoFit/>
          </a:bodyPr>
          <a:lstStyle/>
          <a:p>
            <a:pPr algn="ctr"/>
            <a:r>
              <a:rPr lang="en-US" sz="1400" dirty="0">
                <a:solidFill>
                  <a:srgbClr val="35EE36"/>
                </a:solidFill>
              </a:rPr>
              <a:t>coalesced and aligned</a:t>
            </a:r>
          </a:p>
        </p:txBody>
      </p:sp>
      <p:sp>
        <p:nvSpPr>
          <p:cNvPr id="131" name="TextBox 130">
            <a:extLst>
              <a:ext uri="{FF2B5EF4-FFF2-40B4-BE49-F238E27FC236}">
                <a16:creationId xmlns:a16="http://schemas.microsoft.com/office/drawing/2014/main" id="{3B2990B5-3CE5-4464-885B-82BA42FD4672}"/>
              </a:ext>
            </a:extLst>
          </p:cNvPr>
          <p:cNvSpPr txBox="1"/>
          <p:nvPr/>
        </p:nvSpPr>
        <p:spPr>
          <a:xfrm>
            <a:off x="4607491" y="4007252"/>
            <a:ext cx="1060997" cy="523220"/>
          </a:xfrm>
          <a:prstGeom prst="rect">
            <a:avLst/>
          </a:prstGeom>
          <a:noFill/>
        </p:spPr>
        <p:txBody>
          <a:bodyPr wrap="square" rtlCol="0">
            <a:spAutoFit/>
          </a:bodyPr>
          <a:lstStyle/>
          <a:p>
            <a:pPr algn="ctr"/>
            <a:r>
              <a:rPr lang="en-US" sz="1400" dirty="0">
                <a:solidFill>
                  <a:srgbClr val="35EE36"/>
                </a:solidFill>
              </a:rPr>
              <a:t>coalesced and aligned</a:t>
            </a:r>
          </a:p>
        </p:txBody>
      </p:sp>
      <p:sp>
        <p:nvSpPr>
          <p:cNvPr id="132" name="TextBox 131">
            <a:extLst>
              <a:ext uri="{FF2B5EF4-FFF2-40B4-BE49-F238E27FC236}">
                <a16:creationId xmlns:a16="http://schemas.microsoft.com/office/drawing/2014/main" id="{C673490F-E07D-4379-9A48-6B8EAFDBA3DB}"/>
              </a:ext>
            </a:extLst>
          </p:cNvPr>
          <p:cNvSpPr txBox="1"/>
          <p:nvPr/>
        </p:nvSpPr>
        <p:spPr>
          <a:xfrm>
            <a:off x="5663100" y="4009098"/>
            <a:ext cx="1060997" cy="523220"/>
          </a:xfrm>
          <a:prstGeom prst="rect">
            <a:avLst/>
          </a:prstGeom>
          <a:noFill/>
        </p:spPr>
        <p:txBody>
          <a:bodyPr wrap="square" rtlCol="0">
            <a:spAutoFit/>
          </a:bodyPr>
          <a:lstStyle/>
          <a:p>
            <a:pPr algn="ctr"/>
            <a:r>
              <a:rPr lang="en-US" sz="1400" dirty="0">
                <a:solidFill>
                  <a:srgbClr val="35EE36"/>
                </a:solidFill>
              </a:rPr>
              <a:t>coalesced and aligned</a:t>
            </a:r>
          </a:p>
        </p:txBody>
      </p:sp>
      <p:sp>
        <p:nvSpPr>
          <p:cNvPr id="133" name="TextBox 132">
            <a:extLst>
              <a:ext uri="{FF2B5EF4-FFF2-40B4-BE49-F238E27FC236}">
                <a16:creationId xmlns:a16="http://schemas.microsoft.com/office/drawing/2014/main" id="{02AE22AF-F18E-48CA-88C7-735C29260B3E}"/>
              </a:ext>
            </a:extLst>
          </p:cNvPr>
          <p:cNvSpPr txBox="1"/>
          <p:nvPr/>
        </p:nvSpPr>
        <p:spPr>
          <a:xfrm>
            <a:off x="6630399" y="4009098"/>
            <a:ext cx="1060997" cy="523220"/>
          </a:xfrm>
          <a:prstGeom prst="rect">
            <a:avLst/>
          </a:prstGeom>
          <a:noFill/>
        </p:spPr>
        <p:txBody>
          <a:bodyPr wrap="square" rtlCol="0">
            <a:spAutoFit/>
          </a:bodyPr>
          <a:lstStyle/>
          <a:p>
            <a:pPr algn="ctr"/>
            <a:r>
              <a:rPr lang="en-US" sz="1400" dirty="0">
                <a:solidFill>
                  <a:srgbClr val="35EE36"/>
                </a:solidFill>
              </a:rPr>
              <a:t>coalesced and aligned</a:t>
            </a:r>
          </a:p>
        </p:txBody>
      </p:sp>
    </p:spTree>
    <p:extLst>
      <p:ext uri="{BB962C8B-B14F-4D97-AF65-F5344CB8AC3E}">
        <p14:creationId xmlns:p14="http://schemas.microsoft.com/office/powerpoint/2010/main" val="36786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500"/>
                                        <p:tgtEl>
                                          <p:spTgt spid="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500"/>
                                        <p:tgtEl>
                                          <p:spTgt spid="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
                                        </p:tgtEl>
                                        <p:attrNameLst>
                                          <p:attrName>style.visibility</p:attrName>
                                        </p:attrNameLst>
                                      </p:cBhvr>
                                      <p:to>
                                        <p:strVal val="visible"/>
                                      </p:to>
                                    </p:set>
                                    <p:animEffect transition="in" filter="fade">
                                      <p:cBhvr>
                                        <p:cTn id="121" dur="500"/>
                                        <p:tgtEl>
                                          <p:spTgt spid="1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fade">
                                      <p:cBhvr>
                                        <p:cTn id="124" dur="500"/>
                                        <p:tgtEl>
                                          <p:spTgt spid="1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
                                        </p:tgtEl>
                                        <p:attrNameLst>
                                          <p:attrName>style.visibility</p:attrName>
                                        </p:attrNameLst>
                                      </p:cBhvr>
                                      <p:to>
                                        <p:strVal val="visible"/>
                                      </p:to>
                                    </p:set>
                                    <p:animEffect transition="in" filter="fade">
                                      <p:cBhvr>
                                        <p:cTn id="130" dur="500"/>
                                        <p:tgtEl>
                                          <p:spTgt spid="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500"/>
                                        <p:tgtEl>
                                          <p:spTgt spid="5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fade">
                                      <p:cBhvr>
                                        <p:cTn id="148" dur="500"/>
                                        <p:tgtEl>
                                          <p:spTgt spid="5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fade">
                                      <p:cBhvr>
                                        <p:cTn id="151" dur="500"/>
                                        <p:tgtEl>
                                          <p:spTgt spid="5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1"/>
                                        </p:tgtEl>
                                        <p:attrNameLst>
                                          <p:attrName>style.visibility</p:attrName>
                                        </p:attrNameLst>
                                      </p:cBhvr>
                                      <p:to>
                                        <p:strVal val="visible"/>
                                      </p:to>
                                    </p:set>
                                    <p:animEffect transition="in" filter="fade">
                                      <p:cBhvr>
                                        <p:cTn id="154" dur="500"/>
                                        <p:tgtEl>
                                          <p:spTgt spid="11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0"/>
                                        </p:tgtEl>
                                        <p:attrNameLst>
                                          <p:attrName>style.visibility</p:attrName>
                                        </p:attrNameLst>
                                      </p:cBhvr>
                                      <p:to>
                                        <p:strVal val="visible"/>
                                      </p:to>
                                    </p:set>
                                    <p:animEffect transition="in" filter="fade">
                                      <p:cBhvr>
                                        <p:cTn id="157" dur="500"/>
                                        <p:tgtEl>
                                          <p:spTgt spid="11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4"/>
                                        </p:tgtEl>
                                        <p:attrNameLst>
                                          <p:attrName>style.visibility</p:attrName>
                                        </p:attrNameLst>
                                      </p:cBhvr>
                                      <p:to>
                                        <p:strVal val="visible"/>
                                      </p:to>
                                    </p:set>
                                    <p:animEffect transition="in" filter="fade">
                                      <p:cBhvr>
                                        <p:cTn id="160" dur="500"/>
                                        <p:tgtEl>
                                          <p:spTgt spid="11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animEffect transition="in" filter="fade">
                                      <p:cBhvr>
                                        <p:cTn id="163" dur="500"/>
                                        <p:tgtEl>
                                          <p:spTgt spid="11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7"/>
                                        </p:tgtEl>
                                        <p:attrNameLst>
                                          <p:attrName>style.visibility</p:attrName>
                                        </p:attrNameLst>
                                      </p:cBhvr>
                                      <p:to>
                                        <p:strVal val="visible"/>
                                      </p:to>
                                    </p:set>
                                    <p:animEffect transition="in" filter="fade">
                                      <p:cBhvr>
                                        <p:cTn id="166" dur="500"/>
                                        <p:tgtEl>
                                          <p:spTgt spid="11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6"/>
                                        </p:tgtEl>
                                        <p:attrNameLst>
                                          <p:attrName>style.visibility</p:attrName>
                                        </p:attrNameLst>
                                      </p:cBhvr>
                                      <p:to>
                                        <p:strVal val="visible"/>
                                      </p:to>
                                    </p:set>
                                    <p:animEffect transition="in" filter="fade">
                                      <p:cBhvr>
                                        <p:cTn id="169" dur="500"/>
                                        <p:tgtEl>
                                          <p:spTgt spid="11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0"/>
                                        </p:tgtEl>
                                        <p:attrNameLst>
                                          <p:attrName>style.visibility</p:attrName>
                                        </p:attrNameLst>
                                      </p:cBhvr>
                                      <p:to>
                                        <p:strVal val="visible"/>
                                      </p:to>
                                    </p:set>
                                    <p:animEffect transition="in" filter="fade">
                                      <p:cBhvr>
                                        <p:cTn id="172" dur="500"/>
                                        <p:tgtEl>
                                          <p:spTgt spid="12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9"/>
                                        </p:tgtEl>
                                        <p:attrNameLst>
                                          <p:attrName>style.visibility</p:attrName>
                                        </p:attrNameLst>
                                      </p:cBhvr>
                                      <p:to>
                                        <p:strVal val="visible"/>
                                      </p:to>
                                    </p:set>
                                    <p:animEffect transition="in" filter="fade">
                                      <p:cBhvr>
                                        <p:cTn id="17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110" grpId="0" animBg="1"/>
      <p:bldP spid="111" grpId="0" animBg="1"/>
      <p:bldP spid="113" grpId="0" animBg="1"/>
      <p:bldP spid="114" grpId="0" animBg="1"/>
      <p:bldP spid="116" grpId="0" animBg="1"/>
      <p:bldP spid="117" grpId="0" animBg="1"/>
      <p:bldP spid="119" grpId="0" animBg="1"/>
      <p:bldP spid="12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latin typeface="Calibri"/>
                <a:cs typeface="Calibri"/>
              </a:rPr>
              <a:t>Depending on the width of the 2D grid we’re applying our stencil to, there may be many accesses that are </a:t>
            </a:r>
            <a:r>
              <a:rPr lang="en-US" sz="2000" dirty="0" err="1">
                <a:latin typeface="Calibri"/>
                <a:cs typeface="Calibri"/>
              </a:rPr>
              <a:t>mis</a:t>
            </a:r>
            <a:r>
              <a:rPr lang="en-US" sz="2000" dirty="0">
                <a:latin typeface="Calibri"/>
                <a:cs typeface="Calibri"/>
              </a:rPr>
              <a:t>-aligned.</a:t>
            </a:r>
          </a:p>
          <a:p>
            <a:pPr algn="ctr"/>
            <a:endParaRPr lang="en-US" sz="2000" dirty="0">
              <a:latin typeface="Calibri"/>
              <a:cs typeface="Calibri"/>
            </a:endParaRPr>
          </a:p>
          <a:p>
            <a:pPr algn="ctr"/>
            <a:r>
              <a:rPr lang="en-US" sz="2000" dirty="0">
                <a:latin typeface="Calibri"/>
                <a:cs typeface="Calibri"/>
              </a:rPr>
              <a:t>By padding rows in the grid to be a length evenly divisible by 128 bytes, we can improve the # of aligned accesses (thereby reducing transactions).</a:t>
            </a:r>
          </a:p>
          <a:p>
            <a:pPr algn="ctr"/>
            <a:endParaRPr lang="en-US" sz="2000" dirty="0">
              <a:latin typeface="Calibri"/>
              <a:cs typeface="Calibri"/>
            </a:endParaRPr>
          </a:p>
          <a:p>
            <a:pPr algn="ctr"/>
            <a:r>
              <a:rPr lang="en-US" sz="2000" dirty="0">
                <a:latin typeface="Calibri"/>
                <a:cs typeface="Calibri"/>
              </a:rPr>
              <a:t>Try writing a version of your constant memory version of </a:t>
            </a:r>
            <a:r>
              <a:rPr lang="en-US" dirty="0">
                <a:latin typeface="Consolas"/>
                <a:cs typeface="Consolas"/>
              </a:rPr>
              <a:t>iso2d</a:t>
            </a:r>
            <a:r>
              <a:rPr lang="en-US" sz="2000" dirty="0">
                <a:latin typeface="Calibri"/>
                <a:cs typeface="Calibri"/>
              </a:rPr>
              <a:t> that pads all rows of </a:t>
            </a:r>
            <a:r>
              <a:rPr lang="en-US" dirty="0" err="1">
                <a:latin typeface="Consolas"/>
                <a:cs typeface="Consolas"/>
              </a:rPr>
              <a:t>curr</a:t>
            </a:r>
            <a:r>
              <a:rPr lang="en-US" sz="2000" dirty="0">
                <a:latin typeface="Calibri"/>
                <a:cs typeface="Calibri"/>
              </a:rPr>
              <a:t>, </a:t>
            </a:r>
            <a:r>
              <a:rPr lang="en-US" dirty="0">
                <a:latin typeface="Consolas"/>
                <a:cs typeface="Consolas"/>
              </a:rPr>
              <a:t>next</a:t>
            </a:r>
            <a:r>
              <a:rPr lang="en-US" sz="2000" dirty="0">
                <a:latin typeface="Calibri"/>
                <a:cs typeface="Calibri"/>
              </a:rPr>
              <a:t>, and </a:t>
            </a:r>
            <a:r>
              <a:rPr lang="en-US" dirty="0" err="1">
                <a:latin typeface="Consolas"/>
                <a:cs typeface="Consolas"/>
              </a:rPr>
              <a:t>vsq</a:t>
            </a:r>
            <a:r>
              <a:rPr lang="en-US" sz="2000" dirty="0">
                <a:latin typeface="Calibri"/>
                <a:cs typeface="Calibri"/>
              </a:rPr>
              <a:t> out to 128 bytes.</a:t>
            </a:r>
          </a:p>
          <a:p>
            <a:pPr algn="ctr"/>
            <a:endParaRPr lang="en-US" sz="2000" dirty="0">
              <a:latin typeface="Calibri"/>
              <a:cs typeface="Calibri"/>
            </a:endParaRPr>
          </a:p>
          <a:p>
            <a:pPr algn="ctr"/>
            <a:r>
              <a:rPr lang="en-US" sz="2000" dirty="0">
                <a:cs typeface="Calibri"/>
              </a:rPr>
              <a:t>Re-analyze the overall performance and the same profiler metrics.</a:t>
            </a:r>
          </a:p>
          <a:p>
            <a:pPr algn="ctr"/>
            <a:endParaRPr lang="en-US" sz="2000" dirty="0">
              <a:latin typeface="Calibri"/>
              <a:cs typeface="Calibri"/>
            </a:endParaRPr>
          </a:p>
          <a:p>
            <a:pPr algn="ctr"/>
            <a:r>
              <a:rPr lang="en-US" dirty="0">
                <a:latin typeface="Consolas" panose="020B0609020204030204" pitchFamily="49" charset="0"/>
                <a:cs typeface="Calibri"/>
              </a:rPr>
              <a:t>08_iso2d_cuda_aligned</a:t>
            </a:r>
            <a:r>
              <a:rPr lang="en-US" sz="2000" dirty="0">
                <a:cs typeface="Calibri"/>
              </a:rPr>
              <a:t> contains a starting template and example solution.</a:t>
            </a:r>
            <a:endParaRPr lang="en-US" sz="2000" dirty="0">
              <a:latin typeface="Calibri"/>
              <a:cs typeface="Calibri"/>
            </a:endParaRPr>
          </a:p>
          <a:p>
            <a:pPr algn="ctr"/>
            <a:endParaRPr lang="en-US" sz="2000" dirty="0">
              <a:latin typeface="Calibri"/>
              <a:cs typeface="Calibri"/>
            </a:endParaRPr>
          </a:p>
          <a:p>
            <a:pPr algn="ctr"/>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Access Alignment</a:t>
            </a:r>
          </a:p>
        </p:txBody>
      </p:sp>
      <p:sp>
        <p:nvSpPr>
          <p:cNvPr id="2" name="Slide Number Placeholder 1"/>
          <p:cNvSpPr>
            <a:spLocks noGrp="1"/>
          </p:cNvSpPr>
          <p:nvPr>
            <p:ph type="sldNum" sz="quarter" idx="12"/>
          </p:nvPr>
        </p:nvSpPr>
        <p:spPr/>
        <p:txBody>
          <a:bodyPr/>
          <a:lstStyle/>
          <a:p>
            <a:fld id="{63C537C0-9BD9-40EB-BADE-4FE671F46F7E}" type="slidenum">
              <a:rPr lang="en-US" smtClean="0"/>
              <a:t>137</a:t>
            </a:fld>
            <a:endParaRPr lang="en-US" dirty="0"/>
          </a:p>
        </p:txBody>
      </p:sp>
    </p:spTree>
    <p:extLst>
      <p:ext uri="{BB962C8B-B14F-4D97-AF65-F5344CB8AC3E}">
        <p14:creationId xmlns:p14="http://schemas.microsoft.com/office/powerpoint/2010/main" val="39279667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381000" y="971550"/>
            <a:ext cx="8534400" cy="3699510"/>
          </a:xfrm>
          <a:prstGeom prst="rect">
            <a:avLst/>
          </a:prstGeom>
          <a:noFill/>
        </p:spPr>
        <p:txBody>
          <a:bodyPr wrap="square" rtlCol="0">
            <a:noAutofit/>
          </a:bodyPr>
          <a:lstStyle/>
          <a:p>
            <a:pPr algn="ctr"/>
            <a:endParaRPr lang="en-US" sz="2000" dirty="0">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138</a:t>
            </a:fld>
            <a:endParaRPr lang="en-US" dirty="0"/>
          </a:p>
        </p:txBody>
      </p:sp>
      <p:sp>
        <p:nvSpPr>
          <p:cNvPr id="9" name="Rectangle 8"/>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Access Alignment</a:t>
            </a:r>
          </a:p>
        </p:txBody>
      </p:sp>
      <p:graphicFrame>
        <p:nvGraphicFramePr>
          <p:cNvPr id="11" name="Table 10">
            <a:extLst>
              <a:ext uri="{FF2B5EF4-FFF2-40B4-BE49-F238E27FC236}">
                <a16:creationId xmlns:a16="http://schemas.microsoft.com/office/drawing/2014/main" id="{EC6DC1E8-A322-462C-8340-117F93AC93EA}"/>
              </a:ext>
            </a:extLst>
          </p:cNvPr>
          <p:cNvGraphicFramePr>
            <a:graphicFrameLocks noGrp="1"/>
          </p:cNvGraphicFramePr>
          <p:nvPr>
            <p:extLst>
              <p:ext uri="{D42A27DB-BD31-4B8C-83A1-F6EECF244321}">
                <p14:modId xmlns:p14="http://schemas.microsoft.com/office/powerpoint/2010/main" val="1439199331"/>
              </p:ext>
            </p:extLst>
          </p:nvPr>
        </p:nvGraphicFramePr>
        <p:xfrm>
          <a:off x="762000" y="1657350"/>
          <a:ext cx="7924800" cy="222504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2981227">
                  <a:extLst>
                    <a:ext uri="{9D8B030D-6E8A-4147-A177-3AD203B41FA5}">
                      <a16:colId xmlns:a16="http://schemas.microsoft.com/office/drawing/2014/main" val="20001"/>
                    </a:ext>
                  </a:extLst>
                </a:gridCol>
                <a:gridCol w="2124173">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r h="370840">
                <a:tc>
                  <a:txBody>
                    <a:bodyPr/>
                    <a:lstStyle/>
                    <a:p>
                      <a:r>
                        <a:rPr lang="en-US" dirty="0"/>
                        <a:t>+ aligned</a:t>
                      </a:r>
                    </a:p>
                  </a:txBody>
                  <a:tcPr/>
                </a:tc>
                <a:tc>
                  <a:txBody>
                    <a:bodyPr/>
                    <a:lstStyle/>
                    <a:p>
                      <a:pPr algn="ctr"/>
                      <a:r>
                        <a:rPr lang="en-US" dirty="0"/>
                        <a:t>2944.26</a:t>
                      </a:r>
                    </a:p>
                  </a:txBody>
                  <a:tcPr/>
                </a:tc>
                <a:tc>
                  <a:txBody>
                    <a:bodyPr/>
                    <a:lstStyle/>
                    <a:p>
                      <a:pPr algn="ctr"/>
                      <a:r>
                        <a:rPr lang="en-US" dirty="0"/>
                        <a:t>1.05</a:t>
                      </a:r>
                    </a:p>
                  </a:txBody>
                  <a:tcPr/>
                </a:tc>
                <a:extLst>
                  <a:ext uri="{0D108BD9-81ED-4DB2-BD59-A6C34878D82A}">
                    <a16:rowId xmlns:a16="http://schemas.microsoft.com/office/drawing/2014/main" val="3366004015"/>
                  </a:ext>
                </a:extLst>
              </a:tr>
            </a:tbl>
          </a:graphicData>
        </a:graphic>
      </p:graphicFrame>
      <p:sp>
        <p:nvSpPr>
          <p:cNvPr id="12" name="TextBox 11">
            <a:extLst>
              <a:ext uri="{FF2B5EF4-FFF2-40B4-BE49-F238E27FC236}">
                <a16:creationId xmlns:a16="http://schemas.microsoft.com/office/drawing/2014/main" id="{EBE00B50-C2D5-4572-997B-85D21E4A98E3}"/>
              </a:ext>
            </a:extLst>
          </p:cNvPr>
          <p:cNvSpPr txBox="1"/>
          <p:nvPr/>
        </p:nvSpPr>
        <p:spPr>
          <a:xfrm>
            <a:off x="762001" y="3909596"/>
            <a:ext cx="7924800" cy="338554"/>
          </a:xfrm>
          <a:prstGeom prst="rect">
            <a:avLst/>
          </a:prstGeom>
          <a:noFill/>
        </p:spPr>
        <p:txBody>
          <a:bodyPr wrap="square" rtlCol="0">
            <a:spAutoFit/>
          </a:bodyPr>
          <a:lstStyle/>
          <a:p>
            <a:pPr algn="ctr"/>
            <a:r>
              <a:rPr lang="en-US" sz="1600" dirty="0">
                <a:latin typeface="Consolas" panose="020B0609020204030204" pitchFamily="49" charset="0"/>
              </a:rPr>
              <a:t>-x 4096 -y 4096 -</a:t>
            </a:r>
            <a:r>
              <a:rPr lang="en-US" sz="1600" dirty="0" err="1">
                <a:latin typeface="Consolas" panose="020B0609020204030204" pitchFamily="49" charset="0"/>
              </a:rPr>
              <a:t>i</a:t>
            </a:r>
            <a:r>
              <a:rPr lang="en-US" sz="1600" dirty="0">
                <a:latin typeface="Consolas" panose="020B0609020204030204" pitchFamily="49" charset="0"/>
              </a:rPr>
              <a:t> 1000</a:t>
            </a:r>
          </a:p>
        </p:txBody>
      </p:sp>
    </p:spTree>
    <p:extLst>
      <p:ext uri="{BB962C8B-B14F-4D97-AF65-F5344CB8AC3E}">
        <p14:creationId xmlns:p14="http://schemas.microsoft.com/office/powerpoint/2010/main" val="19361574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42555902"/>
              </p:ext>
            </p:extLst>
          </p:nvPr>
        </p:nvGraphicFramePr>
        <p:xfrm>
          <a:off x="609600" y="1123950"/>
          <a:ext cx="8001000" cy="363728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370840">
                <a:tc>
                  <a:txBody>
                    <a:bodyPr/>
                    <a:lstStyle/>
                    <a:p>
                      <a:pPr algn="ctr"/>
                      <a:r>
                        <a:rPr lang="en-US" sz="1600" dirty="0"/>
                        <a:t>Metric</a:t>
                      </a:r>
                    </a:p>
                  </a:txBody>
                  <a:tcPr/>
                </a:tc>
                <a:tc>
                  <a:txBody>
                    <a:bodyPr/>
                    <a:lstStyle/>
                    <a:p>
                      <a:pPr algn="ctr"/>
                      <a:r>
                        <a:rPr lang="en-US" sz="1600" dirty="0"/>
                        <a:t>Old Value</a:t>
                      </a:r>
                    </a:p>
                  </a:txBody>
                  <a:tcPr/>
                </a:tc>
                <a:tc>
                  <a:txBody>
                    <a:bodyPr/>
                    <a:lstStyle/>
                    <a:p>
                      <a:pPr algn="ctr"/>
                      <a:r>
                        <a:rPr lang="en-US" sz="1600" dirty="0"/>
                        <a:t>New Value</a:t>
                      </a:r>
                    </a:p>
                  </a:txBody>
                  <a:tcPr/>
                </a:tc>
                <a:extLst>
                  <a:ext uri="{0D108BD9-81ED-4DB2-BD59-A6C34878D82A}">
                    <a16:rowId xmlns:a16="http://schemas.microsoft.com/office/drawing/2014/main" val="10000"/>
                  </a:ext>
                </a:extLst>
              </a:tr>
              <a:tr h="0">
                <a:tc>
                  <a:txBody>
                    <a:bodyPr/>
                    <a:lstStyle/>
                    <a:p>
                      <a:r>
                        <a:rPr lang="en-US" sz="1400" dirty="0" err="1">
                          <a:latin typeface="Consolas"/>
                          <a:cs typeface="Consolas"/>
                        </a:rPr>
                        <a:t>sm_efficiency</a:t>
                      </a:r>
                      <a:endParaRPr lang="en-US" sz="1400" dirty="0">
                        <a:latin typeface="Consolas"/>
                        <a:cs typeface="Consolas"/>
                      </a:endParaRPr>
                    </a:p>
                  </a:txBody>
                  <a:tcPr/>
                </a:tc>
                <a:tc>
                  <a:txBody>
                    <a:bodyPr/>
                    <a:lstStyle/>
                    <a:p>
                      <a:pPr algn="ctr"/>
                      <a:r>
                        <a:rPr lang="en-US" sz="1600" dirty="0"/>
                        <a:t>99.92%</a:t>
                      </a:r>
                    </a:p>
                  </a:txBody>
                  <a:tcPr>
                    <a:solidFill>
                      <a:srgbClr val="01EA03">
                        <a:alpha val="50000"/>
                      </a:srgbClr>
                    </a:solidFill>
                  </a:tcPr>
                </a:tc>
                <a:tc>
                  <a:txBody>
                    <a:bodyPr/>
                    <a:lstStyle/>
                    <a:p>
                      <a:pPr algn="ctr"/>
                      <a:r>
                        <a:rPr lang="en-US" sz="1600" dirty="0"/>
                        <a:t>99.90%</a:t>
                      </a:r>
                    </a:p>
                  </a:txBody>
                  <a:tcPr>
                    <a:solidFill>
                      <a:srgbClr val="01EA03">
                        <a:alpha val="50000"/>
                      </a:srgbClr>
                    </a:solidFill>
                  </a:tcPr>
                </a:tc>
                <a:extLst>
                  <a:ext uri="{0D108BD9-81ED-4DB2-BD59-A6C34878D82A}">
                    <a16:rowId xmlns:a16="http://schemas.microsoft.com/office/drawing/2014/main" val="10001"/>
                  </a:ext>
                </a:extLst>
              </a:tr>
              <a:tr h="132080">
                <a:tc>
                  <a:txBody>
                    <a:bodyPr/>
                    <a:lstStyle/>
                    <a:p>
                      <a:r>
                        <a:rPr lang="en-US" sz="1400" dirty="0" err="1">
                          <a:latin typeface="Consolas"/>
                          <a:cs typeface="Consolas"/>
                        </a:rPr>
                        <a:t>ipc</a:t>
                      </a:r>
                      <a:endParaRPr lang="en-US" sz="1400" dirty="0">
                        <a:latin typeface="Consolas"/>
                        <a:cs typeface="Consolas"/>
                      </a:endParaRPr>
                    </a:p>
                  </a:txBody>
                  <a:tcPr/>
                </a:tc>
                <a:tc>
                  <a:txBody>
                    <a:bodyPr/>
                    <a:lstStyle/>
                    <a:p>
                      <a:pPr algn="ctr"/>
                      <a:r>
                        <a:rPr lang="en-US" sz="1600" dirty="0"/>
                        <a:t>1.594381</a:t>
                      </a:r>
                    </a:p>
                  </a:txBody>
                  <a:tcPr>
                    <a:solidFill>
                      <a:srgbClr val="01EA03">
                        <a:alpha val="50000"/>
                      </a:srgbClr>
                    </a:solidFill>
                  </a:tcPr>
                </a:tc>
                <a:tc>
                  <a:txBody>
                    <a:bodyPr/>
                    <a:lstStyle/>
                    <a:p>
                      <a:pPr algn="ctr"/>
                      <a:r>
                        <a:rPr lang="en-US" sz="1600" dirty="0"/>
                        <a:t>1.717437</a:t>
                      </a:r>
                    </a:p>
                  </a:txBody>
                  <a:tcPr>
                    <a:solidFill>
                      <a:srgbClr val="01EA03">
                        <a:alpha val="50000"/>
                      </a:srgbClr>
                    </a:solidFill>
                  </a:tcPr>
                </a:tc>
                <a:extLst>
                  <a:ext uri="{0D108BD9-81ED-4DB2-BD59-A6C34878D82A}">
                    <a16:rowId xmlns:a16="http://schemas.microsoft.com/office/drawing/2014/main" val="10002"/>
                  </a:ext>
                </a:extLst>
              </a:tr>
              <a:tr h="370840">
                <a:tc>
                  <a:txBody>
                    <a:bodyPr/>
                    <a:lstStyle/>
                    <a:p>
                      <a:r>
                        <a:rPr lang="en-US" sz="1400" dirty="0" err="1">
                          <a:latin typeface="Consolas"/>
                          <a:cs typeface="Consolas"/>
                        </a:rPr>
                        <a:t>gld_transactions</a:t>
                      </a:r>
                      <a:endParaRPr lang="en-US" sz="1400" dirty="0">
                        <a:latin typeface="Consolas"/>
                        <a:cs typeface="Consolas"/>
                      </a:endParaRPr>
                    </a:p>
                  </a:txBody>
                  <a:tcPr/>
                </a:tc>
                <a:tc>
                  <a:txBody>
                    <a:bodyPr/>
                    <a:lstStyle/>
                    <a:p>
                      <a:pPr algn="ctr"/>
                      <a:r>
                        <a:rPr lang="en-US" sz="1600" dirty="0"/>
                        <a:t>19710600</a:t>
                      </a:r>
                    </a:p>
                  </a:txBody>
                  <a:tcPr/>
                </a:tc>
                <a:tc>
                  <a:txBody>
                    <a:bodyPr/>
                    <a:lstStyle/>
                    <a:p>
                      <a:pPr algn="ctr"/>
                      <a:r>
                        <a:rPr lang="en-US" sz="1600" dirty="0"/>
                        <a:t>14179671</a:t>
                      </a:r>
                    </a:p>
                  </a:txBody>
                  <a:tcPr>
                    <a:solidFill>
                      <a:srgbClr val="01EA03">
                        <a:alpha val="50000"/>
                      </a:srgbClr>
                    </a:solidFill>
                  </a:tcPr>
                </a:tc>
                <a:extLst>
                  <a:ext uri="{0D108BD9-81ED-4DB2-BD59-A6C34878D82A}">
                    <a16:rowId xmlns:a16="http://schemas.microsoft.com/office/drawing/2014/main" val="10003"/>
                  </a:ext>
                </a:extLst>
              </a:tr>
              <a:tr h="370840">
                <a:tc>
                  <a:txBody>
                    <a:bodyPr/>
                    <a:lstStyle/>
                    <a:p>
                      <a:r>
                        <a:rPr lang="en-US" sz="1400" dirty="0" err="1">
                          <a:latin typeface="Consolas"/>
                          <a:cs typeface="Consolas"/>
                        </a:rPr>
                        <a:t>gst_transactions</a:t>
                      </a:r>
                      <a:endParaRPr lang="en-US" sz="1400" dirty="0">
                        <a:latin typeface="Consolas"/>
                        <a:cs typeface="Consolas"/>
                      </a:endParaRPr>
                    </a:p>
                  </a:txBody>
                  <a:tcPr/>
                </a:tc>
                <a:tc>
                  <a:txBody>
                    <a:bodyPr/>
                    <a:lstStyle/>
                    <a:p>
                      <a:pPr algn="ctr"/>
                      <a:r>
                        <a:rPr lang="en-US" sz="1600" dirty="0"/>
                        <a:t>1051120</a:t>
                      </a:r>
                    </a:p>
                  </a:txBody>
                  <a:tcPr/>
                </a:tc>
                <a:tc>
                  <a:txBody>
                    <a:bodyPr/>
                    <a:lstStyle/>
                    <a:p>
                      <a:pPr algn="ctr"/>
                      <a:r>
                        <a:rPr lang="en-US" sz="1600" dirty="0"/>
                        <a:t>525216</a:t>
                      </a:r>
                    </a:p>
                  </a:txBody>
                  <a:tcPr>
                    <a:solidFill>
                      <a:srgbClr val="01EA03">
                        <a:alpha val="50000"/>
                      </a:srgbClr>
                    </a:solidFill>
                  </a:tcPr>
                </a:tc>
                <a:extLst>
                  <a:ext uri="{0D108BD9-81ED-4DB2-BD59-A6C34878D82A}">
                    <a16:rowId xmlns:a16="http://schemas.microsoft.com/office/drawing/2014/main" val="10004"/>
                  </a:ext>
                </a:extLst>
              </a:tr>
              <a:tr h="370840">
                <a:tc>
                  <a:txBody>
                    <a:bodyPr/>
                    <a:lstStyle/>
                    <a:p>
                      <a:r>
                        <a:rPr lang="en-US" sz="1400" dirty="0" err="1">
                          <a:latin typeface="Consolas"/>
                          <a:cs typeface="Consolas"/>
                        </a:rPr>
                        <a:t>gld_transactions_per_request</a:t>
                      </a:r>
                      <a:endParaRPr lang="en-US" sz="1400" dirty="0">
                        <a:latin typeface="Consolas"/>
                        <a:cs typeface="Consolas"/>
                      </a:endParaRPr>
                    </a:p>
                  </a:txBody>
                  <a:tcPr/>
                </a:tc>
                <a:tc>
                  <a:txBody>
                    <a:bodyPr/>
                    <a:lstStyle/>
                    <a:p>
                      <a:pPr algn="ctr"/>
                      <a:r>
                        <a:rPr lang="en-US" sz="1600" dirty="0"/>
                        <a:t>1.978683</a:t>
                      </a:r>
                    </a:p>
                  </a:txBody>
                  <a:tcPr>
                    <a:solidFill>
                      <a:srgbClr val="FF0000"/>
                    </a:solidFill>
                  </a:tcPr>
                </a:tc>
                <a:tc>
                  <a:txBody>
                    <a:bodyPr/>
                    <a:lstStyle/>
                    <a:p>
                      <a:pPr algn="ctr"/>
                      <a:r>
                        <a:rPr lang="en-US" sz="1600" dirty="0"/>
                        <a:t>1.423451</a:t>
                      </a:r>
                    </a:p>
                  </a:txBody>
                  <a:tcPr>
                    <a:solidFill>
                      <a:srgbClr val="FF6600">
                        <a:alpha val="50000"/>
                      </a:srgbClr>
                    </a:solidFill>
                  </a:tcPr>
                </a:tc>
                <a:extLst>
                  <a:ext uri="{0D108BD9-81ED-4DB2-BD59-A6C34878D82A}">
                    <a16:rowId xmlns:a16="http://schemas.microsoft.com/office/drawing/2014/main" val="10005"/>
                  </a:ext>
                </a:extLst>
              </a:tr>
              <a:tr h="370840">
                <a:tc>
                  <a:txBody>
                    <a:bodyPr/>
                    <a:lstStyle/>
                    <a:p>
                      <a:r>
                        <a:rPr lang="en-US" sz="1400" dirty="0" err="1">
                          <a:latin typeface="Consolas"/>
                          <a:cs typeface="Consolas"/>
                        </a:rPr>
                        <a:t>gst_transactions_per_request</a:t>
                      </a:r>
                      <a:endParaRPr lang="en-US" sz="1400" dirty="0">
                        <a:latin typeface="Consolas"/>
                        <a:cs typeface="Consolas"/>
                      </a:endParaRPr>
                    </a:p>
                  </a:txBody>
                  <a:tcPr/>
                </a:tc>
                <a:tc>
                  <a:txBody>
                    <a:bodyPr/>
                    <a:lstStyle/>
                    <a:p>
                      <a:pPr algn="ctr"/>
                      <a:r>
                        <a:rPr lang="en-US" sz="1600" dirty="0"/>
                        <a:t>2.004852</a:t>
                      </a:r>
                    </a:p>
                  </a:txBody>
                  <a:tcPr>
                    <a:solidFill>
                      <a:srgbClr val="FF0000"/>
                    </a:solidFill>
                  </a:tcPr>
                </a:tc>
                <a:tc>
                  <a:txBody>
                    <a:bodyPr/>
                    <a:lstStyle/>
                    <a:p>
                      <a:pPr algn="ctr"/>
                      <a:r>
                        <a:rPr lang="en-US" sz="1600" dirty="0"/>
                        <a:t>1.001770</a:t>
                      </a:r>
                    </a:p>
                  </a:txBody>
                  <a:tcPr>
                    <a:solidFill>
                      <a:srgbClr val="01EA03">
                        <a:alpha val="50000"/>
                      </a:srgbClr>
                    </a:solidFill>
                  </a:tcPr>
                </a:tc>
                <a:extLst>
                  <a:ext uri="{0D108BD9-81ED-4DB2-BD59-A6C34878D82A}">
                    <a16:rowId xmlns:a16="http://schemas.microsoft.com/office/drawing/2014/main" val="10006"/>
                  </a:ext>
                </a:extLst>
              </a:tr>
              <a:tr h="370840">
                <a:tc>
                  <a:txBody>
                    <a:bodyPr/>
                    <a:lstStyle/>
                    <a:p>
                      <a:r>
                        <a:rPr lang="en-US" sz="1400" dirty="0" err="1">
                          <a:latin typeface="Consolas"/>
                          <a:cs typeface="Consolas"/>
                        </a:rPr>
                        <a:t>gld_efficiency</a:t>
                      </a:r>
                      <a:endParaRPr lang="en-US" sz="1400" dirty="0">
                        <a:latin typeface="Consolas"/>
                        <a:cs typeface="Consolas"/>
                      </a:endParaRPr>
                    </a:p>
                  </a:txBody>
                  <a:tcPr/>
                </a:tc>
                <a:tc>
                  <a:txBody>
                    <a:bodyPr/>
                    <a:lstStyle/>
                    <a:p>
                      <a:pPr algn="ctr"/>
                      <a:r>
                        <a:rPr lang="en-US" sz="1600" dirty="0"/>
                        <a:t>50.71%</a:t>
                      </a:r>
                    </a:p>
                  </a:txBody>
                  <a:tcPr>
                    <a:solidFill>
                      <a:srgbClr val="FF0000"/>
                    </a:solidFill>
                  </a:tcPr>
                </a:tc>
                <a:tc>
                  <a:txBody>
                    <a:bodyPr/>
                    <a:lstStyle/>
                    <a:p>
                      <a:pPr algn="ctr"/>
                      <a:r>
                        <a:rPr lang="en-US" sz="1600" dirty="0"/>
                        <a:t>70.25%</a:t>
                      </a:r>
                    </a:p>
                  </a:txBody>
                  <a:tcPr>
                    <a:solidFill>
                      <a:srgbClr val="FF6600">
                        <a:alpha val="50000"/>
                      </a:srgbClr>
                    </a:solidFill>
                  </a:tcPr>
                </a:tc>
                <a:extLst>
                  <a:ext uri="{0D108BD9-81ED-4DB2-BD59-A6C34878D82A}">
                    <a16:rowId xmlns:a16="http://schemas.microsoft.com/office/drawing/2014/main" val="10007"/>
                  </a:ext>
                </a:extLst>
              </a:tr>
              <a:tr h="370840">
                <a:tc>
                  <a:txBody>
                    <a:bodyPr/>
                    <a:lstStyle/>
                    <a:p>
                      <a:r>
                        <a:rPr lang="en-US" sz="1400" dirty="0" err="1">
                          <a:latin typeface="Consolas"/>
                          <a:cs typeface="Consolas"/>
                        </a:rPr>
                        <a:t>gst_efficiency</a:t>
                      </a:r>
                      <a:endParaRPr lang="en-US" sz="1400" dirty="0">
                        <a:latin typeface="Consolas"/>
                        <a:cs typeface="Consolas"/>
                      </a:endParaRPr>
                    </a:p>
                  </a:txBody>
                  <a:tcPr/>
                </a:tc>
                <a:tc>
                  <a:txBody>
                    <a:bodyPr/>
                    <a:lstStyle/>
                    <a:p>
                      <a:pPr algn="ctr"/>
                      <a:r>
                        <a:rPr lang="en-US" sz="1600" dirty="0"/>
                        <a:t>80.00%</a:t>
                      </a:r>
                    </a:p>
                  </a:txBody>
                  <a:tcPr>
                    <a:solidFill>
                      <a:srgbClr val="FF6600">
                        <a:alpha val="50000"/>
                      </a:srgbClr>
                    </a:solidFill>
                  </a:tcPr>
                </a:tc>
                <a:tc>
                  <a:txBody>
                    <a:bodyPr/>
                    <a:lstStyle/>
                    <a:p>
                      <a:pPr algn="ctr"/>
                      <a:r>
                        <a:rPr lang="en-US" sz="1600" dirty="0"/>
                        <a:t>100.00%</a:t>
                      </a:r>
                    </a:p>
                  </a:txBody>
                  <a:tcPr>
                    <a:solidFill>
                      <a:srgbClr val="01EA03">
                        <a:alpha val="50000"/>
                      </a:srgbClr>
                    </a:solidFill>
                  </a:tcPr>
                </a:tc>
                <a:extLst>
                  <a:ext uri="{0D108BD9-81ED-4DB2-BD59-A6C34878D82A}">
                    <a16:rowId xmlns:a16="http://schemas.microsoft.com/office/drawing/2014/main" val="10008"/>
                  </a:ext>
                </a:extLst>
              </a:tr>
              <a:tr h="370840">
                <a:tc>
                  <a:txBody>
                    <a:bodyPr/>
                    <a:lstStyle/>
                    <a:p>
                      <a:r>
                        <a:rPr lang="en-US" sz="1400" dirty="0" err="1">
                          <a:latin typeface="Consolas"/>
                          <a:cs typeface="Consolas"/>
                        </a:rPr>
                        <a:t>alu_fu_utilization</a:t>
                      </a:r>
                      <a:endParaRPr lang="en-US" sz="1400" dirty="0">
                        <a:latin typeface="Consolas"/>
                        <a:cs typeface="Consolas"/>
                      </a:endParaRPr>
                    </a:p>
                  </a:txBody>
                  <a:tcPr/>
                </a:tc>
                <a:tc>
                  <a:txBody>
                    <a:bodyPr/>
                    <a:lstStyle/>
                    <a:p>
                      <a:pPr algn="ctr"/>
                      <a:r>
                        <a:rPr lang="en-US" sz="1600" dirty="0"/>
                        <a:t>High (7)</a:t>
                      </a:r>
                    </a:p>
                  </a:txBody>
                  <a:tcPr>
                    <a:solidFill>
                      <a:srgbClr val="80F481"/>
                    </a:solidFill>
                  </a:tcPr>
                </a:tc>
                <a:tc>
                  <a:txBody>
                    <a:bodyPr/>
                    <a:lstStyle/>
                    <a:p>
                      <a:pPr algn="ctr"/>
                      <a:r>
                        <a:rPr lang="en-US" sz="1600" dirty="0"/>
                        <a:t>High (7)</a:t>
                      </a:r>
                    </a:p>
                  </a:txBody>
                  <a:tcPr>
                    <a:solidFill>
                      <a:srgbClr val="01EA03">
                        <a:alpha val="50000"/>
                      </a:srgbClr>
                    </a:solidFill>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63C537C0-9BD9-40EB-BADE-4FE671F46F7E}" type="slidenum">
              <a:rPr lang="en-US" smtClean="0"/>
              <a:t>139</a:t>
            </a:fld>
            <a:endParaRPr lang="en-US"/>
          </a:p>
        </p:txBody>
      </p:sp>
      <p:sp>
        <p:nvSpPr>
          <p:cNvPr id="7" name="Rectangle 6"/>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Access Alignment</a:t>
            </a:r>
          </a:p>
        </p:txBody>
      </p:sp>
    </p:spTree>
    <p:extLst>
      <p:ext uri="{BB962C8B-B14F-4D97-AF65-F5344CB8AC3E}">
        <p14:creationId xmlns:p14="http://schemas.microsoft.com/office/powerpoint/2010/main" val="2660076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382000" cy="646331"/>
          </a:xfrm>
          <a:prstGeom prst="rect">
            <a:avLst/>
          </a:prstGeom>
          <a:noFill/>
        </p:spPr>
        <p:txBody>
          <a:bodyPr wrap="square" rtlCol="0">
            <a:spAutoFit/>
          </a:bodyPr>
          <a:lstStyle/>
          <a:p>
            <a:r>
              <a:rPr lang="en-US" sz="3600" b="1" dirty="0">
                <a:solidFill>
                  <a:schemeClr val="bg1"/>
                </a:solidFill>
              </a:rPr>
              <a:t>Latency vs. Throughput in Apps &amp; Datasets</a:t>
            </a:r>
          </a:p>
        </p:txBody>
      </p:sp>
      <p:sp>
        <p:nvSpPr>
          <p:cNvPr id="7" name="TextBox 6"/>
          <p:cNvSpPr txBox="1">
            <a:spLocks noChangeAspect="1"/>
          </p:cNvSpPr>
          <p:nvPr/>
        </p:nvSpPr>
        <p:spPr>
          <a:xfrm rot="16200000">
            <a:off x="62865" y="2931795"/>
            <a:ext cx="2091690" cy="457200"/>
          </a:xfrm>
          <a:prstGeom prst="rect">
            <a:avLst/>
          </a:prstGeom>
          <a:noFill/>
        </p:spPr>
        <p:txBody>
          <a:bodyPr wrap="square" rtlCol="0">
            <a:noAutofit/>
          </a:bodyPr>
          <a:lstStyle/>
          <a:p>
            <a:pPr algn="ctr"/>
            <a:r>
              <a:rPr lang="en-US" sz="1400" dirty="0"/>
              <a:t>Latency</a:t>
            </a:r>
          </a:p>
        </p:txBody>
      </p:sp>
      <p:sp>
        <p:nvSpPr>
          <p:cNvPr id="2" name="Slide Number Placeholder 1"/>
          <p:cNvSpPr>
            <a:spLocks noGrp="1"/>
          </p:cNvSpPr>
          <p:nvPr>
            <p:ph type="sldNum" sz="quarter" idx="12"/>
          </p:nvPr>
        </p:nvSpPr>
        <p:spPr/>
        <p:txBody>
          <a:bodyPr/>
          <a:lstStyle/>
          <a:p>
            <a:fld id="{63C537C0-9BD9-40EB-BADE-4FE671F46F7E}" type="slidenum">
              <a:rPr lang="en-US" smtClean="0"/>
              <a:t>14</a:t>
            </a:fld>
            <a:endParaRPr lang="en-US"/>
          </a:p>
        </p:txBody>
      </p:sp>
      <p:cxnSp>
        <p:nvCxnSpPr>
          <p:cNvPr id="4" name="Straight Arrow Connector 3"/>
          <p:cNvCxnSpPr/>
          <p:nvPr/>
        </p:nvCxnSpPr>
        <p:spPr>
          <a:xfrm>
            <a:off x="1184909" y="1885950"/>
            <a:ext cx="0" cy="2590800"/>
          </a:xfrm>
          <a:prstGeom prst="straightConnector1">
            <a:avLst/>
          </a:prstGeom>
          <a:ln>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a:spLocks noChangeAspect="1"/>
          </p:cNvSpPr>
          <p:nvPr/>
        </p:nvSpPr>
        <p:spPr>
          <a:xfrm>
            <a:off x="685800" y="1200150"/>
            <a:ext cx="2091690" cy="457200"/>
          </a:xfrm>
          <a:prstGeom prst="rect">
            <a:avLst/>
          </a:prstGeom>
          <a:noFill/>
        </p:spPr>
        <p:txBody>
          <a:bodyPr wrap="square" rtlCol="0">
            <a:noAutofit/>
          </a:bodyPr>
          <a:lstStyle/>
          <a:p>
            <a:pPr algn="ctr"/>
            <a:r>
              <a:rPr lang="en-US" sz="1400" dirty="0"/>
              <a:t>Throughput</a:t>
            </a:r>
          </a:p>
        </p:txBody>
      </p:sp>
      <p:cxnSp>
        <p:nvCxnSpPr>
          <p:cNvPr id="51" name="Straight Arrow Connector 50"/>
          <p:cNvCxnSpPr/>
          <p:nvPr/>
        </p:nvCxnSpPr>
        <p:spPr>
          <a:xfrm>
            <a:off x="1371600" y="1581150"/>
            <a:ext cx="609600" cy="0"/>
          </a:xfrm>
          <a:prstGeom prst="straightConnector1">
            <a:avLst/>
          </a:prstGeom>
          <a:ln>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a:spLocks noChangeAspect="1"/>
          </p:cNvSpPr>
          <p:nvPr/>
        </p:nvSpPr>
        <p:spPr>
          <a:xfrm>
            <a:off x="685800" y="819150"/>
            <a:ext cx="2091690" cy="457200"/>
          </a:xfrm>
          <a:prstGeom prst="rect">
            <a:avLst/>
          </a:prstGeom>
          <a:noFill/>
        </p:spPr>
        <p:txBody>
          <a:bodyPr wrap="square" rtlCol="0">
            <a:noAutofit/>
          </a:bodyPr>
          <a:lstStyle/>
          <a:p>
            <a:pPr algn="ctr"/>
            <a:r>
              <a:rPr lang="en-US" sz="2000" b="1" dirty="0"/>
              <a:t>Latency-bound</a:t>
            </a:r>
          </a:p>
        </p:txBody>
      </p:sp>
      <p:sp>
        <p:nvSpPr>
          <p:cNvPr id="80" name="Oval 79"/>
          <p:cNvSpPr/>
          <p:nvPr/>
        </p:nvSpPr>
        <p:spPr>
          <a:xfrm>
            <a:off x="1371600" y="17335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A</a:t>
            </a:r>
          </a:p>
        </p:txBody>
      </p:sp>
      <p:sp>
        <p:nvSpPr>
          <p:cNvPr id="81" name="Oval 80"/>
          <p:cNvSpPr/>
          <p:nvPr/>
        </p:nvSpPr>
        <p:spPr>
          <a:xfrm>
            <a:off x="1371600" y="24955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B</a:t>
            </a:r>
          </a:p>
        </p:txBody>
      </p:sp>
      <p:sp>
        <p:nvSpPr>
          <p:cNvPr id="83" name="Oval 82"/>
          <p:cNvSpPr/>
          <p:nvPr/>
        </p:nvSpPr>
        <p:spPr>
          <a:xfrm>
            <a:off x="1371600" y="32575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C</a:t>
            </a:r>
          </a:p>
        </p:txBody>
      </p:sp>
      <p:sp>
        <p:nvSpPr>
          <p:cNvPr id="84" name="Oval 83"/>
          <p:cNvSpPr/>
          <p:nvPr/>
        </p:nvSpPr>
        <p:spPr>
          <a:xfrm>
            <a:off x="1371600" y="40195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a:t>
            </a:r>
          </a:p>
        </p:txBody>
      </p:sp>
      <p:cxnSp>
        <p:nvCxnSpPr>
          <p:cNvPr id="85" name="Straight Arrow Connector 84"/>
          <p:cNvCxnSpPr>
            <a:stCxn id="80" idx="4"/>
            <a:endCxn id="81" idx="0"/>
          </p:cNvCxnSpPr>
          <p:nvPr/>
        </p:nvCxnSpPr>
        <p:spPr>
          <a:xfrm>
            <a:off x="1676400" y="2343150"/>
            <a:ext cx="0" cy="152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81" idx="4"/>
            <a:endCxn id="83" idx="0"/>
          </p:cNvCxnSpPr>
          <p:nvPr/>
        </p:nvCxnSpPr>
        <p:spPr>
          <a:xfrm>
            <a:off x="1676400" y="3105150"/>
            <a:ext cx="0" cy="152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3" idx="4"/>
            <a:endCxn id="84" idx="0"/>
          </p:cNvCxnSpPr>
          <p:nvPr/>
        </p:nvCxnSpPr>
        <p:spPr>
          <a:xfrm>
            <a:off x="1676400" y="3867150"/>
            <a:ext cx="0" cy="152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209801" y="2038350"/>
            <a:ext cx="1904999" cy="1477328"/>
          </a:xfrm>
          <a:prstGeom prst="rect">
            <a:avLst/>
          </a:prstGeom>
          <a:noFill/>
        </p:spPr>
        <p:txBody>
          <a:bodyPr wrap="square" rtlCol="0">
            <a:spAutoFit/>
          </a:bodyPr>
          <a:lstStyle/>
          <a:p>
            <a:r>
              <a:rPr lang="en-US" dirty="0"/>
              <a:t>Increasing the # of processors doesn’t matter, only straight-line performance.</a:t>
            </a:r>
          </a:p>
        </p:txBody>
      </p:sp>
      <p:sp>
        <p:nvSpPr>
          <p:cNvPr id="89" name="Oval 88"/>
          <p:cNvSpPr/>
          <p:nvPr/>
        </p:nvSpPr>
        <p:spPr>
          <a:xfrm>
            <a:off x="5105400" y="18097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A</a:t>
            </a:r>
          </a:p>
        </p:txBody>
      </p:sp>
      <p:sp>
        <p:nvSpPr>
          <p:cNvPr id="90" name="Oval 89"/>
          <p:cNvSpPr/>
          <p:nvPr/>
        </p:nvSpPr>
        <p:spPr>
          <a:xfrm>
            <a:off x="6019800" y="18097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B</a:t>
            </a:r>
          </a:p>
        </p:txBody>
      </p:sp>
      <p:sp>
        <p:nvSpPr>
          <p:cNvPr id="91" name="Oval 90"/>
          <p:cNvSpPr/>
          <p:nvPr/>
        </p:nvSpPr>
        <p:spPr>
          <a:xfrm>
            <a:off x="6858000" y="18097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C</a:t>
            </a:r>
          </a:p>
        </p:txBody>
      </p:sp>
      <p:sp>
        <p:nvSpPr>
          <p:cNvPr id="92" name="Oval 91"/>
          <p:cNvSpPr/>
          <p:nvPr/>
        </p:nvSpPr>
        <p:spPr>
          <a:xfrm>
            <a:off x="7696200" y="1809750"/>
            <a:ext cx="609600" cy="6096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a:t>
            </a:r>
          </a:p>
        </p:txBody>
      </p:sp>
      <p:cxnSp>
        <p:nvCxnSpPr>
          <p:cNvPr id="93" name="Straight Arrow Connector 92"/>
          <p:cNvCxnSpPr>
            <a:stCxn id="89" idx="4"/>
          </p:cNvCxnSpPr>
          <p:nvPr/>
        </p:nvCxnSpPr>
        <p:spPr>
          <a:xfrm>
            <a:off x="5410200" y="2419350"/>
            <a:ext cx="0" cy="4572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90" idx="4"/>
          </p:cNvCxnSpPr>
          <p:nvPr/>
        </p:nvCxnSpPr>
        <p:spPr>
          <a:xfrm>
            <a:off x="6324600" y="2419350"/>
            <a:ext cx="0" cy="4572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1" idx="4"/>
          </p:cNvCxnSpPr>
          <p:nvPr/>
        </p:nvCxnSpPr>
        <p:spPr>
          <a:xfrm>
            <a:off x="7162800" y="2419350"/>
            <a:ext cx="0" cy="4572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92" idx="4"/>
          </p:cNvCxnSpPr>
          <p:nvPr/>
        </p:nvCxnSpPr>
        <p:spPr>
          <a:xfrm>
            <a:off x="8001000" y="2419350"/>
            <a:ext cx="0" cy="4572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8" name="TextBox 97"/>
          <p:cNvSpPr txBox="1">
            <a:spLocks noChangeAspect="1"/>
          </p:cNvSpPr>
          <p:nvPr/>
        </p:nvSpPr>
        <p:spPr>
          <a:xfrm>
            <a:off x="5680710" y="1123950"/>
            <a:ext cx="2091690" cy="457200"/>
          </a:xfrm>
          <a:prstGeom prst="rect">
            <a:avLst/>
          </a:prstGeom>
          <a:noFill/>
        </p:spPr>
        <p:txBody>
          <a:bodyPr wrap="square" rtlCol="0">
            <a:noAutofit/>
          </a:bodyPr>
          <a:lstStyle/>
          <a:p>
            <a:pPr algn="ctr"/>
            <a:r>
              <a:rPr lang="en-US" sz="1400" dirty="0"/>
              <a:t>Throughput</a:t>
            </a:r>
          </a:p>
        </p:txBody>
      </p:sp>
      <p:cxnSp>
        <p:nvCxnSpPr>
          <p:cNvPr id="99" name="Straight Arrow Connector 98"/>
          <p:cNvCxnSpPr/>
          <p:nvPr/>
        </p:nvCxnSpPr>
        <p:spPr>
          <a:xfrm>
            <a:off x="5105400" y="1504950"/>
            <a:ext cx="3200400" cy="0"/>
          </a:xfrm>
          <a:prstGeom prst="straightConnector1">
            <a:avLst/>
          </a:prstGeom>
          <a:ln>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a:spLocks noChangeAspect="1"/>
          </p:cNvSpPr>
          <p:nvPr/>
        </p:nvSpPr>
        <p:spPr>
          <a:xfrm rot="16200000">
            <a:off x="3754755" y="2931795"/>
            <a:ext cx="2091690" cy="457200"/>
          </a:xfrm>
          <a:prstGeom prst="rect">
            <a:avLst/>
          </a:prstGeom>
          <a:noFill/>
        </p:spPr>
        <p:txBody>
          <a:bodyPr wrap="square" rtlCol="0">
            <a:noAutofit/>
          </a:bodyPr>
          <a:lstStyle/>
          <a:p>
            <a:pPr algn="ctr"/>
            <a:r>
              <a:rPr lang="en-US" sz="1400" dirty="0"/>
              <a:t>Latency</a:t>
            </a:r>
          </a:p>
        </p:txBody>
      </p:sp>
      <p:cxnSp>
        <p:nvCxnSpPr>
          <p:cNvPr id="105" name="Straight Arrow Connector 104"/>
          <p:cNvCxnSpPr/>
          <p:nvPr/>
        </p:nvCxnSpPr>
        <p:spPr>
          <a:xfrm>
            <a:off x="4876799" y="1885950"/>
            <a:ext cx="0" cy="2590800"/>
          </a:xfrm>
          <a:prstGeom prst="straightConnector1">
            <a:avLst/>
          </a:prstGeom>
          <a:ln>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5257800" y="3137894"/>
            <a:ext cx="3048000" cy="923330"/>
          </a:xfrm>
          <a:prstGeom prst="rect">
            <a:avLst/>
          </a:prstGeom>
          <a:noFill/>
        </p:spPr>
        <p:txBody>
          <a:bodyPr wrap="square" rtlCol="0">
            <a:spAutoFit/>
          </a:bodyPr>
          <a:lstStyle/>
          <a:p>
            <a:r>
              <a:rPr lang="en-US" dirty="0"/>
              <a:t>Individual processor speed increases matter less than processor count.</a:t>
            </a:r>
          </a:p>
        </p:txBody>
      </p:sp>
      <p:sp>
        <p:nvSpPr>
          <p:cNvPr id="119" name="TextBox 118"/>
          <p:cNvSpPr txBox="1">
            <a:spLocks noChangeAspect="1"/>
          </p:cNvSpPr>
          <p:nvPr/>
        </p:nvSpPr>
        <p:spPr>
          <a:xfrm>
            <a:off x="5562600" y="742950"/>
            <a:ext cx="2362200" cy="457200"/>
          </a:xfrm>
          <a:prstGeom prst="rect">
            <a:avLst/>
          </a:prstGeom>
          <a:noFill/>
        </p:spPr>
        <p:txBody>
          <a:bodyPr wrap="square" rtlCol="0">
            <a:noAutofit/>
          </a:bodyPr>
          <a:lstStyle/>
          <a:p>
            <a:pPr algn="ctr"/>
            <a:r>
              <a:rPr lang="en-US" sz="2000" b="1" dirty="0"/>
              <a:t>Throughput-bound</a:t>
            </a:r>
          </a:p>
        </p:txBody>
      </p:sp>
      <p:sp>
        <p:nvSpPr>
          <p:cNvPr id="32" name="Rectangle 31"/>
          <p:cNvSpPr/>
          <p:nvPr/>
        </p:nvSpPr>
        <p:spPr>
          <a:xfrm>
            <a:off x="990600" y="4705350"/>
            <a:ext cx="6934200" cy="304800"/>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2971800" y="4705350"/>
            <a:ext cx="3352800" cy="457200"/>
          </a:xfrm>
          <a:prstGeom prst="rect">
            <a:avLst/>
          </a:prstGeom>
          <a:noFill/>
        </p:spPr>
        <p:txBody>
          <a:bodyPr wrap="square" rtlCol="0">
            <a:noAutofit/>
          </a:bodyPr>
          <a:lstStyle/>
          <a:p>
            <a:pPr algn="ctr"/>
            <a:r>
              <a:rPr lang="en-US" sz="1400" dirty="0">
                <a:solidFill>
                  <a:schemeClr val="bg1"/>
                </a:solidFill>
              </a:rPr>
              <a:t>A spectrum, not a discrete distribution</a:t>
            </a:r>
          </a:p>
        </p:txBody>
      </p:sp>
    </p:spTree>
    <p:extLst>
      <p:ext uri="{BB962C8B-B14F-4D97-AF65-F5344CB8AC3E}">
        <p14:creationId xmlns:p14="http://schemas.microsoft.com/office/powerpoint/2010/main" val="12514603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latin typeface="Calibri"/>
                <a:cs typeface="Calibri"/>
              </a:rPr>
              <a:t>Let’s collect some new metrics:</a:t>
            </a:r>
          </a:p>
          <a:p>
            <a:pPr marL="457200" indent="-457200">
              <a:buFont typeface="+mj-lt"/>
              <a:buAutoNum type="arabicPeriod"/>
            </a:pPr>
            <a:endParaRPr lang="en-US" dirty="0">
              <a:latin typeface="Calibri"/>
              <a:cs typeface="Calibri"/>
            </a:endParaRPr>
          </a:p>
          <a:p>
            <a:pPr marL="457200" indent="-457200">
              <a:buFont typeface="+mj-lt"/>
              <a:buAutoNum type="arabicPeriod"/>
            </a:pPr>
            <a:r>
              <a:rPr lang="en-US" dirty="0" err="1">
                <a:latin typeface="Calibri"/>
                <a:cs typeface="Calibri"/>
              </a:rPr>
              <a:t>gld_throughput</a:t>
            </a:r>
            <a:r>
              <a:rPr lang="en-US" dirty="0">
                <a:latin typeface="Calibri"/>
                <a:cs typeface="Calibri"/>
              </a:rPr>
              <a:t>: Achieved throughput for global memory accesses</a:t>
            </a:r>
          </a:p>
          <a:p>
            <a:pPr marL="457200" indent="-457200">
              <a:buFont typeface="+mj-lt"/>
              <a:buAutoNum type="arabicPeriod"/>
            </a:pPr>
            <a:r>
              <a:rPr lang="en-US" dirty="0" err="1">
                <a:latin typeface="Calibri"/>
                <a:cs typeface="Calibri"/>
              </a:rPr>
              <a:t>dram_read_throughput</a:t>
            </a:r>
            <a:r>
              <a:rPr lang="en-US" dirty="0">
                <a:latin typeface="Calibri"/>
                <a:cs typeface="Calibri"/>
              </a:rPr>
              <a:t>: Throughput between DRAM and L2</a:t>
            </a:r>
          </a:p>
          <a:p>
            <a:pPr marL="457200" indent="-457200">
              <a:buFont typeface="+mj-lt"/>
              <a:buAutoNum type="arabicPeriod"/>
            </a:pPr>
            <a:r>
              <a:rPr lang="en-US" dirty="0">
                <a:latin typeface="Calibri"/>
                <a:cs typeface="Calibri"/>
              </a:rPr>
              <a:t>l2_read_throughput: Throughput through L2 cache</a:t>
            </a:r>
          </a:p>
        </p:txBody>
      </p:sp>
      <p:sp>
        <p:nvSpPr>
          <p:cNvPr id="2" name="Slide Number Placeholder 1"/>
          <p:cNvSpPr>
            <a:spLocks noGrp="1"/>
          </p:cNvSpPr>
          <p:nvPr>
            <p:ph type="sldNum" sz="quarter" idx="12"/>
          </p:nvPr>
        </p:nvSpPr>
        <p:spPr/>
        <p:txBody>
          <a:bodyPr/>
          <a:lstStyle/>
          <a:p>
            <a:fld id="{63C537C0-9BD9-40EB-BADE-4FE671F46F7E}" type="slidenum">
              <a:rPr lang="en-US" smtClean="0"/>
              <a:t>140</a:t>
            </a:fld>
            <a:endParaRPr lang="en-US"/>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Throughput Metrics</a:t>
            </a:r>
          </a:p>
        </p:txBody>
      </p:sp>
    </p:spTree>
    <p:extLst>
      <p:ext uri="{BB962C8B-B14F-4D97-AF65-F5344CB8AC3E}">
        <p14:creationId xmlns:p14="http://schemas.microsoft.com/office/powerpoint/2010/main" val="8244860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pPr marL="457200" indent="-457200">
              <a:buFont typeface="+mj-lt"/>
              <a:buAutoNum type="arabicPeriod"/>
            </a:pPr>
            <a:r>
              <a:rPr lang="en-US" dirty="0" err="1">
                <a:latin typeface="Calibri"/>
                <a:cs typeface="Calibri"/>
              </a:rPr>
              <a:t>gld_throughput</a:t>
            </a:r>
            <a:r>
              <a:rPr lang="en-US" dirty="0">
                <a:latin typeface="Calibri"/>
                <a:cs typeface="Calibri"/>
              </a:rPr>
              <a:t>: Achieved throughput for global memory accesses</a:t>
            </a:r>
          </a:p>
          <a:p>
            <a:pPr marL="457200" indent="-457200">
              <a:buFont typeface="+mj-lt"/>
              <a:buAutoNum type="arabicPeriod"/>
            </a:pPr>
            <a:r>
              <a:rPr lang="en-US" dirty="0" err="1">
                <a:latin typeface="Calibri"/>
                <a:cs typeface="Calibri"/>
              </a:rPr>
              <a:t>dram_read_throughput</a:t>
            </a:r>
            <a:r>
              <a:rPr lang="en-US" dirty="0">
                <a:latin typeface="Calibri"/>
                <a:cs typeface="Calibri"/>
              </a:rPr>
              <a:t>: Throughput between DRAM and L2</a:t>
            </a:r>
          </a:p>
          <a:p>
            <a:pPr marL="457200" indent="-457200">
              <a:buFont typeface="+mj-lt"/>
              <a:buAutoNum type="arabicPeriod"/>
            </a:pPr>
            <a:r>
              <a:rPr lang="en-US" dirty="0">
                <a:latin typeface="Calibri"/>
                <a:cs typeface="Calibri"/>
              </a:rPr>
              <a:t>l2_read_throughput: Throughput through L2 cache</a:t>
            </a:r>
          </a:p>
          <a:p>
            <a:pPr marL="457200" indent="-457200">
              <a:buFont typeface="+mj-lt"/>
              <a:buAutoNum type="arabicPeriod"/>
            </a:pPr>
            <a:endParaRPr lang="en-US" dirty="0">
              <a:latin typeface="Calibri"/>
              <a:cs typeface="Calibri"/>
            </a:endParaRPr>
          </a:p>
          <a:p>
            <a:r>
              <a:rPr lang="en-US" sz="1350" dirty="0">
                <a:latin typeface="Consolas"/>
                <a:cs typeface="Consolas"/>
              </a:rPr>
              <a:t> </a:t>
            </a:r>
          </a:p>
          <a:p>
            <a:endParaRPr lang="en-US" sz="1400" dirty="0">
              <a:latin typeface="Consolas"/>
              <a:cs typeface="Consolas"/>
            </a:endParaRPr>
          </a:p>
          <a:p>
            <a:r>
              <a:rPr lang="en-US" sz="1400" dirty="0">
                <a:latin typeface="Consolas"/>
                <a:cs typeface="Consolas"/>
              </a:rPr>
              <a:t>Kernel: </a:t>
            </a:r>
            <a:r>
              <a:rPr lang="en-US" sz="1400" dirty="0" err="1">
                <a:latin typeface="Consolas"/>
                <a:cs typeface="Consolas"/>
              </a:rPr>
              <a:t>fwd_kernel</a:t>
            </a:r>
            <a:r>
              <a:rPr lang="en-US" sz="1400" dirty="0">
                <a:latin typeface="Consolas"/>
                <a:cs typeface="Consolas"/>
              </a:rPr>
              <a:t>(float*, float*, float*, </a:t>
            </a:r>
            <a:r>
              <a:rPr lang="en-US" sz="1400" dirty="0" err="1">
                <a:latin typeface="Consolas"/>
                <a:cs typeface="Consolas"/>
              </a:rPr>
              <a:t>int</a:t>
            </a:r>
            <a:r>
              <a:rPr lang="en-US" sz="1400" dirty="0">
                <a:latin typeface="Consolas"/>
                <a:cs typeface="Consolas"/>
              </a:rPr>
              <a:t>, </a:t>
            </a:r>
            <a:r>
              <a:rPr lang="en-US" sz="1400" dirty="0" err="1">
                <a:latin typeface="Consolas"/>
                <a:cs typeface="Consolas"/>
              </a:rPr>
              <a:t>int</a:t>
            </a:r>
            <a:r>
              <a:rPr lang="en-US" sz="1400" dirty="0">
                <a:latin typeface="Consolas"/>
                <a:cs typeface="Consolas"/>
              </a:rPr>
              <a:t>, </a:t>
            </a:r>
            <a:r>
              <a:rPr lang="en-US" sz="1400" dirty="0" err="1">
                <a:latin typeface="Consolas"/>
                <a:cs typeface="Consolas"/>
              </a:rPr>
              <a:t>int</a:t>
            </a:r>
            <a:r>
              <a:rPr lang="en-US" sz="1400" dirty="0">
                <a:latin typeface="Consolas"/>
                <a:cs typeface="Consolas"/>
              </a:rPr>
              <a:t>, </a:t>
            </a:r>
            <a:r>
              <a:rPr lang="en-US" sz="1400" dirty="0" err="1">
                <a:latin typeface="Consolas"/>
                <a:cs typeface="Consolas"/>
              </a:rPr>
              <a:t>int</a:t>
            </a:r>
            <a:r>
              <a:rPr lang="en-US" sz="1400" dirty="0">
                <a:latin typeface="Consolas"/>
                <a:cs typeface="Consolas"/>
              </a:rPr>
              <a:t>)</a:t>
            </a:r>
          </a:p>
          <a:p>
            <a:r>
              <a:rPr lang="en-US" sz="1400" dirty="0">
                <a:latin typeface="Consolas"/>
                <a:cs typeface="Consolas"/>
              </a:rPr>
              <a:t>  </a:t>
            </a:r>
            <a:r>
              <a:rPr lang="en-US" sz="1400" dirty="0" err="1">
                <a:latin typeface="Consolas"/>
                <a:cs typeface="Consolas"/>
              </a:rPr>
              <a:t>gld_throughput</a:t>
            </a:r>
            <a:r>
              <a:rPr lang="en-US" sz="1400" dirty="0">
                <a:latin typeface="Consolas"/>
                <a:cs typeface="Consolas"/>
              </a:rPr>
              <a:t>                 Global Load Throughput           312.02GB/s</a:t>
            </a:r>
          </a:p>
          <a:p>
            <a:r>
              <a:rPr lang="en-US" sz="1400" dirty="0">
                <a:latin typeface="Consolas"/>
                <a:cs typeface="Consolas"/>
              </a:rPr>
              <a:t>  </a:t>
            </a:r>
            <a:r>
              <a:rPr lang="en-US" sz="1400" dirty="0" err="1">
                <a:latin typeface="Consolas"/>
                <a:cs typeface="Consolas"/>
              </a:rPr>
              <a:t>dram_read_throughput</a:t>
            </a:r>
            <a:r>
              <a:rPr lang="en-US" sz="1400" dirty="0">
                <a:latin typeface="Consolas"/>
                <a:cs typeface="Consolas"/>
              </a:rPr>
              <a:t>           Device Memory Read Throughput    53.643GB/s</a:t>
            </a:r>
          </a:p>
          <a:p>
            <a:r>
              <a:rPr lang="en-US" sz="1400" dirty="0">
                <a:latin typeface="Consolas"/>
                <a:cs typeface="Consolas"/>
              </a:rPr>
              <a:t>  l2_read_throughput             L2 Throughput (Reads)            125.45GB/s</a:t>
            </a:r>
          </a:p>
        </p:txBody>
      </p:sp>
      <p:sp>
        <p:nvSpPr>
          <p:cNvPr id="2" name="Rectangle 1"/>
          <p:cNvSpPr/>
          <p:nvPr/>
        </p:nvSpPr>
        <p:spPr>
          <a:xfrm>
            <a:off x="6858000" y="2952750"/>
            <a:ext cx="1143000" cy="457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58000" y="2724150"/>
            <a:ext cx="1143000" cy="228600"/>
          </a:xfrm>
          <a:prstGeom prst="rect">
            <a:avLst/>
          </a:prstGeom>
          <a:noFill/>
          <a:ln w="25400">
            <a:solidFill>
              <a:srgbClr val="01EA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553200" y="1733550"/>
            <a:ext cx="2217073" cy="369332"/>
          </a:xfrm>
          <a:prstGeom prst="rect">
            <a:avLst/>
          </a:prstGeom>
          <a:noFill/>
        </p:spPr>
        <p:txBody>
          <a:bodyPr wrap="none" rtlCol="0">
            <a:spAutoFit/>
          </a:bodyPr>
          <a:lstStyle/>
          <a:p>
            <a:r>
              <a:rPr lang="en-US" dirty="0"/>
              <a:t>Massive discrepancy?</a:t>
            </a:r>
          </a:p>
        </p:txBody>
      </p:sp>
      <p:cxnSp>
        <p:nvCxnSpPr>
          <p:cNvPr id="9" name="Curved Connector 8"/>
          <p:cNvCxnSpPr>
            <a:cxnSpLocks/>
            <a:stCxn id="3" idx="2"/>
            <a:endCxn id="2" idx="3"/>
          </p:cNvCxnSpPr>
          <p:nvPr/>
        </p:nvCxnSpPr>
        <p:spPr>
          <a:xfrm rot="16200000" flipH="1">
            <a:off x="7292134" y="2472484"/>
            <a:ext cx="1078468" cy="339263"/>
          </a:xfrm>
          <a:prstGeom prst="curvedConnector4">
            <a:avLst>
              <a:gd name="adj1" fmla="val 39402"/>
              <a:gd name="adj2" fmla="val 394130"/>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 name="Curved Connector 9"/>
          <p:cNvCxnSpPr>
            <a:cxnSpLocks/>
            <a:stCxn id="3" idx="2"/>
            <a:endCxn id="8" idx="3"/>
          </p:cNvCxnSpPr>
          <p:nvPr/>
        </p:nvCxnSpPr>
        <p:spPr>
          <a:xfrm rot="16200000" flipH="1">
            <a:off x="7463584" y="2301034"/>
            <a:ext cx="735568" cy="339263"/>
          </a:xfrm>
          <a:prstGeom prst="curvedConnector4">
            <a:avLst>
              <a:gd name="adj1" fmla="val 42230"/>
              <a:gd name="adj2" fmla="val 394130"/>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 name="Slide Number Placeholder 15"/>
          <p:cNvSpPr>
            <a:spLocks noGrp="1"/>
          </p:cNvSpPr>
          <p:nvPr>
            <p:ph type="sldNum" sz="quarter" idx="12"/>
          </p:nvPr>
        </p:nvSpPr>
        <p:spPr/>
        <p:txBody>
          <a:bodyPr/>
          <a:lstStyle/>
          <a:p>
            <a:fld id="{63C537C0-9BD9-40EB-BADE-4FE671F46F7E}" type="slidenum">
              <a:rPr lang="en-US" smtClean="0"/>
              <a:t>141</a:t>
            </a:fld>
            <a:endParaRPr lang="en-US"/>
          </a:p>
        </p:txBody>
      </p:sp>
      <p:sp>
        <p:nvSpPr>
          <p:cNvPr id="17" name="Rectangle 16"/>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Throughput Metrics</a:t>
            </a:r>
          </a:p>
        </p:txBody>
      </p:sp>
    </p:spTree>
    <p:extLst>
      <p:ext uri="{BB962C8B-B14F-4D97-AF65-F5344CB8AC3E}">
        <p14:creationId xmlns:p14="http://schemas.microsoft.com/office/powerpoint/2010/main" val="4168225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iso2d</a:t>
            </a: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latin typeface="Calibri"/>
                <a:cs typeface="Calibri"/>
              </a:rPr>
              <a:t>Throughput metrics suggest that we’re hitting a lot in L1 cache.</a:t>
            </a:r>
          </a:p>
          <a:p>
            <a:endParaRPr lang="en-US" sz="2000" dirty="0">
              <a:latin typeface="Calibri"/>
              <a:cs typeface="Calibri"/>
            </a:endParaRPr>
          </a:p>
          <a:p>
            <a:r>
              <a:rPr lang="en-US" sz="2000" dirty="0">
                <a:latin typeface="Calibri"/>
                <a:cs typeface="Calibri"/>
              </a:rPr>
              <a:t>Can confirm using the </a:t>
            </a:r>
            <a:r>
              <a:rPr lang="en-US" dirty="0">
                <a:latin typeface="Consolas"/>
                <a:cs typeface="Consolas"/>
              </a:rPr>
              <a:t>l1_cache_global_hit_rate </a:t>
            </a:r>
            <a:r>
              <a:rPr lang="en-US" sz="2000" dirty="0">
                <a:latin typeface="Calibri"/>
                <a:cs typeface="Calibri"/>
              </a:rPr>
              <a:t>metric.</a:t>
            </a:r>
          </a:p>
          <a:p>
            <a:endParaRPr lang="en-US" sz="2000" dirty="0">
              <a:latin typeface="Calibri"/>
              <a:cs typeface="Calibri"/>
            </a:endParaRPr>
          </a:p>
          <a:p>
            <a:pPr lvl="1"/>
            <a:r>
              <a:rPr lang="en-US" sz="1600" dirty="0">
                <a:latin typeface="Consolas"/>
                <a:cs typeface="Consolas"/>
              </a:rPr>
              <a:t>Metric Name                        Metric Description         </a:t>
            </a:r>
            <a:r>
              <a:rPr lang="en-US" sz="1600" dirty="0" err="1">
                <a:latin typeface="Consolas"/>
                <a:cs typeface="Consolas"/>
              </a:rPr>
              <a:t>Avg</a:t>
            </a:r>
            <a:endParaRPr lang="en-US" sz="1600" dirty="0">
              <a:latin typeface="Consolas"/>
              <a:cs typeface="Consolas"/>
            </a:endParaRPr>
          </a:p>
          <a:p>
            <a:pPr lvl="1"/>
            <a:r>
              <a:rPr lang="tr-TR" sz="1600" dirty="0">
                <a:latin typeface="Consolas"/>
                <a:cs typeface="Consolas"/>
              </a:rPr>
              <a:t>Device "</a:t>
            </a:r>
            <a:r>
              <a:rPr lang="tr-TR" sz="1600" dirty="0" err="1">
                <a:latin typeface="Consolas"/>
                <a:cs typeface="Consolas"/>
              </a:rPr>
              <a:t>Tesla</a:t>
            </a:r>
            <a:r>
              <a:rPr lang="tr-TR" sz="1600" dirty="0">
                <a:latin typeface="Consolas"/>
                <a:cs typeface="Consolas"/>
              </a:rPr>
              <a:t> M2050 (0)"</a:t>
            </a:r>
          </a:p>
          <a:p>
            <a:pPr lvl="1"/>
            <a:r>
              <a:rPr lang="tr-TR" sz="1600" dirty="0">
                <a:latin typeface="Consolas"/>
                <a:cs typeface="Consolas"/>
              </a:rPr>
              <a:t>        </a:t>
            </a:r>
            <a:r>
              <a:rPr lang="tr-TR" sz="1600" dirty="0" err="1">
                <a:latin typeface="Consolas"/>
                <a:cs typeface="Consolas"/>
              </a:rPr>
              <a:t>Kernel</a:t>
            </a:r>
            <a:r>
              <a:rPr lang="tr-TR" sz="1600" dirty="0">
                <a:latin typeface="Consolas"/>
                <a:cs typeface="Consolas"/>
              </a:rPr>
              <a:t>: </a:t>
            </a:r>
            <a:r>
              <a:rPr lang="tr-TR" sz="1600" dirty="0" err="1">
                <a:latin typeface="Consolas"/>
                <a:cs typeface="Consolas"/>
              </a:rPr>
              <a:t>fwd_kernel</a:t>
            </a:r>
            <a:endParaRPr lang="tr-TR" sz="1600" dirty="0">
              <a:latin typeface="Consolas"/>
              <a:cs typeface="Consolas"/>
            </a:endParaRPr>
          </a:p>
          <a:p>
            <a:pPr lvl="1"/>
            <a:r>
              <a:rPr lang="it-IT" sz="1600" dirty="0">
                <a:latin typeface="Consolas"/>
                <a:cs typeface="Consolas"/>
              </a:rPr>
              <a:t>l1_cache_global_hit_rate           L1 Global Hit Rate      </a:t>
            </a:r>
            <a:r>
              <a:rPr lang="it-IT" sz="1600" b="1" dirty="0">
                <a:solidFill>
                  <a:srgbClr val="FF0000"/>
                </a:solidFill>
                <a:latin typeface="Consolas"/>
                <a:cs typeface="Consolas"/>
              </a:rPr>
              <a:t>64.03%</a:t>
            </a:r>
            <a:endParaRPr lang="en-US" sz="1600" b="1" dirty="0">
              <a:solidFill>
                <a:srgbClr val="FF0000"/>
              </a:solidFill>
              <a:latin typeface="Consolas"/>
              <a:cs typeface="Consolas"/>
            </a:endParaRPr>
          </a:p>
          <a:p>
            <a:endParaRPr lang="en-US" sz="2000" dirty="0">
              <a:latin typeface="Calibri"/>
              <a:cs typeface="Calibri"/>
            </a:endParaRPr>
          </a:p>
          <a:p>
            <a:r>
              <a:rPr lang="en-US" sz="2000" dirty="0">
                <a:solidFill>
                  <a:srgbClr val="01EA03"/>
                </a:solidFill>
                <a:latin typeface="Calibri"/>
                <a:cs typeface="Calibri"/>
              </a:rPr>
              <a:t>Good</a:t>
            </a:r>
            <a:r>
              <a:rPr lang="en-US" sz="2000" dirty="0">
                <a:latin typeface="Calibri"/>
                <a:cs typeface="Calibri"/>
              </a:rPr>
              <a:t>: we’re getting lots of locality benefits.</a:t>
            </a:r>
          </a:p>
          <a:p>
            <a:r>
              <a:rPr lang="en-US" sz="2000" dirty="0">
                <a:solidFill>
                  <a:srgbClr val="FF0000"/>
                </a:solidFill>
                <a:latin typeface="Calibri"/>
                <a:cs typeface="Calibri"/>
              </a:rPr>
              <a:t>Bad</a:t>
            </a:r>
            <a:r>
              <a:rPr lang="en-US" sz="2000" dirty="0">
                <a:latin typeface="Calibri"/>
                <a:cs typeface="Calibri"/>
              </a:rPr>
              <a:t>: L1 cache may be a bottleneck, losing some of our on-chip memory to shared memory.</a:t>
            </a:r>
          </a:p>
          <a:p>
            <a:endParaRPr lang="en-US" sz="2000" dirty="0">
              <a:latin typeface="Calibri"/>
              <a:cs typeface="Calibri"/>
            </a:endParaRPr>
          </a:p>
          <a:p>
            <a:endParaRPr lang="en-US" sz="2000" dirty="0">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142</a:t>
            </a:fld>
            <a:endParaRPr lang="en-US"/>
          </a:p>
        </p:txBody>
      </p:sp>
    </p:spTree>
    <p:extLst>
      <p:ext uri="{BB962C8B-B14F-4D97-AF65-F5344CB8AC3E}">
        <p14:creationId xmlns:p14="http://schemas.microsoft.com/office/powerpoint/2010/main" val="37853928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iso2d</a:t>
            </a:r>
          </a:p>
        </p:txBody>
      </p:sp>
      <p:sp>
        <p:nvSpPr>
          <p:cNvPr id="7" name="TextBox 6"/>
          <p:cNvSpPr txBox="1">
            <a:spLocks noChangeAspect="1"/>
          </p:cNvSpPr>
          <p:nvPr/>
        </p:nvSpPr>
        <p:spPr>
          <a:xfrm>
            <a:off x="381000" y="971550"/>
            <a:ext cx="4800600" cy="3699510"/>
          </a:xfrm>
          <a:prstGeom prst="rect">
            <a:avLst/>
          </a:prstGeom>
          <a:noFill/>
        </p:spPr>
        <p:txBody>
          <a:bodyPr wrap="square" rtlCol="0">
            <a:noAutofit/>
          </a:bodyPr>
          <a:lstStyle/>
          <a:p>
            <a:r>
              <a:rPr lang="en-US" sz="2000" dirty="0">
                <a:latin typeface="Calibri"/>
                <a:cs typeface="Calibri"/>
              </a:rPr>
              <a:t>Original discussion of shared memory:</a:t>
            </a:r>
          </a:p>
          <a:p>
            <a:pPr marL="342900" indent="-342900">
              <a:buFont typeface="Arial"/>
              <a:buChar char="•"/>
            </a:pPr>
            <a:r>
              <a:rPr lang="en-US" sz="2000" dirty="0">
                <a:cs typeface="Calibri"/>
              </a:rPr>
              <a:t>On-chip, low latency, high bandwidth</a:t>
            </a:r>
            <a:endParaRPr lang="en-US" sz="2000" dirty="0">
              <a:latin typeface="Calibri"/>
              <a:cs typeface="Calibri"/>
            </a:endParaRPr>
          </a:p>
          <a:p>
            <a:pPr marL="342900" indent="-342900">
              <a:buFont typeface="Arial"/>
              <a:buChar char="•"/>
            </a:pPr>
            <a:r>
              <a:rPr lang="en-US" sz="2000" dirty="0">
                <a:latin typeface="Calibri"/>
                <a:cs typeface="Calibri"/>
              </a:rPr>
              <a:t>Same physical memory as L1 cache</a:t>
            </a:r>
          </a:p>
          <a:p>
            <a:pPr marL="342900" indent="-342900">
              <a:buFont typeface="Arial"/>
              <a:buChar char="•"/>
            </a:pPr>
            <a:endParaRPr lang="en-US" sz="2000" dirty="0">
              <a:latin typeface="Calibri"/>
              <a:cs typeface="Calibri"/>
            </a:endParaRPr>
          </a:p>
          <a:p>
            <a:r>
              <a:rPr lang="en-US" sz="2000" dirty="0">
                <a:latin typeface="Calibri"/>
                <a:cs typeface="Calibri"/>
              </a:rPr>
              <a:t>Reconfigure the partitioning of on-chip memory between L1 and shared memory:</a:t>
            </a:r>
          </a:p>
        </p:txBody>
      </p:sp>
      <p:sp>
        <p:nvSpPr>
          <p:cNvPr id="8" name="Rectangle 7"/>
          <p:cNvSpPr/>
          <p:nvPr/>
        </p:nvSpPr>
        <p:spPr>
          <a:xfrm>
            <a:off x="5410200" y="959071"/>
            <a:ext cx="3429000" cy="3825425"/>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Grid</a:t>
            </a:r>
          </a:p>
        </p:txBody>
      </p:sp>
      <p:sp>
        <p:nvSpPr>
          <p:cNvPr id="9" name="Rectangle 8"/>
          <p:cNvSpPr/>
          <p:nvPr/>
        </p:nvSpPr>
        <p:spPr>
          <a:xfrm>
            <a:off x="5486400" y="1296609"/>
            <a:ext cx="3200400" cy="1612679"/>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Thread Block</a:t>
            </a:r>
          </a:p>
        </p:txBody>
      </p:sp>
      <p:sp>
        <p:nvSpPr>
          <p:cNvPr id="10" name="Rectangle 9"/>
          <p:cNvSpPr/>
          <p:nvPr/>
        </p:nvSpPr>
        <p:spPr>
          <a:xfrm>
            <a:off x="5638800" y="1634146"/>
            <a:ext cx="2895600" cy="787588"/>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Threads/Warp</a:t>
            </a:r>
          </a:p>
        </p:txBody>
      </p:sp>
      <p:sp>
        <p:nvSpPr>
          <p:cNvPr id="11" name="Rectangle 10"/>
          <p:cNvSpPr/>
          <p:nvPr/>
        </p:nvSpPr>
        <p:spPr>
          <a:xfrm>
            <a:off x="5715000" y="1971684"/>
            <a:ext cx="11430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Registers</a:t>
            </a:r>
          </a:p>
        </p:txBody>
      </p:sp>
      <p:sp>
        <p:nvSpPr>
          <p:cNvPr id="12" name="Rectangle 11"/>
          <p:cNvSpPr/>
          <p:nvPr/>
        </p:nvSpPr>
        <p:spPr>
          <a:xfrm>
            <a:off x="6858000" y="1971684"/>
            <a:ext cx="16002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Local Memory</a:t>
            </a:r>
          </a:p>
        </p:txBody>
      </p:sp>
      <p:sp>
        <p:nvSpPr>
          <p:cNvPr id="13" name="Rectangle 12"/>
          <p:cNvSpPr/>
          <p:nvPr/>
        </p:nvSpPr>
        <p:spPr>
          <a:xfrm>
            <a:off x="5562600" y="2496742"/>
            <a:ext cx="175260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Shared Memory</a:t>
            </a:r>
          </a:p>
        </p:txBody>
      </p:sp>
      <p:sp>
        <p:nvSpPr>
          <p:cNvPr id="14" name="Rectangle 13"/>
          <p:cNvSpPr/>
          <p:nvPr/>
        </p:nvSpPr>
        <p:spPr>
          <a:xfrm>
            <a:off x="5486400" y="3471850"/>
            <a:ext cx="32004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Global Memory</a:t>
            </a:r>
          </a:p>
        </p:txBody>
      </p:sp>
      <p:sp>
        <p:nvSpPr>
          <p:cNvPr id="15" name="Rectangle 14"/>
          <p:cNvSpPr/>
          <p:nvPr/>
        </p:nvSpPr>
        <p:spPr>
          <a:xfrm>
            <a:off x="5486400" y="3884396"/>
            <a:ext cx="32004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Constant Memory</a:t>
            </a:r>
          </a:p>
        </p:txBody>
      </p:sp>
      <p:sp>
        <p:nvSpPr>
          <p:cNvPr id="16" name="Rectangle 15"/>
          <p:cNvSpPr/>
          <p:nvPr/>
        </p:nvSpPr>
        <p:spPr>
          <a:xfrm>
            <a:off x="5486400" y="4296942"/>
            <a:ext cx="32004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Texture Memory</a:t>
            </a:r>
          </a:p>
        </p:txBody>
      </p:sp>
      <p:sp>
        <p:nvSpPr>
          <p:cNvPr id="17" name="Rectangle 16"/>
          <p:cNvSpPr/>
          <p:nvPr/>
        </p:nvSpPr>
        <p:spPr>
          <a:xfrm>
            <a:off x="7391400" y="2496742"/>
            <a:ext cx="114300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L1 Cache</a:t>
            </a:r>
          </a:p>
        </p:txBody>
      </p:sp>
      <p:sp>
        <p:nvSpPr>
          <p:cNvPr id="18" name="Rectangle 17"/>
          <p:cNvSpPr/>
          <p:nvPr/>
        </p:nvSpPr>
        <p:spPr>
          <a:xfrm>
            <a:off x="5486400" y="3021800"/>
            <a:ext cx="3200400" cy="337538"/>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L2 Cache</a:t>
            </a:r>
          </a:p>
        </p:txBody>
      </p:sp>
      <p:cxnSp>
        <p:nvCxnSpPr>
          <p:cNvPr id="19" name="Straight Connector 18"/>
          <p:cNvCxnSpPr>
            <a:stCxn id="18" idx="2"/>
            <a:endCxn id="14" idx="0"/>
          </p:cNvCxnSpPr>
          <p:nvPr/>
        </p:nvCxnSpPr>
        <p:spPr>
          <a:xfrm>
            <a:off x="7086600" y="3359338"/>
            <a:ext cx="0" cy="1125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8600" y="3043357"/>
            <a:ext cx="5029200" cy="1661993"/>
          </a:xfrm>
          <a:prstGeom prst="rect">
            <a:avLst/>
          </a:prstGeom>
          <a:noFill/>
          <a:ln>
            <a:solidFill>
              <a:schemeClr val="tx1"/>
            </a:solidFill>
          </a:ln>
        </p:spPr>
        <p:txBody>
          <a:bodyPr wrap="square" rtlCol="0">
            <a:spAutoFit/>
          </a:bodyPr>
          <a:lstStyle/>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cudaThreadSetCacheConfig</a:t>
            </a:r>
            <a:r>
              <a:rPr lang="en-US" dirty="0">
                <a:latin typeface="Consolas"/>
                <a:cs typeface="Consolas"/>
              </a:rPr>
              <a:t>(</a:t>
            </a:r>
          </a:p>
          <a:p>
            <a:r>
              <a:rPr lang="en-US" dirty="0">
                <a:latin typeface="Consolas"/>
                <a:cs typeface="Consolas"/>
              </a:rPr>
              <a:t>    </a:t>
            </a:r>
            <a:r>
              <a:rPr lang="en-US" dirty="0" err="1">
                <a:latin typeface="Consolas"/>
                <a:cs typeface="Consolas"/>
              </a:rPr>
              <a:t>enum</a:t>
            </a:r>
            <a:r>
              <a:rPr lang="en-US" dirty="0">
                <a:latin typeface="Consolas"/>
                <a:cs typeface="Consolas"/>
              </a:rPr>
              <a:t> </a:t>
            </a:r>
            <a:r>
              <a:rPr lang="en-US" dirty="0" err="1">
                <a:latin typeface="Consolas"/>
                <a:cs typeface="Consolas"/>
              </a:rPr>
              <a:t>cudaFuncCache</a:t>
            </a:r>
            <a:r>
              <a:rPr lang="en-US" dirty="0">
                <a:latin typeface="Consolas"/>
                <a:cs typeface="Consolas"/>
              </a:rPr>
              <a:t> </a:t>
            </a:r>
            <a:r>
              <a:rPr lang="en-US" dirty="0" err="1">
                <a:latin typeface="Consolas"/>
                <a:cs typeface="Consolas"/>
              </a:rPr>
              <a:t>cacheConfig</a:t>
            </a:r>
            <a:r>
              <a:rPr lang="en-US" dirty="0">
                <a:latin typeface="Consolas"/>
                <a:cs typeface="Consolas"/>
              </a:rPr>
              <a:t>);</a:t>
            </a:r>
          </a:p>
          <a:p>
            <a:endParaRPr lang="en-US" dirty="0">
              <a:latin typeface="Consolas"/>
              <a:cs typeface="Consolas"/>
            </a:endParaRPr>
          </a:p>
          <a:p>
            <a:pPr marL="742950" lvl="1" indent="-285750">
              <a:buFont typeface="Arial"/>
              <a:buChar char="•"/>
            </a:pPr>
            <a:r>
              <a:rPr lang="en-US" sz="1600" dirty="0" err="1">
                <a:latin typeface="Consolas"/>
                <a:cs typeface="Consolas"/>
              </a:rPr>
              <a:t>cudaFuncCachePreferNone</a:t>
            </a:r>
            <a:r>
              <a:rPr lang="en-US" sz="1600" dirty="0">
                <a:latin typeface="Consolas"/>
                <a:cs typeface="Consolas"/>
              </a:rPr>
              <a:t> (default)</a:t>
            </a:r>
          </a:p>
          <a:p>
            <a:pPr marL="742950" lvl="1" indent="-285750">
              <a:buFont typeface="Arial"/>
              <a:buChar char="•"/>
            </a:pPr>
            <a:r>
              <a:rPr lang="en-US" sz="1600" dirty="0" err="1">
                <a:latin typeface="Consolas"/>
                <a:cs typeface="Consolas"/>
              </a:rPr>
              <a:t>cudaFuncCachePreferShared</a:t>
            </a:r>
            <a:endParaRPr lang="en-US" sz="1600" dirty="0">
              <a:latin typeface="Consolas"/>
              <a:cs typeface="Consolas"/>
            </a:endParaRPr>
          </a:p>
          <a:p>
            <a:pPr marL="742950" lvl="1" indent="-285750">
              <a:buFont typeface="Arial"/>
              <a:buChar char="•"/>
            </a:pPr>
            <a:r>
              <a:rPr lang="en-US" sz="1600" dirty="0">
                <a:latin typeface="Consolas"/>
                <a:cs typeface="Consolas"/>
              </a:rPr>
              <a:t>cudaFuncCachePreferL1</a:t>
            </a:r>
          </a:p>
        </p:txBody>
      </p:sp>
      <p:sp>
        <p:nvSpPr>
          <p:cNvPr id="3" name="Slide Number Placeholder 2"/>
          <p:cNvSpPr>
            <a:spLocks noGrp="1"/>
          </p:cNvSpPr>
          <p:nvPr>
            <p:ph type="sldNum" sz="quarter" idx="12"/>
          </p:nvPr>
        </p:nvSpPr>
        <p:spPr/>
        <p:txBody>
          <a:bodyPr/>
          <a:lstStyle/>
          <a:p>
            <a:fld id="{63C537C0-9BD9-40EB-BADE-4FE671F46F7E}" type="slidenum">
              <a:rPr lang="en-US" smtClean="0"/>
              <a:t>143</a:t>
            </a:fld>
            <a:endParaRPr lang="en-US"/>
          </a:p>
        </p:txBody>
      </p:sp>
    </p:spTree>
    <p:extLst>
      <p:ext uri="{BB962C8B-B14F-4D97-AF65-F5344CB8AC3E}">
        <p14:creationId xmlns:p14="http://schemas.microsoft.com/office/powerpoint/2010/main" val="6322716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latin typeface="Calibri"/>
                <a:cs typeface="Calibri"/>
              </a:rPr>
              <a:t>How does </a:t>
            </a:r>
            <a:r>
              <a:rPr lang="en-US" dirty="0" err="1">
                <a:latin typeface="Consolas"/>
                <a:cs typeface="Consolas"/>
              </a:rPr>
              <a:t>cudaThreadSetCacheConfig</a:t>
            </a:r>
            <a:r>
              <a:rPr lang="en-US" sz="2000" dirty="0">
                <a:latin typeface="Calibri"/>
                <a:cs typeface="Calibri"/>
              </a:rPr>
              <a:t> affect the performance of </a:t>
            </a:r>
            <a:r>
              <a:rPr lang="en-US" dirty="0">
                <a:latin typeface="Consolas"/>
                <a:cs typeface="Consolas"/>
              </a:rPr>
              <a:t>iso2d</a:t>
            </a:r>
            <a:r>
              <a:rPr lang="en-US" sz="2000" dirty="0">
                <a:solidFill>
                  <a:srgbClr val="000000"/>
                </a:solidFill>
                <a:latin typeface="Calibri"/>
                <a:cs typeface="Calibri"/>
              </a:rPr>
              <a:t>?</a:t>
            </a:r>
          </a:p>
          <a:p>
            <a:endParaRPr lang="en-US" sz="2000" dirty="0">
              <a:solidFill>
                <a:srgbClr val="000000"/>
              </a:solidFill>
              <a:latin typeface="Calibri"/>
              <a:cs typeface="Calibri"/>
            </a:endParaRPr>
          </a:p>
          <a:p>
            <a:r>
              <a:rPr lang="en-US" sz="2000" dirty="0">
                <a:solidFill>
                  <a:srgbClr val="000000"/>
                </a:solidFill>
                <a:latin typeface="Calibri"/>
                <a:cs typeface="Calibri"/>
              </a:rPr>
              <a:t>Try changing the call to it at the start of the </a:t>
            </a:r>
            <a:r>
              <a:rPr lang="en-US" dirty="0">
                <a:solidFill>
                  <a:srgbClr val="000000"/>
                </a:solidFill>
                <a:latin typeface="Consolas"/>
                <a:cs typeface="Consolas"/>
              </a:rPr>
              <a:t>08_iso2d_cuda_aligned</a:t>
            </a:r>
            <a:r>
              <a:rPr lang="en-US" sz="2000" dirty="0">
                <a:solidFill>
                  <a:srgbClr val="000000"/>
                </a:solidFill>
                <a:latin typeface="Calibri"/>
                <a:cs typeface="Calibri"/>
              </a:rPr>
              <a:t> </a:t>
            </a:r>
            <a:r>
              <a:rPr lang="en-US" sz="2000" dirty="0">
                <a:solidFill>
                  <a:srgbClr val="000000"/>
                </a:solidFill>
                <a:cs typeface="Calibri"/>
              </a:rPr>
              <a:t>example solution (</a:t>
            </a:r>
            <a:r>
              <a:rPr lang="en-US" dirty="0">
                <a:solidFill>
                  <a:srgbClr val="000000"/>
                </a:solidFill>
                <a:latin typeface="Consolas" panose="020B0609020204030204" pitchFamily="49" charset="0"/>
                <a:cs typeface="Calibri"/>
              </a:rPr>
              <a:t>iso2d_aligned_solution.cu</a:t>
            </a:r>
            <a:r>
              <a:rPr lang="en-US" sz="2000" dirty="0">
                <a:solidFill>
                  <a:srgbClr val="000000"/>
                </a:solidFill>
                <a:cs typeface="Calibri"/>
              </a:rPr>
              <a:t>) </a:t>
            </a:r>
            <a:r>
              <a:rPr lang="en-US" sz="2000" dirty="0">
                <a:solidFill>
                  <a:srgbClr val="000000"/>
                </a:solidFill>
                <a:latin typeface="Calibri"/>
                <a:cs typeface="Calibri"/>
              </a:rPr>
              <a:t>to be either:</a:t>
            </a:r>
          </a:p>
          <a:p>
            <a:endParaRPr lang="en-US" sz="2000" dirty="0"/>
          </a:p>
          <a:p>
            <a:pPr algn="ctr"/>
            <a:r>
              <a:rPr lang="en-US" dirty="0" err="1">
                <a:latin typeface="Consolas"/>
                <a:cs typeface="Consolas"/>
              </a:rPr>
              <a:t>cudaThreadSetCacheConfig</a:t>
            </a:r>
            <a:r>
              <a:rPr lang="en-US" dirty="0">
                <a:latin typeface="Consolas"/>
                <a:cs typeface="Consolas"/>
              </a:rPr>
              <a:t>(</a:t>
            </a:r>
            <a:r>
              <a:rPr lang="en-US" dirty="0" err="1">
                <a:latin typeface="Consolas"/>
                <a:cs typeface="Consolas"/>
              </a:rPr>
              <a:t>cudaFuncCachePreferShared</a:t>
            </a:r>
            <a:r>
              <a:rPr lang="en-US" dirty="0">
                <a:latin typeface="Consolas"/>
                <a:cs typeface="Consolas"/>
              </a:rPr>
              <a:t>);</a:t>
            </a:r>
          </a:p>
          <a:p>
            <a:pPr algn="ctr"/>
            <a:endParaRPr lang="en-US" sz="2000" dirty="0">
              <a:solidFill>
                <a:srgbClr val="000000"/>
              </a:solidFill>
              <a:latin typeface="Calibri"/>
              <a:cs typeface="Calibri"/>
            </a:endParaRPr>
          </a:p>
          <a:p>
            <a:pPr algn="ctr"/>
            <a:r>
              <a:rPr lang="en-US" dirty="0" err="1">
                <a:latin typeface="Consolas"/>
                <a:cs typeface="Consolas"/>
              </a:rPr>
              <a:t>cudaThreadSetCacheConfig</a:t>
            </a:r>
            <a:r>
              <a:rPr lang="en-US" dirty="0">
                <a:latin typeface="Consolas"/>
                <a:cs typeface="Consolas"/>
              </a:rPr>
              <a:t>(cudaFuncCachePreferL1);</a:t>
            </a:r>
          </a:p>
          <a:p>
            <a:pPr algn="ctr"/>
            <a:endParaRPr lang="en-US" dirty="0">
              <a:solidFill>
                <a:srgbClr val="000000"/>
              </a:solidFill>
              <a:latin typeface="Consolas"/>
              <a:cs typeface="Consolas"/>
            </a:endParaRPr>
          </a:p>
          <a:p>
            <a:r>
              <a:rPr lang="en-US" sz="2000" dirty="0">
                <a:solidFill>
                  <a:srgbClr val="000000"/>
                </a:solidFill>
                <a:latin typeface="Calibri"/>
                <a:cs typeface="Calibri"/>
              </a:rPr>
              <a:t>Then, measure any change in overall performance and L1 hit ratios.</a:t>
            </a:r>
          </a:p>
        </p:txBody>
      </p:sp>
      <p:sp>
        <p:nvSpPr>
          <p:cNvPr id="2" name="Slide Number Placeholder 1"/>
          <p:cNvSpPr>
            <a:spLocks noGrp="1"/>
          </p:cNvSpPr>
          <p:nvPr>
            <p:ph type="sldNum" sz="quarter" idx="12"/>
          </p:nvPr>
        </p:nvSpPr>
        <p:spPr/>
        <p:txBody>
          <a:bodyPr/>
          <a:lstStyle/>
          <a:p>
            <a:fld id="{63C537C0-9BD9-40EB-BADE-4FE671F46F7E}" type="slidenum">
              <a:rPr lang="en-US" smtClean="0"/>
              <a:t>144</a:t>
            </a:fld>
            <a:endParaRPr lang="en-US"/>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On-Chip Memory Configuration</a:t>
            </a:r>
          </a:p>
        </p:txBody>
      </p:sp>
    </p:spTree>
    <p:extLst>
      <p:ext uri="{BB962C8B-B14F-4D97-AF65-F5344CB8AC3E}">
        <p14:creationId xmlns:p14="http://schemas.microsoft.com/office/powerpoint/2010/main" val="34564681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spect="1"/>
          </p:cNvSpPr>
          <p:nvPr/>
        </p:nvSpPr>
        <p:spPr>
          <a:xfrm>
            <a:off x="914400" y="4171950"/>
            <a:ext cx="8534400" cy="1066800"/>
          </a:xfrm>
          <a:prstGeom prst="rect">
            <a:avLst/>
          </a:prstGeom>
          <a:noFill/>
        </p:spPr>
        <p:txBody>
          <a:bodyPr wrap="square" rtlCol="0">
            <a:noAutofit/>
          </a:bodyPr>
          <a:lstStyle/>
          <a:p>
            <a:r>
              <a:rPr lang="en-US" dirty="0">
                <a:latin typeface="Calibri"/>
                <a:cs typeface="Calibri"/>
              </a:rPr>
              <a:t>w/ </a:t>
            </a:r>
            <a:r>
              <a:rPr lang="en-US" sz="1600" dirty="0" err="1">
                <a:latin typeface="Consolas"/>
                <a:cs typeface="Consolas"/>
              </a:rPr>
              <a:t>cudaFuncCachePreferNone</a:t>
            </a:r>
            <a:r>
              <a:rPr lang="en-US" dirty="0">
                <a:latin typeface="Calibri"/>
                <a:cs typeface="Calibri"/>
              </a:rPr>
              <a:t>:	64.03% L1 Global Hit Rate</a:t>
            </a:r>
          </a:p>
          <a:p>
            <a:r>
              <a:rPr lang="en-US" dirty="0">
                <a:latin typeface="Calibri"/>
                <a:cs typeface="Calibri"/>
              </a:rPr>
              <a:t>w/ </a:t>
            </a:r>
            <a:r>
              <a:rPr lang="en-US" sz="1600" dirty="0" err="1">
                <a:latin typeface="Consolas"/>
                <a:cs typeface="Consolas"/>
              </a:rPr>
              <a:t>cudaFuncCachePreferShared</a:t>
            </a:r>
            <a:r>
              <a:rPr lang="en-US" dirty="0">
                <a:latin typeface="Calibri"/>
                <a:cs typeface="Calibri"/>
              </a:rPr>
              <a:t>: 	64.04% L1 Global Hit Rate</a:t>
            </a:r>
          </a:p>
          <a:p>
            <a:r>
              <a:rPr lang="en-US" dirty="0">
                <a:latin typeface="Calibri"/>
                <a:cs typeface="Calibri"/>
              </a:rPr>
              <a:t>w/ </a:t>
            </a:r>
            <a:r>
              <a:rPr lang="en-US" sz="1600" dirty="0">
                <a:latin typeface="Consolas"/>
                <a:cs typeface="Consolas"/>
              </a:rPr>
              <a:t>cudaFuncCachePreferL1</a:t>
            </a:r>
            <a:r>
              <a:rPr lang="en-US" dirty="0">
                <a:latin typeface="Calibri"/>
                <a:cs typeface="Calibri"/>
              </a:rPr>
              <a:t>: 	</a:t>
            </a:r>
            <a:r>
              <a:rPr lang="en-US" dirty="0">
                <a:solidFill>
                  <a:srgbClr val="01EA03"/>
                </a:solidFill>
                <a:latin typeface="Calibri"/>
                <a:cs typeface="Calibri"/>
              </a:rPr>
              <a:t>77.29%</a:t>
            </a:r>
            <a:r>
              <a:rPr lang="en-US" dirty="0">
                <a:latin typeface="Calibri"/>
                <a:cs typeface="Calibri"/>
              </a:rPr>
              <a:t> L1 Global Hit Rate</a:t>
            </a:r>
          </a:p>
        </p:txBody>
      </p:sp>
      <p:sp>
        <p:nvSpPr>
          <p:cNvPr id="2" name="Slide Number Placeholder 1"/>
          <p:cNvSpPr>
            <a:spLocks noGrp="1"/>
          </p:cNvSpPr>
          <p:nvPr>
            <p:ph type="sldNum" sz="quarter" idx="12"/>
          </p:nvPr>
        </p:nvSpPr>
        <p:spPr/>
        <p:txBody>
          <a:bodyPr/>
          <a:lstStyle/>
          <a:p>
            <a:fld id="{63C537C0-9BD9-40EB-BADE-4FE671F46F7E}" type="slidenum">
              <a:rPr lang="en-US" smtClean="0"/>
              <a:t>145</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14544548"/>
              </p:ext>
            </p:extLst>
          </p:nvPr>
        </p:nvGraphicFramePr>
        <p:xfrm>
          <a:off x="457200" y="819150"/>
          <a:ext cx="8229600" cy="296672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r h="370840">
                <a:tc>
                  <a:txBody>
                    <a:bodyPr/>
                    <a:lstStyle/>
                    <a:p>
                      <a:r>
                        <a:rPr lang="en-US" dirty="0"/>
                        <a:t>+ aligned</a:t>
                      </a:r>
                    </a:p>
                  </a:txBody>
                  <a:tcPr/>
                </a:tc>
                <a:tc>
                  <a:txBody>
                    <a:bodyPr/>
                    <a:lstStyle/>
                    <a:p>
                      <a:pPr algn="ctr"/>
                      <a:r>
                        <a:rPr lang="en-US" dirty="0"/>
                        <a:t>2944.26</a:t>
                      </a:r>
                    </a:p>
                  </a:txBody>
                  <a:tcPr/>
                </a:tc>
                <a:tc>
                  <a:txBody>
                    <a:bodyPr/>
                    <a:lstStyle/>
                    <a:p>
                      <a:pPr algn="ctr"/>
                      <a:r>
                        <a:rPr lang="en-US" dirty="0"/>
                        <a:t>1.05</a:t>
                      </a:r>
                    </a:p>
                  </a:txBody>
                  <a:tcPr/>
                </a:tc>
                <a:extLst>
                  <a:ext uri="{0D108BD9-81ED-4DB2-BD59-A6C34878D82A}">
                    <a16:rowId xmlns:a16="http://schemas.microsoft.com/office/drawing/2014/main" val="10005"/>
                  </a:ext>
                </a:extLst>
              </a:tr>
              <a:tr h="370840">
                <a:tc>
                  <a:txBody>
                    <a:bodyPr/>
                    <a:lstStyle/>
                    <a:p>
                      <a:r>
                        <a:rPr lang="en-US" dirty="0"/>
                        <a:t>+ </a:t>
                      </a:r>
                      <a:r>
                        <a:rPr lang="en-US" sz="1800" kern="1200" dirty="0" err="1">
                          <a:solidFill>
                            <a:schemeClr val="dk1"/>
                          </a:solidFill>
                          <a:latin typeface="+mn-lt"/>
                          <a:ea typeface="+mn-ea"/>
                          <a:cs typeface="+mn-cs"/>
                        </a:rPr>
                        <a:t>cudaFuncCachePreferShared</a:t>
                      </a:r>
                      <a:endParaRPr lang="en-US" dirty="0"/>
                    </a:p>
                  </a:txBody>
                  <a:tcPr/>
                </a:tc>
                <a:tc>
                  <a:txBody>
                    <a:bodyPr/>
                    <a:lstStyle/>
                    <a:p>
                      <a:pPr algn="ctr"/>
                      <a:r>
                        <a:rPr lang="en-US" dirty="0"/>
                        <a:t>2943.11</a:t>
                      </a:r>
                    </a:p>
                  </a:txBody>
                  <a:tcPr/>
                </a:tc>
                <a:tc>
                  <a:txBody>
                    <a:bodyPr/>
                    <a:lstStyle/>
                    <a:p>
                      <a:pPr algn="ctr"/>
                      <a:r>
                        <a:rPr lang="en-US" dirty="0"/>
                        <a:t>1.00</a:t>
                      </a:r>
                    </a:p>
                  </a:txBody>
                  <a:tcPr/>
                </a:tc>
                <a:extLst>
                  <a:ext uri="{0D108BD9-81ED-4DB2-BD59-A6C34878D82A}">
                    <a16:rowId xmlns:a16="http://schemas.microsoft.com/office/drawing/2014/main" val="10006"/>
                  </a:ext>
                </a:extLst>
              </a:tr>
              <a:tr h="370840">
                <a:tc>
                  <a:txBody>
                    <a:bodyPr/>
                    <a:lstStyle/>
                    <a:p>
                      <a:r>
                        <a:rPr lang="en-US" dirty="0"/>
                        <a:t>+ cudaFuncCachePreferL1</a:t>
                      </a:r>
                    </a:p>
                  </a:txBody>
                  <a:tcPr/>
                </a:tc>
                <a:tc>
                  <a:txBody>
                    <a:bodyPr/>
                    <a:lstStyle/>
                    <a:p>
                      <a:pPr algn="ctr"/>
                      <a:r>
                        <a:rPr lang="en-US" dirty="0"/>
                        <a:t>3037.05</a:t>
                      </a:r>
                    </a:p>
                  </a:txBody>
                  <a:tcPr/>
                </a:tc>
                <a:tc>
                  <a:txBody>
                    <a:bodyPr/>
                    <a:lstStyle/>
                    <a:p>
                      <a:pPr algn="ctr"/>
                      <a:r>
                        <a:rPr lang="en-US" dirty="0"/>
                        <a:t>1.03</a:t>
                      </a:r>
                    </a:p>
                  </a:txBody>
                  <a:tcPr/>
                </a:tc>
                <a:extLst>
                  <a:ext uri="{0D108BD9-81ED-4DB2-BD59-A6C34878D82A}">
                    <a16:rowId xmlns:a16="http://schemas.microsoft.com/office/drawing/2014/main" val="10007"/>
                  </a:ext>
                </a:extLst>
              </a:tr>
            </a:tbl>
          </a:graphicData>
        </a:graphic>
      </p:graphicFrame>
      <p:sp>
        <p:nvSpPr>
          <p:cNvPr id="9" name="Rectangle 8"/>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On-Chip Memory Configuration</a:t>
            </a:r>
          </a:p>
        </p:txBody>
      </p:sp>
      <p:sp>
        <p:nvSpPr>
          <p:cNvPr id="11" name="TextBox 10">
            <a:extLst>
              <a:ext uri="{FF2B5EF4-FFF2-40B4-BE49-F238E27FC236}">
                <a16:creationId xmlns:a16="http://schemas.microsoft.com/office/drawing/2014/main" id="{E9F0332A-94DD-40A8-A5D0-40BA884C2AE4}"/>
              </a:ext>
            </a:extLst>
          </p:cNvPr>
          <p:cNvSpPr txBox="1"/>
          <p:nvPr/>
        </p:nvSpPr>
        <p:spPr>
          <a:xfrm>
            <a:off x="457200" y="3805029"/>
            <a:ext cx="8229600" cy="347553"/>
          </a:xfrm>
          <a:prstGeom prst="rect">
            <a:avLst/>
          </a:prstGeom>
          <a:noFill/>
        </p:spPr>
        <p:txBody>
          <a:bodyPr wrap="square" rtlCol="0">
            <a:spAutoFit/>
          </a:bodyPr>
          <a:lstStyle/>
          <a:p>
            <a:pPr algn="ctr"/>
            <a:r>
              <a:rPr lang="en-US" sz="1600" dirty="0">
                <a:latin typeface="Consolas" panose="020B0609020204030204" pitchFamily="49" charset="0"/>
              </a:rPr>
              <a:t>-x 4096 -y 4096 -</a:t>
            </a:r>
            <a:r>
              <a:rPr lang="en-US" sz="1600" dirty="0" err="1">
                <a:latin typeface="Consolas" panose="020B0609020204030204" pitchFamily="49" charset="0"/>
              </a:rPr>
              <a:t>i</a:t>
            </a:r>
            <a:r>
              <a:rPr lang="en-US" sz="1600" dirty="0">
                <a:latin typeface="Consolas" panose="020B0609020204030204" pitchFamily="49" charset="0"/>
              </a:rPr>
              <a:t> 1000</a:t>
            </a:r>
          </a:p>
        </p:txBody>
      </p:sp>
    </p:spTree>
    <p:extLst>
      <p:ext uri="{BB962C8B-B14F-4D97-AF65-F5344CB8AC3E}">
        <p14:creationId xmlns:p14="http://schemas.microsoft.com/office/powerpoint/2010/main" val="42743565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FF61E1-0194-49FC-9665-AFD717E61FFF}"/>
              </a:ext>
            </a:extLst>
          </p:cNvPr>
          <p:cNvSpPr txBox="1">
            <a:spLocks noChangeAspect="1"/>
          </p:cNvSpPr>
          <p:nvPr/>
        </p:nvSpPr>
        <p:spPr>
          <a:xfrm>
            <a:off x="914400" y="4171950"/>
            <a:ext cx="8534400" cy="1066800"/>
          </a:xfrm>
          <a:prstGeom prst="rect">
            <a:avLst/>
          </a:prstGeom>
          <a:noFill/>
        </p:spPr>
        <p:txBody>
          <a:bodyPr wrap="square" rtlCol="0">
            <a:noAutofit/>
          </a:bodyPr>
          <a:lstStyle/>
          <a:p>
            <a:r>
              <a:rPr lang="en-US" dirty="0">
                <a:latin typeface="Calibri"/>
                <a:cs typeface="Calibri"/>
              </a:rPr>
              <a:t>w/ </a:t>
            </a:r>
            <a:r>
              <a:rPr lang="en-US" sz="1600" dirty="0" err="1">
                <a:latin typeface="Consolas"/>
                <a:cs typeface="Consolas"/>
              </a:rPr>
              <a:t>cudaFuncCachePreferNone</a:t>
            </a:r>
            <a:r>
              <a:rPr lang="en-US" dirty="0">
                <a:latin typeface="Calibri"/>
                <a:cs typeface="Calibri"/>
              </a:rPr>
              <a:t>:	64.03% L1 Global Hit Rate</a:t>
            </a:r>
          </a:p>
          <a:p>
            <a:r>
              <a:rPr lang="en-US" dirty="0">
                <a:latin typeface="Calibri"/>
                <a:cs typeface="Calibri"/>
              </a:rPr>
              <a:t>w/ </a:t>
            </a:r>
            <a:r>
              <a:rPr lang="en-US" sz="1600" dirty="0" err="1">
                <a:latin typeface="Consolas"/>
                <a:cs typeface="Consolas"/>
              </a:rPr>
              <a:t>cudaFuncCachePreferShared</a:t>
            </a:r>
            <a:r>
              <a:rPr lang="en-US" dirty="0">
                <a:latin typeface="Calibri"/>
                <a:cs typeface="Calibri"/>
              </a:rPr>
              <a:t>: 	64.04% L1 Global Hit Rate</a:t>
            </a:r>
          </a:p>
          <a:p>
            <a:r>
              <a:rPr lang="en-US" dirty="0">
                <a:latin typeface="Calibri"/>
                <a:cs typeface="Calibri"/>
              </a:rPr>
              <a:t>w/ </a:t>
            </a:r>
            <a:r>
              <a:rPr lang="en-US" sz="1600" dirty="0">
                <a:latin typeface="Consolas"/>
                <a:cs typeface="Consolas"/>
              </a:rPr>
              <a:t>cudaFuncCachePreferL1</a:t>
            </a:r>
            <a:r>
              <a:rPr lang="en-US" dirty="0">
                <a:latin typeface="Calibri"/>
                <a:cs typeface="Calibri"/>
              </a:rPr>
              <a:t>: 	</a:t>
            </a:r>
            <a:r>
              <a:rPr lang="en-US" dirty="0">
                <a:solidFill>
                  <a:srgbClr val="01EA03"/>
                </a:solidFill>
                <a:latin typeface="Calibri"/>
                <a:cs typeface="Calibri"/>
              </a:rPr>
              <a:t>77.29%</a:t>
            </a:r>
            <a:r>
              <a:rPr lang="en-US" dirty="0">
                <a:latin typeface="Calibri"/>
                <a:cs typeface="Calibri"/>
              </a:rPr>
              <a:t> L1 Global Hit Rate</a:t>
            </a:r>
          </a:p>
        </p:txBody>
      </p:sp>
      <p:graphicFrame>
        <p:nvGraphicFramePr>
          <p:cNvPr id="13" name="Table 12">
            <a:extLst>
              <a:ext uri="{FF2B5EF4-FFF2-40B4-BE49-F238E27FC236}">
                <a16:creationId xmlns:a16="http://schemas.microsoft.com/office/drawing/2014/main" id="{5BFB1203-EE09-42F5-94D7-1D7C6BB5774B}"/>
              </a:ext>
            </a:extLst>
          </p:cNvPr>
          <p:cNvGraphicFramePr>
            <a:graphicFrameLocks noGrp="1"/>
          </p:cNvGraphicFramePr>
          <p:nvPr>
            <p:extLst>
              <p:ext uri="{D42A27DB-BD31-4B8C-83A1-F6EECF244321}">
                <p14:modId xmlns:p14="http://schemas.microsoft.com/office/powerpoint/2010/main" val="2641118170"/>
              </p:ext>
            </p:extLst>
          </p:nvPr>
        </p:nvGraphicFramePr>
        <p:xfrm>
          <a:off x="457200" y="819150"/>
          <a:ext cx="8229600" cy="296672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r h="370840">
                <a:tc>
                  <a:txBody>
                    <a:bodyPr/>
                    <a:lstStyle/>
                    <a:p>
                      <a:r>
                        <a:rPr lang="en-US" dirty="0"/>
                        <a:t>+ aligned</a:t>
                      </a:r>
                    </a:p>
                  </a:txBody>
                  <a:tcPr/>
                </a:tc>
                <a:tc>
                  <a:txBody>
                    <a:bodyPr/>
                    <a:lstStyle/>
                    <a:p>
                      <a:pPr algn="ctr"/>
                      <a:r>
                        <a:rPr lang="en-US" dirty="0"/>
                        <a:t>2944.26</a:t>
                      </a:r>
                    </a:p>
                  </a:txBody>
                  <a:tcPr/>
                </a:tc>
                <a:tc>
                  <a:txBody>
                    <a:bodyPr/>
                    <a:lstStyle/>
                    <a:p>
                      <a:pPr algn="ctr"/>
                      <a:r>
                        <a:rPr lang="en-US" dirty="0"/>
                        <a:t>1.05</a:t>
                      </a:r>
                    </a:p>
                  </a:txBody>
                  <a:tcPr/>
                </a:tc>
                <a:extLst>
                  <a:ext uri="{0D108BD9-81ED-4DB2-BD59-A6C34878D82A}">
                    <a16:rowId xmlns:a16="http://schemas.microsoft.com/office/drawing/2014/main" val="10005"/>
                  </a:ext>
                </a:extLst>
              </a:tr>
              <a:tr h="370840">
                <a:tc>
                  <a:txBody>
                    <a:bodyPr/>
                    <a:lstStyle/>
                    <a:p>
                      <a:r>
                        <a:rPr lang="en-US" dirty="0"/>
                        <a:t>+ </a:t>
                      </a:r>
                      <a:r>
                        <a:rPr lang="en-US" sz="1800" kern="1200" dirty="0" err="1">
                          <a:solidFill>
                            <a:schemeClr val="dk1"/>
                          </a:solidFill>
                          <a:latin typeface="+mn-lt"/>
                          <a:ea typeface="+mn-ea"/>
                          <a:cs typeface="+mn-cs"/>
                        </a:rPr>
                        <a:t>cudaFuncCachePreferShared</a:t>
                      </a:r>
                      <a:endParaRPr lang="en-US" dirty="0"/>
                    </a:p>
                  </a:txBody>
                  <a:tcPr/>
                </a:tc>
                <a:tc>
                  <a:txBody>
                    <a:bodyPr/>
                    <a:lstStyle/>
                    <a:p>
                      <a:pPr algn="ctr"/>
                      <a:r>
                        <a:rPr lang="en-US" dirty="0"/>
                        <a:t>2943.11</a:t>
                      </a:r>
                    </a:p>
                  </a:txBody>
                  <a:tcPr/>
                </a:tc>
                <a:tc>
                  <a:txBody>
                    <a:bodyPr/>
                    <a:lstStyle/>
                    <a:p>
                      <a:pPr algn="ctr"/>
                      <a:r>
                        <a:rPr lang="en-US" dirty="0"/>
                        <a:t>1.00</a:t>
                      </a:r>
                    </a:p>
                  </a:txBody>
                  <a:tcPr/>
                </a:tc>
                <a:extLst>
                  <a:ext uri="{0D108BD9-81ED-4DB2-BD59-A6C34878D82A}">
                    <a16:rowId xmlns:a16="http://schemas.microsoft.com/office/drawing/2014/main" val="10006"/>
                  </a:ext>
                </a:extLst>
              </a:tr>
              <a:tr h="370840">
                <a:tc>
                  <a:txBody>
                    <a:bodyPr/>
                    <a:lstStyle/>
                    <a:p>
                      <a:r>
                        <a:rPr lang="en-US" dirty="0"/>
                        <a:t>+ cudaFuncCachePreferL1</a:t>
                      </a:r>
                    </a:p>
                  </a:txBody>
                  <a:tcPr/>
                </a:tc>
                <a:tc>
                  <a:txBody>
                    <a:bodyPr/>
                    <a:lstStyle/>
                    <a:p>
                      <a:pPr algn="ctr"/>
                      <a:r>
                        <a:rPr lang="en-US" dirty="0"/>
                        <a:t>3037.05</a:t>
                      </a:r>
                    </a:p>
                  </a:txBody>
                  <a:tcPr/>
                </a:tc>
                <a:tc>
                  <a:txBody>
                    <a:bodyPr/>
                    <a:lstStyle/>
                    <a:p>
                      <a:pPr algn="ctr"/>
                      <a:r>
                        <a:rPr lang="en-US" dirty="0"/>
                        <a:t>1.03</a:t>
                      </a:r>
                    </a:p>
                  </a:txBody>
                  <a:tcPr/>
                </a:tc>
                <a:extLst>
                  <a:ext uri="{0D108BD9-81ED-4DB2-BD59-A6C34878D82A}">
                    <a16:rowId xmlns:a16="http://schemas.microsoft.com/office/drawing/2014/main" val="10007"/>
                  </a:ext>
                </a:extLst>
              </a:tr>
            </a:tbl>
          </a:graphicData>
        </a:graphic>
      </p:graphicFrame>
      <p:sp>
        <p:nvSpPr>
          <p:cNvPr id="14" name="TextBox 13">
            <a:extLst>
              <a:ext uri="{FF2B5EF4-FFF2-40B4-BE49-F238E27FC236}">
                <a16:creationId xmlns:a16="http://schemas.microsoft.com/office/drawing/2014/main" id="{E1E939AC-44F8-4552-A53C-2F5DCE4C088F}"/>
              </a:ext>
            </a:extLst>
          </p:cNvPr>
          <p:cNvSpPr txBox="1"/>
          <p:nvPr/>
        </p:nvSpPr>
        <p:spPr>
          <a:xfrm>
            <a:off x="457200" y="3805029"/>
            <a:ext cx="8229600" cy="347553"/>
          </a:xfrm>
          <a:prstGeom prst="rect">
            <a:avLst/>
          </a:prstGeom>
          <a:noFill/>
        </p:spPr>
        <p:txBody>
          <a:bodyPr wrap="square" rtlCol="0">
            <a:spAutoFit/>
          </a:bodyPr>
          <a:lstStyle/>
          <a:p>
            <a:pPr algn="ctr"/>
            <a:r>
              <a:rPr lang="en-US" sz="1600" dirty="0">
                <a:latin typeface="Consolas" panose="020B0609020204030204" pitchFamily="49" charset="0"/>
              </a:rPr>
              <a:t>-x 4096 -y 4096 -</a:t>
            </a:r>
            <a:r>
              <a:rPr lang="en-US" sz="1600" dirty="0" err="1">
                <a:latin typeface="Consolas" panose="020B0609020204030204" pitchFamily="49" charset="0"/>
              </a:rPr>
              <a:t>i</a:t>
            </a:r>
            <a:r>
              <a:rPr lang="en-US" sz="1600" dirty="0">
                <a:latin typeface="Consolas" panose="020B0609020204030204" pitchFamily="49" charset="0"/>
              </a:rPr>
              <a:t> 1000</a:t>
            </a:r>
          </a:p>
        </p:txBody>
      </p:sp>
      <p:sp>
        <p:nvSpPr>
          <p:cNvPr id="2" name="Slide Number Placeholder 1"/>
          <p:cNvSpPr>
            <a:spLocks noGrp="1"/>
          </p:cNvSpPr>
          <p:nvPr>
            <p:ph type="sldNum" sz="quarter" idx="12"/>
          </p:nvPr>
        </p:nvSpPr>
        <p:spPr/>
        <p:txBody>
          <a:bodyPr/>
          <a:lstStyle/>
          <a:p>
            <a:fld id="{63C537C0-9BD9-40EB-BADE-4FE671F46F7E}" type="slidenum">
              <a:rPr lang="en-US" smtClean="0"/>
              <a:t>146</a:t>
            </a:fld>
            <a:endParaRPr lang="en-US" dirty="0"/>
          </a:p>
        </p:txBody>
      </p:sp>
      <p:sp>
        <p:nvSpPr>
          <p:cNvPr id="10" name="Rectangle 9"/>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On-Chip Memory Configuration</a:t>
            </a:r>
          </a:p>
        </p:txBody>
      </p:sp>
      <p:sp>
        <p:nvSpPr>
          <p:cNvPr id="9" name="TextBox 8"/>
          <p:cNvSpPr txBox="1">
            <a:spLocks noChangeAspect="1"/>
          </p:cNvSpPr>
          <p:nvPr/>
        </p:nvSpPr>
        <p:spPr>
          <a:xfrm>
            <a:off x="152400" y="819149"/>
            <a:ext cx="8610600" cy="4221957"/>
          </a:xfrm>
          <a:prstGeom prst="rect">
            <a:avLst/>
          </a:prstGeom>
          <a:solidFill>
            <a:schemeClr val="bg1">
              <a:alpha val="71000"/>
            </a:schemeClr>
          </a:solidFill>
        </p:spPr>
        <p:txBody>
          <a:bodyPr wrap="square" lIns="914400" rIns="914400" rtlCol="0">
            <a:noAutofit/>
          </a:bodyPr>
          <a:lstStyle/>
          <a:p>
            <a:pPr algn="ctr"/>
            <a:endParaRPr lang="en-US" sz="2200" b="1" dirty="0">
              <a:latin typeface="Calibri"/>
              <a:cs typeface="Calibri"/>
            </a:endParaRPr>
          </a:p>
          <a:p>
            <a:pPr algn="ctr"/>
            <a:endParaRPr lang="en-US" sz="2200" b="1" dirty="0">
              <a:latin typeface="Calibri"/>
              <a:cs typeface="Calibri"/>
            </a:endParaRPr>
          </a:p>
          <a:p>
            <a:pPr algn="ctr"/>
            <a:endParaRPr lang="en-US" sz="2200" b="1" dirty="0">
              <a:latin typeface="Calibri"/>
              <a:cs typeface="Calibri"/>
            </a:endParaRPr>
          </a:p>
          <a:p>
            <a:pPr algn="ctr"/>
            <a:r>
              <a:rPr lang="en-US" sz="2200" b="1" dirty="0">
                <a:latin typeface="Calibri"/>
                <a:cs typeface="Calibri"/>
              </a:rPr>
              <a:t>Appears to be improvement possible by increasing on-chip locality.</a:t>
            </a:r>
          </a:p>
          <a:p>
            <a:pPr algn="ctr"/>
            <a:endParaRPr lang="en-US" sz="2200" b="1" dirty="0">
              <a:solidFill>
                <a:srgbClr val="000000"/>
              </a:solidFill>
              <a:latin typeface="Calibri"/>
              <a:cs typeface="Calibri"/>
            </a:endParaRPr>
          </a:p>
          <a:p>
            <a:pPr algn="ctr"/>
            <a:r>
              <a:rPr lang="en-US" sz="2200" b="1" dirty="0">
                <a:solidFill>
                  <a:srgbClr val="000000"/>
                </a:solidFill>
                <a:latin typeface="Calibri"/>
                <a:cs typeface="Calibri"/>
              </a:rPr>
              <a:t>Time to look in to shared memory.</a:t>
            </a:r>
          </a:p>
        </p:txBody>
      </p:sp>
    </p:spTree>
    <p:extLst>
      <p:ext uri="{BB962C8B-B14F-4D97-AF65-F5344CB8AC3E}">
        <p14:creationId xmlns:p14="http://schemas.microsoft.com/office/powerpoint/2010/main" val="9023375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GB" sz="2000" dirty="0"/>
              <a:t>Shared memory is shared by threads in the same block.</a:t>
            </a:r>
          </a:p>
          <a:p>
            <a:pPr marL="342900" indent="-342900">
              <a:buFont typeface="Arial"/>
              <a:buChar char="•"/>
            </a:pPr>
            <a:r>
              <a:rPr lang="en-GB" sz="2000" dirty="0"/>
              <a:t>On-SM memory</a:t>
            </a:r>
          </a:p>
          <a:p>
            <a:endParaRPr lang="en-GB" sz="2000" dirty="0"/>
          </a:p>
          <a:p>
            <a:r>
              <a:rPr lang="en-GB" sz="2000" dirty="0"/>
              <a:t>Shared memory can be allocated statically or dynamically</a:t>
            </a:r>
          </a:p>
          <a:p>
            <a:endParaRPr lang="en-GB" sz="2000" dirty="0"/>
          </a:p>
          <a:p>
            <a:r>
              <a:rPr lang="en-GB" sz="2000" dirty="0"/>
              <a:t>Statically Allocated Shared Memory</a:t>
            </a:r>
          </a:p>
          <a:p>
            <a:pPr marL="800100" lvl="1" indent="-342900">
              <a:buFont typeface="Arial"/>
              <a:buChar char="•"/>
            </a:pPr>
            <a:r>
              <a:rPr lang="en-GB" dirty="0"/>
              <a:t>Size is fixed at compile-time</a:t>
            </a:r>
          </a:p>
          <a:p>
            <a:pPr marL="800100" lvl="1" indent="-342900">
              <a:buFont typeface="Arial"/>
              <a:buChar char="•"/>
            </a:pPr>
            <a:r>
              <a:rPr lang="en-GB" dirty="0"/>
              <a:t>Can declare many statically allocated shared memory variables</a:t>
            </a:r>
          </a:p>
          <a:p>
            <a:pPr marL="800100" lvl="1" indent="-342900">
              <a:buFont typeface="Arial"/>
              <a:buChar char="•"/>
            </a:pPr>
            <a:r>
              <a:rPr lang="en-GB" dirty="0"/>
              <a:t>Can be declared globally or inside a device function</a:t>
            </a:r>
          </a:p>
          <a:p>
            <a:pPr marL="800100" lvl="1" indent="-342900">
              <a:buFont typeface="Arial"/>
              <a:buChar char="•"/>
            </a:pPr>
            <a:r>
              <a:rPr lang="en-GB" dirty="0"/>
              <a:t>Can be multi-dimensional</a:t>
            </a:r>
          </a:p>
          <a:p>
            <a:pPr marL="907485" lvl="2" indent="0">
              <a:buNone/>
            </a:pPr>
            <a:endParaRPr lang="en-GB" dirty="0">
              <a:solidFill>
                <a:srgbClr val="76B900"/>
              </a:solidFill>
              <a:latin typeface="Courier New"/>
              <a:cs typeface="Courier New"/>
            </a:endParaRPr>
          </a:p>
          <a:p>
            <a:pPr marL="1243492" lvl="3" indent="0">
              <a:buNone/>
            </a:pPr>
            <a:r>
              <a:rPr lang="en-GB" b="1" dirty="0">
                <a:solidFill>
                  <a:srgbClr val="76B900"/>
                </a:solidFill>
                <a:latin typeface="Consolas"/>
                <a:cs typeface="Consolas"/>
              </a:rPr>
              <a:t>__shared__</a:t>
            </a:r>
            <a:r>
              <a:rPr lang="en-GB" b="1" dirty="0">
                <a:latin typeface="Consolas"/>
                <a:cs typeface="Consolas"/>
              </a:rPr>
              <a:t> </a:t>
            </a:r>
            <a:r>
              <a:rPr lang="en-GB" b="1" dirty="0" err="1">
                <a:latin typeface="Consolas"/>
                <a:cs typeface="Consolas"/>
              </a:rPr>
              <a:t>int</a:t>
            </a:r>
            <a:r>
              <a:rPr lang="en-GB" b="1" dirty="0">
                <a:latin typeface="Consolas"/>
                <a:cs typeface="Consolas"/>
              </a:rPr>
              <a:t> </a:t>
            </a:r>
            <a:r>
              <a:rPr lang="en-GB" b="1" dirty="0" err="1">
                <a:latin typeface="Consolas"/>
                <a:cs typeface="Consolas"/>
              </a:rPr>
              <a:t>s_arr</a:t>
            </a:r>
            <a:r>
              <a:rPr lang="en-GB" b="1" dirty="0">
                <a:latin typeface="Consolas"/>
                <a:cs typeface="Consolas"/>
              </a:rPr>
              <a:t>[256][256];</a:t>
            </a:r>
          </a:p>
        </p:txBody>
      </p:sp>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Shared Memory</a:t>
            </a:r>
          </a:p>
        </p:txBody>
      </p:sp>
      <p:sp>
        <p:nvSpPr>
          <p:cNvPr id="9" name="Slide Number Placeholder 8"/>
          <p:cNvSpPr>
            <a:spLocks noGrp="1"/>
          </p:cNvSpPr>
          <p:nvPr>
            <p:ph type="sldNum" sz="quarter" idx="12"/>
          </p:nvPr>
        </p:nvSpPr>
        <p:spPr/>
        <p:txBody>
          <a:bodyPr/>
          <a:lstStyle/>
          <a:p>
            <a:fld id="{63C537C0-9BD9-40EB-BADE-4FE671F46F7E}" type="slidenum">
              <a:rPr lang="en-US" smtClean="0"/>
              <a:t>147</a:t>
            </a:fld>
            <a:endParaRPr lang="en-US"/>
          </a:p>
        </p:txBody>
      </p:sp>
    </p:spTree>
    <p:extLst>
      <p:ext uri="{BB962C8B-B14F-4D97-AF65-F5344CB8AC3E}">
        <p14:creationId xmlns:p14="http://schemas.microsoft.com/office/powerpoint/2010/main" val="3620573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GB" sz="2000" dirty="0"/>
              <a:t>Dynamically Allocated Shared Memory</a:t>
            </a:r>
          </a:p>
          <a:p>
            <a:pPr marL="742950" lvl="1" indent="-285750">
              <a:buFont typeface="Arial"/>
              <a:buChar char="•"/>
            </a:pPr>
            <a:r>
              <a:rPr lang="en-GB" dirty="0"/>
              <a:t>Size in bytes is set at kernel launch with a third kernel launch configurable</a:t>
            </a:r>
          </a:p>
          <a:p>
            <a:pPr marL="742950" lvl="1" indent="-285750">
              <a:buFont typeface="Arial"/>
              <a:buChar char="•"/>
            </a:pPr>
            <a:r>
              <a:rPr lang="en-GB" dirty="0"/>
              <a:t>Can only have one dynamically allocated shared memory array per kernel</a:t>
            </a:r>
          </a:p>
          <a:p>
            <a:pPr marL="742950" lvl="1" indent="-285750">
              <a:buFont typeface="Arial"/>
              <a:buChar char="•"/>
            </a:pPr>
            <a:r>
              <a:rPr lang="en-GB" dirty="0"/>
              <a:t>Must be one-dimensional array</a:t>
            </a:r>
          </a:p>
          <a:p>
            <a:pPr lvl="1"/>
            <a:endParaRPr lang="en-GB" dirty="0"/>
          </a:p>
          <a:p>
            <a:pPr marL="983700" lvl="2"/>
            <a:r>
              <a:rPr lang="en-GB" sz="1500" dirty="0">
                <a:latin typeface="Consolas"/>
                <a:cs typeface="Consolas"/>
              </a:rPr>
              <a:t>__global__ void kernel(...) {</a:t>
            </a:r>
            <a:br>
              <a:rPr lang="en-GB" sz="1500" dirty="0">
                <a:latin typeface="Consolas"/>
                <a:cs typeface="Consolas"/>
              </a:rPr>
            </a:br>
            <a:r>
              <a:rPr lang="en-GB" sz="1500" dirty="0">
                <a:latin typeface="Consolas"/>
                <a:cs typeface="Consolas"/>
              </a:rPr>
              <a:t>    extern </a:t>
            </a:r>
            <a:r>
              <a:rPr lang="en-GB" sz="1500" dirty="0">
                <a:solidFill>
                  <a:srgbClr val="65AF06"/>
                </a:solidFill>
                <a:latin typeface="Consolas"/>
                <a:cs typeface="Consolas"/>
              </a:rPr>
              <a:t>__shared__ </a:t>
            </a:r>
            <a:r>
              <a:rPr lang="en-GB" sz="1500" dirty="0" err="1">
                <a:latin typeface="Consolas"/>
                <a:cs typeface="Consolas"/>
              </a:rPr>
              <a:t>int</a:t>
            </a:r>
            <a:r>
              <a:rPr lang="en-GB" sz="1500" dirty="0">
                <a:latin typeface="Consolas"/>
                <a:cs typeface="Consolas"/>
              </a:rPr>
              <a:t> </a:t>
            </a:r>
            <a:r>
              <a:rPr lang="en-GB" sz="1500" dirty="0" err="1">
                <a:latin typeface="Consolas"/>
                <a:cs typeface="Consolas"/>
              </a:rPr>
              <a:t>s_arr</a:t>
            </a:r>
            <a:r>
              <a:rPr lang="en-GB" sz="1500" dirty="0">
                <a:latin typeface="Consolas"/>
                <a:cs typeface="Consolas"/>
              </a:rPr>
              <a:t>[];</a:t>
            </a:r>
          </a:p>
          <a:p>
            <a:pPr marL="983700" lvl="2"/>
            <a:r>
              <a:rPr lang="en-GB" sz="1500" dirty="0">
                <a:latin typeface="Consolas"/>
                <a:cs typeface="Consolas"/>
              </a:rPr>
              <a:t>    ...</a:t>
            </a:r>
          </a:p>
          <a:p>
            <a:pPr marL="983700" lvl="2"/>
            <a:r>
              <a:rPr lang="en-GB" sz="1500" dirty="0">
                <a:latin typeface="Consolas"/>
                <a:cs typeface="Consolas"/>
              </a:rPr>
              <a:t>}</a:t>
            </a:r>
          </a:p>
          <a:p>
            <a:pPr marL="983700" lvl="2"/>
            <a:endParaRPr lang="en-GB" sz="1500" dirty="0">
              <a:latin typeface="Consolas"/>
              <a:cs typeface="Consolas"/>
            </a:endParaRPr>
          </a:p>
          <a:p>
            <a:pPr marL="983700" lvl="2"/>
            <a:r>
              <a:rPr lang="en-GB" sz="1500" dirty="0">
                <a:latin typeface="Consolas"/>
                <a:cs typeface="Consolas"/>
              </a:rPr>
              <a:t>kernel&lt;&lt;&lt;</a:t>
            </a:r>
            <a:r>
              <a:rPr lang="en-GB" sz="1500" dirty="0" err="1">
                <a:latin typeface="Consolas"/>
                <a:cs typeface="Consolas"/>
              </a:rPr>
              <a:t>nblocks</a:t>
            </a:r>
            <a:r>
              <a:rPr lang="en-GB" sz="1500" dirty="0">
                <a:latin typeface="Consolas"/>
                <a:cs typeface="Consolas"/>
              </a:rPr>
              <a:t>, </a:t>
            </a:r>
            <a:r>
              <a:rPr lang="en-GB" sz="1500" dirty="0" err="1">
                <a:latin typeface="Consolas"/>
                <a:cs typeface="Consolas"/>
              </a:rPr>
              <a:t>threads_per_block</a:t>
            </a:r>
            <a:r>
              <a:rPr lang="en-GB" sz="1500" dirty="0">
                <a:latin typeface="Consolas"/>
                <a:cs typeface="Consolas"/>
              </a:rPr>
              <a:t>, </a:t>
            </a:r>
            <a:r>
              <a:rPr lang="en-GB" sz="1500" dirty="0" err="1">
                <a:solidFill>
                  <a:srgbClr val="76B900"/>
                </a:solidFill>
                <a:latin typeface="Consolas"/>
                <a:cs typeface="Consolas"/>
              </a:rPr>
              <a:t>shared_memory_bytes</a:t>
            </a:r>
            <a:r>
              <a:rPr lang="en-GB" sz="1500" dirty="0">
                <a:latin typeface="Consolas"/>
                <a:cs typeface="Consolas"/>
              </a:rPr>
              <a:t>&gt;&gt;&gt;(...);</a:t>
            </a:r>
          </a:p>
        </p:txBody>
      </p:sp>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Shared Memory</a:t>
            </a:r>
          </a:p>
        </p:txBody>
      </p:sp>
      <p:sp>
        <p:nvSpPr>
          <p:cNvPr id="8" name="Slide Number Placeholder 7"/>
          <p:cNvSpPr>
            <a:spLocks noGrp="1"/>
          </p:cNvSpPr>
          <p:nvPr>
            <p:ph type="sldNum" sz="quarter" idx="12"/>
          </p:nvPr>
        </p:nvSpPr>
        <p:spPr/>
        <p:txBody>
          <a:bodyPr/>
          <a:lstStyle/>
          <a:p>
            <a:fld id="{63C537C0-9BD9-40EB-BADE-4FE671F46F7E}" type="slidenum">
              <a:rPr lang="en-US" smtClean="0"/>
              <a:t>148</a:t>
            </a:fld>
            <a:endParaRPr lang="en-US"/>
          </a:p>
        </p:txBody>
      </p:sp>
    </p:spTree>
    <p:extLst>
      <p:ext uri="{BB962C8B-B14F-4D97-AF65-F5344CB8AC3E}">
        <p14:creationId xmlns:p14="http://schemas.microsoft.com/office/powerpoint/2010/main" val="36706915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GB" sz="2000" dirty="0"/>
              <a:t>What is reused in </a:t>
            </a:r>
            <a:r>
              <a:rPr lang="en-GB" dirty="0">
                <a:latin typeface="Consolas"/>
                <a:cs typeface="Consolas"/>
              </a:rPr>
              <a:t>iso2d</a:t>
            </a:r>
            <a:r>
              <a:rPr lang="en-GB" sz="2000" dirty="0"/>
              <a:t>? i.e. what can benefit from improved on-chip locality?</a:t>
            </a:r>
          </a:p>
          <a:p>
            <a:pPr lvl="2"/>
            <a:endParaRPr lang="en-GB" sz="1500" dirty="0">
              <a:latin typeface="Consolas"/>
              <a:cs typeface="Consolas"/>
            </a:endParaRPr>
          </a:p>
          <a:p>
            <a:pPr lvl="2"/>
            <a:r>
              <a:rPr lang="en-US" sz="1500" dirty="0">
                <a:latin typeface="Consolas"/>
                <a:cs typeface="Consolas"/>
              </a:rPr>
              <a:t> </a:t>
            </a:r>
          </a:p>
          <a:p>
            <a:pPr lvl="2"/>
            <a:r>
              <a:rPr lang="en-US" sz="1500" dirty="0">
                <a:latin typeface="Consolas"/>
                <a:cs typeface="Consolas"/>
              </a:rPr>
              <a:t>for (</a:t>
            </a:r>
            <a:r>
              <a:rPr lang="en-US" sz="1500" dirty="0" err="1">
                <a:latin typeface="Consolas"/>
                <a:cs typeface="Consolas"/>
              </a:rPr>
              <a:t>int</a:t>
            </a:r>
            <a:r>
              <a:rPr lang="en-US" sz="1500" dirty="0">
                <a:latin typeface="Consolas"/>
                <a:cs typeface="Consolas"/>
              </a:rPr>
              <a:t> d = 1; d &lt;= radius; d++) {</a:t>
            </a:r>
          </a:p>
          <a:p>
            <a:pPr lvl="2"/>
            <a:r>
              <a:rPr lang="en-US" sz="1500" dirty="0">
                <a:latin typeface="Consolas"/>
                <a:cs typeface="Consolas"/>
              </a:rPr>
              <a:t>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y_pos_offset</a:t>
            </a:r>
            <a:r>
              <a:rPr lang="en-US" sz="1500" dirty="0">
                <a:latin typeface="Consolas"/>
                <a:cs typeface="Consolas"/>
              </a:rPr>
              <a:t> = POINT_OFFSET(x, y + d, </a:t>
            </a:r>
            <a:r>
              <a:rPr lang="en-US" sz="1500" dirty="0" err="1">
                <a:latin typeface="Consolas"/>
                <a:cs typeface="Consolas"/>
              </a:rPr>
              <a:t>dimx</a:t>
            </a:r>
            <a:r>
              <a:rPr lang="en-US" sz="1500" dirty="0">
                <a:latin typeface="Consolas"/>
                <a:cs typeface="Consolas"/>
              </a:rPr>
              <a:t>, radius);</a:t>
            </a:r>
          </a:p>
          <a:p>
            <a:pPr lvl="2"/>
            <a:r>
              <a:rPr lang="en-US" sz="1500" dirty="0">
                <a:latin typeface="Consolas"/>
                <a:cs typeface="Consolas"/>
              </a:rPr>
              <a:t>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y_neg_offset</a:t>
            </a:r>
            <a:r>
              <a:rPr lang="en-US" sz="1500" dirty="0">
                <a:latin typeface="Consolas"/>
                <a:cs typeface="Consolas"/>
              </a:rPr>
              <a:t> = POINT_OFFSET(x, y - d, </a:t>
            </a:r>
            <a:r>
              <a:rPr lang="en-US" sz="1500" dirty="0" err="1">
                <a:latin typeface="Consolas"/>
                <a:cs typeface="Consolas"/>
              </a:rPr>
              <a:t>dimx</a:t>
            </a:r>
            <a:r>
              <a:rPr lang="en-US" sz="1500" dirty="0">
                <a:latin typeface="Consolas"/>
                <a:cs typeface="Consolas"/>
              </a:rPr>
              <a:t>, radius);</a:t>
            </a:r>
          </a:p>
          <a:p>
            <a:pPr lvl="2"/>
            <a:r>
              <a:rPr lang="en-US" sz="1500" dirty="0">
                <a:latin typeface="Consolas"/>
                <a:cs typeface="Consolas"/>
              </a:rPr>
              <a:t>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x_pos_offset</a:t>
            </a:r>
            <a:r>
              <a:rPr lang="en-US" sz="1500" dirty="0">
                <a:latin typeface="Consolas"/>
                <a:cs typeface="Consolas"/>
              </a:rPr>
              <a:t> = POINT_OFFSET(x + d, y, </a:t>
            </a:r>
            <a:r>
              <a:rPr lang="en-US" sz="1500" dirty="0" err="1">
                <a:latin typeface="Consolas"/>
                <a:cs typeface="Consolas"/>
              </a:rPr>
              <a:t>dimx</a:t>
            </a:r>
            <a:r>
              <a:rPr lang="en-US" sz="1500" dirty="0">
                <a:latin typeface="Consolas"/>
                <a:cs typeface="Consolas"/>
              </a:rPr>
              <a:t>, radius);</a:t>
            </a:r>
          </a:p>
          <a:p>
            <a:pPr lvl="2"/>
            <a:r>
              <a:rPr lang="en-US" sz="1500" dirty="0">
                <a:latin typeface="Consolas"/>
                <a:cs typeface="Consolas"/>
              </a:rPr>
              <a:t>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x_neg_offset</a:t>
            </a:r>
            <a:r>
              <a:rPr lang="en-US" sz="1500" dirty="0">
                <a:latin typeface="Consolas"/>
                <a:cs typeface="Consolas"/>
              </a:rPr>
              <a:t> = POINT_OFFSET(x - d, y, </a:t>
            </a:r>
            <a:r>
              <a:rPr lang="en-US" sz="1500" dirty="0" err="1">
                <a:latin typeface="Consolas"/>
                <a:cs typeface="Consolas"/>
              </a:rPr>
              <a:t>dimx</a:t>
            </a:r>
            <a:r>
              <a:rPr lang="en-US" sz="1500" dirty="0">
                <a:latin typeface="Consolas"/>
                <a:cs typeface="Consolas"/>
              </a:rPr>
              <a:t>, radius);</a:t>
            </a:r>
          </a:p>
          <a:p>
            <a:pPr lvl="2"/>
            <a:r>
              <a:rPr lang="en-US" sz="1500" dirty="0">
                <a:latin typeface="Consolas"/>
                <a:cs typeface="Consolas"/>
              </a:rPr>
              <a:t>        div += </a:t>
            </a:r>
            <a:r>
              <a:rPr lang="en-US" sz="1500" dirty="0" err="1">
                <a:latin typeface="Consolas"/>
                <a:cs typeface="Consolas"/>
              </a:rPr>
              <a:t>const_c_coeff</a:t>
            </a:r>
            <a:r>
              <a:rPr lang="en-US" sz="1500" dirty="0">
                <a:latin typeface="Consolas"/>
                <a:cs typeface="Consolas"/>
              </a:rPr>
              <a:t>[d] * (</a:t>
            </a:r>
            <a:r>
              <a:rPr lang="en-US" sz="1500" dirty="0" err="1">
                <a:solidFill>
                  <a:srgbClr val="65AF06"/>
                </a:solidFill>
                <a:latin typeface="Consolas"/>
                <a:cs typeface="Consolas"/>
              </a:rPr>
              <a:t>curr</a:t>
            </a:r>
            <a:r>
              <a:rPr lang="en-US" sz="1500" dirty="0">
                <a:solidFill>
                  <a:srgbClr val="65AF06"/>
                </a:solidFill>
                <a:latin typeface="Consolas"/>
                <a:cs typeface="Consolas"/>
              </a:rPr>
              <a:t>[</a:t>
            </a:r>
            <a:r>
              <a:rPr lang="en-US" sz="1500" dirty="0" err="1">
                <a:solidFill>
                  <a:srgbClr val="65AF06"/>
                </a:solidFill>
                <a:latin typeface="Consolas"/>
                <a:cs typeface="Consolas"/>
              </a:rPr>
              <a:t>y_pos_offset</a:t>
            </a:r>
            <a:r>
              <a:rPr lang="en-US" sz="1500" dirty="0">
                <a:solidFill>
                  <a:srgbClr val="65AF06"/>
                </a:solidFill>
                <a:latin typeface="Consolas"/>
                <a:cs typeface="Consolas"/>
              </a:rPr>
              <a:t>]</a:t>
            </a:r>
            <a:r>
              <a:rPr lang="en-US" sz="1500" dirty="0">
                <a:latin typeface="Consolas"/>
                <a:cs typeface="Consolas"/>
              </a:rPr>
              <a:t> +</a:t>
            </a:r>
          </a:p>
          <a:p>
            <a:pPr lvl="2"/>
            <a:r>
              <a:rPr lang="en-US" sz="1500" dirty="0">
                <a:latin typeface="Consolas"/>
                <a:cs typeface="Consolas"/>
              </a:rPr>
              <a:t>                </a:t>
            </a:r>
            <a:r>
              <a:rPr lang="en-US" sz="1500" dirty="0" err="1">
                <a:solidFill>
                  <a:srgbClr val="65AF06"/>
                </a:solidFill>
                <a:latin typeface="Consolas"/>
                <a:cs typeface="Consolas"/>
              </a:rPr>
              <a:t>curr</a:t>
            </a:r>
            <a:r>
              <a:rPr lang="en-US" sz="1500" dirty="0">
                <a:solidFill>
                  <a:srgbClr val="65AF06"/>
                </a:solidFill>
                <a:latin typeface="Consolas"/>
                <a:cs typeface="Consolas"/>
              </a:rPr>
              <a:t>[</a:t>
            </a:r>
            <a:r>
              <a:rPr lang="en-US" sz="1500" dirty="0" err="1">
                <a:solidFill>
                  <a:srgbClr val="65AF06"/>
                </a:solidFill>
                <a:latin typeface="Consolas"/>
                <a:cs typeface="Consolas"/>
              </a:rPr>
              <a:t>y_neg_offset</a:t>
            </a:r>
            <a:r>
              <a:rPr lang="en-US" sz="1500" dirty="0">
                <a:solidFill>
                  <a:srgbClr val="65AF06"/>
                </a:solidFill>
                <a:latin typeface="Consolas"/>
                <a:cs typeface="Consolas"/>
              </a:rPr>
              <a:t>]</a:t>
            </a:r>
            <a:r>
              <a:rPr lang="en-US" sz="1500" dirty="0">
                <a:latin typeface="Consolas"/>
                <a:cs typeface="Consolas"/>
              </a:rPr>
              <a:t> + </a:t>
            </a:r>
            <a:r>
              <a:rPr lang="en-US" sz="1500" dirty="0" err="1">
                <a:solidFill>
                  <a:srgbClr val="65AF06"/>
                </a:solidFill>
                <a:latin typeface="Consolas"/>
                <a:cs typeface="Consolas"/>
              </a:rPr>
              <a:t>curr</a:t>
            </a:r>
            <a:r>
              <a:rPr lang="en-US" sz="1500" dirty="0">
                <a:solidFill>
                  <a:srgbClr val="65AF06"/>
                </a:solidFill>
                <a:latin typeface="Consolas"/>
                <a:cs typeface="Consolas"/>
              </a:rPr>
              <a:t>[</a:t>
            </a:r>
            <a:r>
              <a:rPr lang="en-US" sz="1500" dirty="0" err="1">
                <a:solidFill>
                  <a:srgbClr val="65AF06"/>
                </a:solidFill>
                <a:latin typeface="Consolas"/>
                <a:cs typeface="Consolas"/>
              </a:rPr>
              <a:t>x_pos_offset</a:t>
            </a:r>
            <a:r>
              <a:rPr lang="en-US" sz="1500" dirty="0">
                <a:solidFill>
                  <a:srgbClr val="65AF06"/>
                </a:solidFill>
                <a:latin typeface="Consolas"/>
                <a:cs typeface="Consolas"/>
              </a:rPr>
              <a:t>]</a:t>
            </a:r>
            <a:r>
              <a:rPr lang="en-US" sz="1500" dirty="0">
                <a:latin typeface="Consolas"/>
                <a:cs typeface="Consolas"/>
              </a:rPr>
              <a:t> +</a:t>
            </a:r>
          </a:p>
          <a:p>
            <a:pPr lvl="2"/>
            <a:r>
              <a:rPr lang="en-US" sz="1500" dirty="0">
                <a:latin typeface="Consolas"/>
                <a:cs typeface="Consolas"/>
              </a:rPr>
              <a:t>                </a:t>
            </a:r>
            <a:r>
              <a:rPr lang="en-US" sz="1500" dirty="0" err="1">
                <a:solidFill>
                  <a:srgbClr val="65AF06"/>
                </a:solidFill>
                <a:latin typeface="Consolas"/>
                <a:cs typeface="Consolas"/>
              </a:rPr>
              <a:t>curr</a:t>
            </a:r>
            <a:r>
              <a:rPr lang="en-US" sz="1500" dirty="0">
                <a:solidFill>
                  <a:srgbClr val="65AF06"/>
                </a:solidFill>
                <a:latin typeface="Consolas"/>
                <a:cs typeface="Consolas"/>
              </a:rPr>
              <a:t>[</a:t>
            </a:r>
            <a:r>
              <a:rPr lang="en-US" sz="1500" dirty="0" err="1">
                <a:solidFill>
                  <a:srgbClr val="65AF06"/>
                </a:solidFill>
                <a:latin typeface="Consolas"/>
                <a:cs typeface="Consolas"/>
              </a:rPr>
              <a:t>x_neg_offset</a:t>
            </a:r>
            <a:r>
              <a:rPr lang="en-US" sz="1500" dirty="0">
                <a:solidFill>
                  <a:srgbClr val="65AF06"/>
                </a:solidFill>
                <a:latin typeface="Consolas"/>
                <a:cs typeface="Consolas"/>
              </a:rPr>
              <a:t>]</a:t>
            </a:r>
            <a:r>
              <a:rPr lang="en-US" sz="1500" dirty="0">
                <a:latin typeface="Consolas"/>
                <a:cs typeface="Consolas"/>
              </a:rPr>
              <a:t>);</a:t>
            </a:r>
          </a:p>
          <a:p>
            <a:pPr lvl="2"/>
            <a:r>
              <a:rPr lang="en-US" sz="1500" dirty="0">
                <a:latin typeface="Consolas"/>
                <a:cs typeface="Consolas"/>
              </a:rPr>
              <a:t>  }   </a:t>
            </a:r>
            <a:endParaRPr lang="en-GB" sz="1500" dirty="0">
              <a:latin typeface="Consolas"/>
              <a:cs typeface="Consolas"/>
            </a:endParaRPr>
          </a:p>
        </p:txBody>
      </p:sp>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Shared Memory</a:t>
            </a:r>
          </a:p>
        </p:txBody>
      </p:sp>
      <p:sp>
        <p:nvSpPr>
          <p:cNvPr id="2" name="Slide Number Placeholder 1"/>
          <p:cNvSpPr>
            <a:spLocks noGrp="1"/>
          </p:cNvSpPr>
          <p:nvPr>
            <p:ph type="sldNum" sz="quarter" idx="12"/>
          </p:nvPr>
        </p:nvSpPr>
        <p:spPr/>
        <p:txBody>
          <a:bodyPr/>
          <a:lstStyle/>
          <a:p>
            <a:fld id="{63C537C0-9BD9-40EB-BADE-4FE671F46F7E}" type="slidenum">
              <a:rPr lang="en-US" smtClean="0"/>
              <a:t>149</a:t>
            </a:fld>
            <a:endParaRPr lang="en-US"/>
          </a:p>
        </p:txBody>
      </p:sp>
    </p:spTree>
    <p:extLst>
      <p:ext uri="{BB962C8B-B14F-4D97-AF65-F5344CB8AC3E}">
        <p14:creationId xmlns:p14="http://schemas.microsoft.com/office/powerpoint/2010/main" val="311520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Latency-Optimized Processors</a:t>
            </a:r>
          </a:p>
        </p:txBody>
      </p:sp>
      <p:sp>
        <p:nvSpPr>
          <p:cNvPr id="7" name="TextBox 6"/>
          <p:cNvSpPr txBox="1">
            <a:spLocks noChangeAspect="1"/>
          </p:cNvSpPr>
          <p:nvPr/>
        </p:nvSpPr>
        <p:spPr>
          <a:xfrm>
            <a:off x="381000" y="1005840"/>
            <a:ext cx="5181600" cy="3657600"/>
          </a:xfrm>
          <a:prstGeom prst="rect">
            <a:avLst/>
          </a:prstGeom>
          <a:noFill/>
        </p:spPr>
        <p:txBody>
          <a:bodyPr wrap="square" rtlCol="0">
            <a:noAutofit/>
          </a:bodyPr>
          <a:lstStyle/>
          <a:p>
            <a:r>
              <a:rPr lang="en-US" sz="2000" dirty="0"/>
              <a:t>For most consumer (i.e. interactive) applications, latency is the #1 performance metric.</a:t>
            </a:r>
          </a:p>
          <a:p>
            <a:endParaRPr lang="en-US" sz="2000" dirty="0"/>
          </a:p>
          <a:p>
            <a:r>
              <a:rPr lang="en-US" sz="2000" dirty="0">
                <a:solidFill>
                  <a:srgbClr val="01EA03"/>
                </a:solidFill>
                <a:latin typeface="Wingdings"/>
                <a:ea typeface="Wingdings"/>
                <a:cs typeface="Wingdings"/>
                <a:sym typeface="Wingdings"/>
              </a:rPr>
              <a:t></a:t>
            </a:r>
            <a:r>
              <a:rPr lang="en-US" sz="2000" dirty="0"/>
              <a:t> clock frequencies</a:t>
            </a:r>
          </a:p>
          <a:p>
            <a:endParaRPr lang="en-US" sz="2000" dirty="0"/>
          </a:p>
          <a:p>
            <a:r>
              <a:rPr lang="en-US" sz="2000" dirty="0">
                <a:solidFill>
                  <a:srgbClr val="01EA03"/>
                </a:solidFill>
                <a:latin typeface="Wingdings"/>
                <a:ea typeface="Wingdings"/>
                <a:cs typeface="Wingdings"/>
                <a:sym typeface="Wingdings"/>
              </a:rPr>
              <a:t></a:t>
            </a:r>
            <a:r>
              <a:rPr lang="en-US" sz="2000" dirty="0"/>
              <a:t> control logic (e.g. branch prediction)</a:t>
            </a:r>
          </a:p>
          <a:p>
            <a:endParaRPr lang="en-US" sz="2000" dirty="0"/>
          </a:p>
          <a:p>
            <a:r>
              <a:rPr lang="en-US" sz="2000" dirty="0">
                <a:solidFill>
                  <a:srgbClr val="01EA03"/>
                </a:solidFill>
                <a:latin typeface="Wingdings"/>
                <a:ea typeface="Wingdings"/>
                <a:cs typeface="Wingdings"/>
                <a:sym typeface="Wingdings"/>
              </a:rPr>
              <a:t></a:t>
            </a:r>
            <a:r>
              <a:rPr lang="en-US" sz="2000" dirty="0"/>
              <a:t> cache per core</a:t>
            </a:r>
          </a:p>
          <a:p>
            <a:endParaRPr lang="en-US" sz="2000" dirty="0"/>
          </a:p>
          <a:p>
            <a:r>
              <a:rPr lang="en-US" sz="2000" dirty="0">
                <a:solidFill>
                  <a:srgbClr val="FF0000"/>
                </a:solidFill>
                <a:latin typeface="Wingdings"/>
                <a:ea typeface="Wingdings"/>
                <a:cs typeface="Wingdings"/>
                <a:sym typeface="Wingdings"/>
              </a:rPr>
              <a:t></a:t>
            </a:r>
            <a:r>
              <a:rPr lang="en-US" sz="2000" dirty="0"/>
              <a:t> parallelism/throughput</a:t>
            </a:r>
          </a:p>
        </p:txBody>
      </p:sp>
      <p:sp>
        <p:nvSpPr>
          <p:cNvPr id="2" name="Slide Number Placeholder 1"/>
          <p:cNvSpPr>
            <a:spLocks noGrp="1"/>
          </p:cNvSpPr>
          <p:nvPr>
            <p:ph type="sldNum" sz="quarter" idx="12"/>
          </p:nvPr>
        </p:nvSpPr>
        <p:spPr/>
        <p:txBody>
          <a:bodyPr/>
          <a:lstStyle/>
          <a:p>
            <a:fld id="{63C537C0-9BD9-40EB-BADE-4FE671F46F7E}" type="slidenum">
              <a:rPr lang="en-US" smtClean="0"/>
              <a:t>15</a:t>
            </a:fld>
            <a:endParaRPr lang="en-US"/>
          </a:p>
        </p:txBody>
      </p:sp>
      <p:pic>
        <p:nvPicPr>
          <p:cNvPr id="8" name="Picture 7"/>
          <p:cNvPicPr>
            <a:picLocks noChangeAspect="1"/>
          </p:cNvPicPr>
          <p:nvPr/>
        </p:nvPicPr>
        <p:blipFill>
          <a:blip r:embed="rId3"/>
          <a:stretch>
            <a:fillRect/>
          </a:stretch>
        </p:blipFill>
        <p:spPr>
          <a:xfrm>
            <a:off x="5408097" y="1352550"/>
            <a:ext cx="3583503" cy="3117850"/>
          </a:xfrm>
          <a:prstGeom prst="rect">
            <a:avLst/>
          </a:prstGeom>
        </p:spPr>
      </p:pic>
    </p:spTree>
    <p:extLst>
      <p:ext uri="{BB962C8B-B14F-4D97-AF65-F5344CB8AC3E}">
        <p14:creationId xmlns:p14="http://schemas.microsoft.com/office/powerpoint/2010/main" val="37079601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pPr algn="ctr"/>
            <a:r>
              <a:rPr lang="en-GB" sz="2000" dirty="0"/>
              <a:t>Take a look at using shared memory to tile </a:t>
            </a:r>
            <a:r>
              <a:rPr lang="en-GB" dirty="0" err="1">
                <a:latin typeface="Consolas"/>
                <a:cs typeface="Consolas"/>
              </a:rPr>
              <a:t>curr</a:t>
            </a:r>
            <a:r>
              <a:rPr lang="en-GB" sz="2000" dirty="0"/>
              <a:t>. This is the toughest transformation we’ll try today.</a:t>
            </a:r>
          </a:p>
          <a:p>
            <a:pPr algn="ctr"/>
            <a:endParaRPr lang="en-GB" sz="2000" dirty="0"/>
          </a:p>
          <a:p>
            <a:pPr algn="ctr"/>
            <a:r>
              <a:rPr lang="en-GB" sz="2000" dirty="0"/>
              <a:t>There is also a template and example solution under </a:t>
            </a:r>
            <a:r>
              <a:rPr lang="en-US" dirty="0">
                <a:latin typeface="Consolas"/>
                <a:cs typeface="Consolas"/>
              </a:rPr>
              <a:t>09_iso2d_cuda_smem/</a:t>
            </a:r>
            <a:r>
              <a:rPr lang="en-US" sz="2000" dirty="0"/>
              <a:t>.</a:t>
            </a:r>
          </a:p>
          <a:p>
            <a:pPr algn="ctr"/>
            <a:endParaRPr lang="en-US" sz="2000" dirty="0"/>
          </a:p>
          <a:p>
            <a:pPr algn="ctr"/>
            <a:r>
              <a:rPr lang="en-US" sz="2000" dirty="0"/>
              <a:t>You can start by declaring a dynamic shared memory allocation in the kernel, and figuring out how large it needs to be from the launch:</a:t>
            </a:r>
          </a:p>
          <a:p>
            <a:pPr algn="ctr"/>
            <a:endParaRPr lang="en-US" sz="2000" dirty="0"/>
          </a:p>
          <a:p>
            <a:pPr lvl="2"/>
            <a:r>
              <a:rPr lang="en-US" sz="1600" dirty="0">
                <a:latin typeface="Consolas"/>
                <a:cs typeface="Consolas"/>
              </a:rPr>
              <a:t>extern </a:t>
            </a:r>
            <a:r>
              <a:rPr lang="en-US" sz="1600" dirty="0">
                <a:solidFill>
                  <a:srgbClr val="65AF06"/>
                </a:solidFill>
                <a:latin typeface="Consolas"/>
                <a:cs typeface="Consolas"/>
              </a:rPr>
              <a:t>__shared__</a:t>
            </a:r>
            <a:r>
              <a:rPr lang="en-US" sz="1600" dirty="0">
                <a:latin typeface="Consolas"/>
                <a:cs typeface="Consolas"/>
              </a:rPr>
              <a:t> TYPE cache[];</a:t>
            </a:r>
          </a:p>
          <a:p>
            <a:pPr lvl="2"/>
            <a:r>
              <a:rPr lang="en-US" sz="1600" dirty="0" err="1">
                <a:latin typeface="Consolas"/>
                <a:cs typeface="Consolas"/>
              </a:rPr>
              <a:t>fwd_kernel</a:t>
            </a:r>
            <a:r>
              <a:rPr lang="en-US" sz="1600" dirty="0">
                <a:latin typeface="Consolas"/>
                <a:cs typeface="Consolas"/>
              </a:rPr>
              <a:t>&lt;&lt;&lt;..., </a:t>
            </a:r>
            <a:r>
              <a:rPr lang="en-US" sz="1600" dirty="0">
                <a:solidFill>
                  <a:srgbClr val="65AF06"/>
                </a:solidFill>
                <a:latin typeface="Consolas"/>
                <a:cs typeface="Consolas"/>
              </a:rPr>
              <a:t>SHAREDY(</a:t>
            </a:r>
            <a:r>
              <a:rPr lang="en-US" sz="1600" dirty="0" err="1">
                <a:solidFill>
                  <a:srgbClr val="65AF06"/>
                </a:solidFill>
                <a:latin typeface="Consolas"/>
                <a:cs typeface="Consolas"/>
              </a:rPr>
              <a:t>conf.radius</a:t>
            </a:r>
            <a:r>
              <a:rPr lang="en-US" sz="1600" dirty="0">
                <a:solidFill>
                  <a:srgbClr val="65AF06"/>
                </a:solidFill>
                <a:latin typeface="Consolas"/>
                <a:cs typeface="Consolas"/>
              </a:rPr>
              <a:t>) * SHAREDX(</a:t>
            </a:r>
            <a:r>
              <a:rPr lang="en-US" sz="1600" dirty="0" err="1">
                <a:solidFill>
                  <a:srgbClr val="65AF06"/>
                </a:solidFill>
                <a:latin typeface="Consolas"/>
                <a:cs typeface="Consolas"/>
              </a:rPr>
              <a:t>conf.radius</a:t>
            </a:r>
            <a:r>
              <a:rPr lang="en-US" sz="1600" dirty="0">
                <a:solidFill>
                  <a:srgbClr val="65AF06"/>
                </a:solidFill>
                <a:latin typeface="Consolas"/>
                <a:cs typeface="Consolas"/>
              </a:rPr>
              <a:t>) *</a:t>
            </a:r>
          </a:p>
          <a:p>
            <a:pPr lvl="2"/>
            <a:r>
              <a:rPr lang="en-US" sz="1600" dirty="0">
                <a:solidFill>
                  <a:srgbClr val="65AF06"/>
                </a:solidFill>
                <a:latin typeface="Consolas"/>
                <a:cs typeface="Consolas"/>
              </a:rPr>
              <a:t>        </a:t>
            </a:r>
            <a:r>
              <a:rPr lang="en-US" sz="1600" dirty="0" err="1">
                <a:solidFill>
                  <a:srgbClr val="65AF06"/>
                </a:solidFill>
                <a:latin typeface="Consolas"/>
                <a:cs typeface="Consolas"/>
              </a:rPr>
              <a:t>sizeof</a:t>
            </a:r>
            <a:r>
              <a:rPr lang="en-US" sz="1600" dirty="0">
                <a:solidFill>
                  <a:srgbClr val="65AF06"/>
                </a:solidFill>
                <a:latin typeface="Consolas"/>
                <a:cs typeface="Consolas"/>
              </a:rPr>
              <a:t>(TYPE)</a:t>
            </a:r>
            <a:r>
              <a:rPr lang="en-US" sz="1600" dirty="0">
                <a:latin typeface="Consolas"/>
                <a:cs typeface="Consolas"/>
              </a:rPr>
              <a:t>&gt;&gt;&gt;(...);</a:t>
            </a:r>
          </a:p>
          <a:p>
            <a:pPr lvl="2"/>
            <a:endParaRPr lang="en-US" sz="1600" dirty="0">
              <a:latin typeface="Consolas"/>
              <a:cs typeface="Consolas"/>
            </a:endParaRPr>
          </a:p>
          <a:p>
            <a:pPr lvl="2" algn="ctr"/>
            <a:r>
              <a:rPr lang="en-US" sz="2000" dirty="0">
                <a:latin typeface="Calibri"/>
                <a:cs typeface="Calibri"/>
              </a:rPr>
              <a:t>Give it a shot!</a:t>
            </a:r>
            <a:endParaRPr lang="en-GB" sz="2000" dirty="0">
              <a:latin typeface="Calibri"/>
              <a:cs typeface="Calibri"/>
            </a:endParaRPr>
          </a:p>
        </p:txBody>
      </p:sp>
      <p:sp>
        <p:nvSpPr>
          <p:cNvPr id="3" name="Slide Number Placeholder 2"/>
          <p:cNvSpPr>
            <a:spLocks noGrp="1"/>
          </p:cNvSpPr>
          <p:nvPr>
            <p:ph type="sldNum" sz="quarter" idx="12"/>
          </p:nvPr>
        </p:nvSpPr>
        <p:spPr/>
        <p:txBody>
          <a:bodyPr/>
          <a:lstStyle/>
          <a:p>
            <a:fld id="{63C537C0-9BD9-40EB-BADE-4FE671F46F7E}" type="slidenum">
              <a:rPr lang="en-US" smtClean="0"/>
              <a:t>150</a:t>
            </a:fld>
            <a:endParaRPr lang="en-US"/>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Shared Memory</a:t>
            </a:r>
          </a:p>
        </p:txBody>
      </p:sp>
    </p:spTree>
    <p:extLst>
      <p:ext uri="{BB962C8B-B14F-4D97-AF65-F5344CB8AC3E}">
        <p14:creationId xmlns:p14="http://schemas.microsoft.com/office/powerpoint/2010/main" val="1611043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151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9098575"/>
              </p:ext>
            </p:extLst>
          </p:nvPr>
        </p:nvGraphicFramePr>
        <p:xfrm>
          <a:off x="457200" y="1281430"/>
          <a:ext cx="8229600" cy="296672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r h="370840">
                <a:tc>
                  <a:txBody>
                    <a:bodyPr/>
                    <a:lstStyle/>
                    <a:p>
                      <a:r>
                        <a:rPr lang="en-US" dirty="0"/>
                        <a:t>+ aligned</a:t>
                      </a:r>
                    </a:p>
                  </a:txBody>
                  <a:tcPr/>
                </a:tc>
                <a:tc>
                  <a:txBody>
                    <a:bodyPr/>
                    <a:lstStyle/>
                    <a:p>
                      <a:pPr algn="ctr"/>
                      <a:r>
                        <a:rPr lang="en-US" dirty="0"/>
                        <a:t>2944.26</a:t>
                      </a:r>
                    </a:p>
                  </a:txBody>
                  <a:tcPr/>
                </a:tc>
                <a:tc>
                  <a:txBody>
                    <a:bodyPr/>
                    <a:lstStyle/>
                    <a:p>
                      <a:pPr algn="ctr"/>
                      <a:r>
                        <a:rPr lang="en-US" dirty="0"/>
                        <a:t>1.05</a:t>
                      </a:r>
                    </a:p>
                  </a:txBody>
                  <a:tcPr/>
                </a:tc>
                <a:extLst>
                  <a:ext uri="{0D108BD9-81ED-4DB2-BD59-A6C34878D82A}">
                    <a16:rowId xmlns:a16="http://schemas.microsoft.com/office/drawing/2014/main" val="10005"/>
                  </a:ext>
                </a:extLst>
              </a:tr>
              <a:tr h="370840">
                <a:tc>
                  <a:txBody>
                    <a:bodyPr/>
                    <a:lstStyle/>
                    <a:p>
                      <a:r>
                        <a:rPr lang="en-US" dirty="0"/>
                        <a:t>+ cudaFuncCachePreferL1</a:t>
                      </a:r>
                    </a:p>
                  </a:txBody>
                  <a:tcPr/>
                </a:tc>
                <a:tc>
                  <a:txBody>
                    <a:bodyPr/>
                    <a:lstStyle/>
                    <a:p>
                      <a:pPr algn="ctr"/>
                      <a:r>
                        <a:rPr lang="en-US" dirty="0"/>
                        <a:t>3037.05</a:t>
                      </a:r>
                    </a:p>
                  </a:txBody>
                  <a:tcPr/>
                </a:tc>
                <a:tc>
                  <a:txBody>
                    <a:bodyPr/>
                    <a:lstStyle/>
                    <a:p>
                      <a:pPr algn="ctr"/>
                      <a:r>
                        <a:rPr lang="en-US" dirty="0"/>
                        <a:t>1.03</a:t>
                      </a:r>
                    </a:p>
                  </a:txBody>
                  <a:tcPr/>
                </a:tc>
                <a:extLst>
                  <a:ext uri="{0D108BD9-81ED-4DB2-BD59-A6C34878D82A}">
                    <a16:rowId xmlns:a16="http://schemas.microsoft.com/office/drawing/2014/main" val="10007"/>
                  </a:ext>
                </a:extLst>
              </a:tr>
              <a:tr h="370840">
                <a:tc>
                  <a:txBody>
                    <a:bodyPr/>
                    <a:lstStyle/>
                    <a:p>
                      <a:r>
                        <a:rPr lang="en-US" dirty="0"/>
                        <a:t>+ </a:t>
                      </a:r>
                      <a:r>
                        <a:rPr lang="en-US" dirty="0" err="1"/>
                        <a:t>smem</a:t>
                      </a:r>
                      <a:endParaRPr lang="en-US" dirty="0"/>
                    </a:p>
                  </a:txBody>
                  <a:tcPr/>
                </a:tc>
                <a:tc>
                  <a:txBody>
                    <a:bodyPr/>
                    <a:lstStyle/>
                    <a:p>
                      <a:pPr algn="ctr"/>
                      <a:r>
                        <a:rPr lang="en-US" dirty="0"/>
                        <a:t>2063.41</a:t>
                      </a:r>
                    </a:p>
                  </a:txBody>
                  <a:tcPr/>
                </a:tc>
                <a:tc>
                  <a:txBody>
                    <a:bodyPr/>
                    <a:lstStyle/>
                    <a:p>
                      <a:pPr algn="ctr"/>
                      <a:r>
                        <a:rPr lang="en-US" dirty="0"/>
                        <a:t>0.68</a:t>
                      </a:r>
                    </a:p>
                  </a:txBody>
                  <a:tcPr/>
                </a:tc>
                <a:extLst>
                  <a:ext uri="{0D108BD9-81ED-4DB2-BD59-A6C34878D82A}">
                    <a16:rowId xmlns:a16="http://schemas.microsoft.com/office/drawing/2014/main" val="2031958355"/>
                  </a:ext>
                </a:extLst>
              </a:tr>
            </a:tbl>
          </a:graphicData>
        </a:graphic>
      </p:graphicFrame>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Shared Memory</a:t>
            </a:r>
          </a:p>
        </p:txBody>
      </p:sp>
    </p:spTree>
    <p:extLst>
      <p:ext uri="{BB962C8B-B14F-4D97-AF65-F5344CB8AC3E}">
        <p14:creationId xmlns:p14="http://schemas.microsoft.com/office/powerpoint/2010/main" val="2385035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pPr algn="ctr"/>
            <a:r>
              <a:rPr lang="en-GB" sz="2000" dirty="0">
                <a:latin typeface="Calibri"/>
                <a:cs typeface="Calibri"/>
              </a:rPr>
              <a:t>Increasing radius causes more reuse, more compute to offset overheads of cache initialization =&gt; w/ shared mem is better relative to w/o shared mem.</a:t>
            </a:r>
          </a:p>
        </p:txBody>
      </p:sp>
      <p:sp>
        <p:nvSpPr>
          <p:cNvPr id="3" name="Slide Number Placeholder 2"/>
          <p:cNvSpPr>
            <a:spLocks noGrp="1"/>
          </p:cNvSpPr>
          <p:nvPr>
            <p:ph type="sldNum" sz="quarter" idx="12"/>
          </p:nvPr>
        </p:nvSpPr>
        <p:spPr/>
        <p:txBody>
          <a:bodyPr/>
          <a:lstStyle/>
          <a:p>
            <a:fld id="{63C537C0-9BD9-40EB-BADE-4FE671F46F7E}" type="slidenum">
              <a:rPr lang="en-US" smtClean="0"/>
              <a:t>152</a:t>
            </a:fld>
            <a:endParaRPr lang="en-US"/>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Shared Memory</a:t>
            </a:r>
          </a:p>
        </p:txBody>
      </p:sp>
      <p:pic>
        <p:nvPicPr>
          <p:cNvPr id="4" name="Picture 3">
            <a:extLst>
              <a:ext uri="{FF2B5EF4-FFF2-40B4-BE49-F238E27FC236}">
                <a16:creationId xmlns:a16="http://schemas.microsoft.com/office/drawing/2014/main" id="{1F05DED3-52EF-4A36-A78A-286A9E9199D5}"/>
              </a:ext>
            </a:extLst>
          </p:cNvPr>
          <p:cNvPicPr>
            <a:picLocks noChangeAspect="1"/>
          </p:cNvPicPr>
          <p:nvPr/>
        </p:nvPicPr>
        <p:blipFill>
          <a:blip r:embed="rId2"/>
          <a:stretch>
            <a:fillRect/>
          </a:stretch>
        </p:blipFill>
        <p:spPr>
          <a:xfrm>
            <a:off x="1362303" y="1711603"/>
            <a:ext cx="6419394" cy="3298547"/>
          </a:xfrm>
          <a:prstGeom prst="rect">
            <a:avLst/>
          </a:prstGeom>
        </p:spPr>
      </p:pic>
    </p:spTree>
    <p:extLst>
      <p:ext uri="{BB962C8B-B14F-4D97-AF65-F5344CB8AC3E}">
        <p14:creationId xmlns:p14="http://schemas.microsoft.com/office/powerpoint/2010/main" val="40626299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pPr algn="ctr"/>
            <a:r>
              <a:rPr lang="en-GB" sz="2000" dirty="0">
                <a:latin typeface="Calibri"/>
                <a:cs typeface="Calibri"/>
              </a:rPr>
              <a:t>Very effective at reducing global load transactions.</a:t>
            </a:r>
          </a:p>
        </p:txBody>
      </p:sp>
      <p:sp>
        <p:nvSpPr>
          <p:cNvPr id="3" name="Slide Number Placeholder 2"/>
          <p:cNvSpPr>
            <a:spLocks noGrp="1"/>
          </p:cNvSpPr>
          <p:nvPr>
            <p:ph type="sldNum" sz="quarter" idx="12"/>
          </p:nvPr>
        </p:nvSpPr>
        <p:spPr/>
        <p:txBody>
          <a:bodyPr/>
          <a:lstStyle/>
          <a:p>
            <a:fld id="{63C537C0-9BD9-40EB-BADE-4FE671F46F7E}" type="slidenum">
              <a:rPr lang="en-US" smtClean="0"/>
              <a:t>153</a:t>
            </a:fld>
            <a:endParaRPr lang="en-US"/>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Shared Memory</a:t>
            </a:r>
          </a:p>
        </p:txBody>
      </p:sp>
      <p:graphicFrame>
        <p:nvGraphicFramePr>
          <p:cNvPr id="10" name="Chart 9">
            <a:extLst>
              <a:ext uri="{FF2B5EF4-FFF2-40B4-BE49-F238E27FC236}">
                <a16:creationId xmlns:a16="http://schemas.microsoft.com/office/drawing/2014/main" id="{39AFD0EA-0CE3-4471-AB49-3ADDB3CE9B74}"/>
              </a:ext>
            </a:extLst>
          </p:cNvPr>
          <p:cNvGraphicFramePr>
            <a:graphicFrameLocks/>
          </p:cNvGraphicFramePr>
          <p:nvPr>
            <p:extLst>
              <p:ext uri="{D42A27DB-BD31-4B8C-83A1-F6EECF244321}">
                <p14:modId xmlns:p14="http://schemas.microsoft.com/office/powerpoint/2010/main" val="1147009653"/>
              </p:ext>
            </p:extLst>
          </p:nvPr>
        </p:nvGraphicFramePr>
        <p:xfrm>
          <a:off x="1051560" y="1429227"/>
          <a:ext cx="7040880" cy="3611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89251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GB" sz="2000" dirty="0">
                <a:latin typeface="Calibri"/>
                <a:cs typeface="Calibri"/>
              </a:rPr>
              <a:t>Still don’t see any overall performance benefit because our manual management of shared memory is doing no better than the automatic management of L1, but incurs additional overheads (instructions executed, registers, </a:t>
            </a:r>
            <a:r>
              <a:rPr lang="en-GB" sz="2000" dirty="0" err="1">
                <a:latin typeface="Calibri"/>
                <a:cs typeface="Calibri"/>
              </a:rPr>
              <a:t>etc</a:t>
            </a:r>
            <a:r>
              <a:rPr lang="en-GB" sz="2000" dirty="0">
                <a:latin typeface="Calibri"/>
                <a:cs typeface="Calibri"/>
              </a:rPr>
              <a:t>).</a:t>
            </a:r>
          </a:p>
          <a:p>
            <a:endParaRPr lang="en-GB" sz="2000" dirty="0">
              <a:latin typeface="Calibri"/>
              <a:cs typeface="Calibri"/>
            </a:endParaRPr>
          </a:p>
          <a:p>
            <a:r>
              <a:rPr lang="en-GB" sz="2000" dirty="0">
                <a:latin typeface="Calibri"/>
                <a:cs typeface="Calibri"/>
              </a:rPr>
              <a:t>Without shared memory, L1 Global Hit Rate = 77.29%</a:t>
            </a:r>
          </a:p>
          <a:p>
            <a:endParaRPr lang="en-GB" sz="2000" dirty="0">
              <a:latin typeface="Calibri"/>
              <a:cs typeface="Calibri"/>
            </a:endParaRPr>
          </a:p>
          <a:p>
            <a:r>
              <a:rPr lang="en-GB" sz="2000" dirty="0">
                <a:latin typeface="Calibri"/>
                <a:cs typeface="Calibri"/>
              </a:rPr>
              <a:t>With shared memory, L1 Global Hit Rate = 0.13%</a:t>
            </a:r>
          </a:p>
        </p:txBody>
      </p:sp>
      <p:sp>
        <p:nvSpPr>
          <p:cNvPr id="3" name="Slide Number Placeholder 2"/>
          <p:cNvSpPr>
            <a:spLocks noGrp="1"/>
          </p:cNvSpPr>
          <p:nvPr>
            <p:ph type="sldNum" sz="quarter" idx="12"/>
          </p:nvPr>
        </p:nvSpPr>
        <p:spPr/>
        <p:txBody>
          <a:bodyPr/>
          <a:lstStyle/>
          <a:p>
            <a:fld id="{63C537C0-9BD9-40EB-BADE-4FE671F46F7E}" type="slidenum">
              <a:rPr lang="en-US" smtClean="0"/>
              <a:t>154</a:t>
            </a:fld>
            <a:endParaRPr lang="en-US"/>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Shared Memory</a:t>
            </a:r>
          </a:p>
        </p:txBody>
      </p:sp>
    </p:spTree>
    <p:extLst>
      <p:ext uri="{BB962C8B-B14F-4D97-AF65-F5344CB8AC3E}">
        <p14:creationId xmlns:p14="http://schemas.microsoft.com/office/powerpoint/2010/main" val="29778732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iso2d Summary</a:t>
            </a:r>
          </a:p>
        </p:txBody>
      </p:sp>
      <p:sp>
        <p:nvSpPr>
          <p:cNvPr id="3" name="Slide Number Placeholder 2"/>
          <p:cNvSpPr>
            <a:spLocks noGrp="1"/>
          </p:cNvSpPr>
          <p:nvPr>
            <p:ph type="sldNum" sz="quarter" idx="12"/>
          </p:nvPr>
        </p:nvSpPr>
        <p:spPr/>
        <p:txBody>
          <a:bodyPr/>
          <a:lstStyle/>
          <a:p>
            <a:fld id="{63C537C0-9BD9-40EB-BADE-4FE671F46F7E}" type="slidenum">
              <a:rPr lang="en-US" smtClean="0"/>
              <a:t>155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970974474"/>
              </p:ext>
            </p:extLst>
          </p:nvPr>
        </p:nvGraphicFramePr>
        <p:xfrm>
          <a:off x="457200" y="1281430"/>
          <a:ext cx="8229600" cy="296672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a:txBody>
                    <a:bodyPr/>
                    <a:lstStyle/>
                    <a:p>
                      <a:pPr algn="ctr"/>
                      <a:r>
                        <a:rPr lang="en-US" dirty="0"/>
                        <a:t>Version</a:t>
                      </a:r>
                    </a:p>
                  </a:txBody>
                  <a:tcPr/>
                </a:tc>
                <a:tc>
                  <a:txBody>
                    <a:bodyPr/>
                    <a:lstStyle/>
                    <a:p>
                      <a:pPr algn="ctr"/>
                      <a:r>
                        <a:rPr lang="en-US" dirty="0"/>
                        <a:t>Performance (</a:t>
                      </a:r>
                      <a:r>
                        <a:rPr lang="en-US" dirty="0" err="1"/>
                        <a:t>Mcells</a:t>
                      </a:r>
                      <a:r>
                        <a:rPr lang="en-US" dirty="0"/>
                        <a:t>/s/step)</a:t>
                      </a:r>
                    </a:p>
                  </a:txBody>
                  <a:tcPr/>
                </a:tc>
                <a:tc>
                  <a:txBody>
                    <a:bodyPr/>
                    <a:lstStyle/>
                    <a:p>
                      <a:pPr algn="ctr"/>
                      <a:r>
                        <a:rPr lang="en-US" dirty="0"/>
                        <a:t>Improvement</a:t>
                      </a:r>
                    </a:p>
                  </a:txBody>
                  <a:tcPr/>
                </a:tc>
                <a:extLst>
                  <a:ext uri="{0D108BD9-81ED-4DB2-BD59-A6C34878D82A}">
                    <a16:rowId xmlns:a16="http://schemas.microsoft.com/office/drawing/2014/main" val="10000"/>
                  </a:ext>
                </a:extLst>
              </a:tr>
              <a:tr h="370840">
                <a:tc>
                  <a:txBody>
                    <a:bodyPr/>
                    <a:lstStyle/>
                    <a:p>
                      <a:r>
                        <a:rPr lang="en-US" dirty="0"/>
                        <a:t>Sequential</a:t>
                      </a:r>
                    </a:p>
                  </a:txBody>
                  <a:tcPr/>
                </a:tc>
                <a:tc>
                  <a:txBody>
                    <a:bodyPr/>
                    <a:lstStyle/>
                    <a:p>
                      <a:pPr algn="ctr"/>
                      <a:r>
                        <a:rPr lang="en-US" sz="1800" kern="1200" dirty="0">
                          <a:solidFill>
                            <a:schemeClr val="dk1"/>
                          </a:solidFill>
                          <a:latin typeface="+mn-lt"/>
                          <a:ea typeface="+mn-ea"/>
                          <a:cs typeface="+mn-cs"/>
                        </a:rPr>
                        <a:t>73.35</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r>
                        <a:rPr lang="en-US" dirty="0" err="1"/>
                        <a:t>OpenMP</a:t>
                      </a:r>
                      <a:endParaRPr lang="en-US" dirty="0"/>
                    </a:p>
                  </a:txBody>
                  <a:tcPr/>
                </a:tc>
                <a:tc>
                  <a:txBody>
                    <a:bodyPr/>
                    <a:lstStyle/>
                    <a:p>
                      <a:pPr algn="ctr"/>
                      <a:r>
                        <a:rPr lang="en-US" dirty="0"/>
                        <a:t>275.20</a:t>
                      </a:r>
                    </a:p>
                  </a:txBody>
                  <a:tcPr/>
                </a:tc>
                <a:tc>
                  <a:txBody>
                    <a:bodyPr/>
                    <a:lstStyle/>
                    <a:p>
                      <a:pPr algn="ctr"/>
                      <a:r>
                        <a:rPr lang="en-US" dirty="0"/>
                        <a:t>3.75</a:t>
                      </a:r>
                    </a:p>
                  </a:txBody>
                  <a:tcPr/>
                </a:tc>
                <a:extLst>
                  <a:ext uri="{0D108BD9-81ED-4DB2-BD59-A6C34878D82A}">
                    <a16:rowId xmlns:a16="http://schemas.microsoft.com/office/drawing/2014/main" val="10002"/>
                  </a:ext>
                </a:extLst>
              </a:tr>
              <a:tr h="370840">
                <a:tc>
                  <a:txBody>
                    <a:bodyPr/>
                    <a:lstStyle/>
                    <a:p>
                      <a:r>
                        <a:rPr lang="en-US" dirty="0"/>
                        <a:t>CUDA</a:t>
                      </a:r>
                    </a:p>
                  </a:txBody>
                  <a:tcPr/>
                </a:tc>
                <a:tc>
                  <a:txBody>
                    <a:bodyPr/>
                    <a:lstStyle/>
                    <a:p>
                      <a:pPr algn="ctr"/>
                      <a:r>
                        <a:rPr lang="en-US" dirty="0"/>
                        <a:t>2,708.77</a:t>
                      </a:r>
                    </a:p>
                  </a:txBody>
                  <a:tcPr/>
                </a:tc>
                <a:tc>
                  <a:txBody>
                    <a:bodyPr/>
                    <a:lstStyle/>
                    <a:p>
                      <a:pPr algn="ctr"/>
                      <a:r>
                        <a:rPr lang="en-US" dirty="0"/>
                        <a:t>9.84</a:t>
                      </a:r>
                    </a:p>
                  </a:txBody>
                  <a:tcPr/>
                </a:tc>
                <a:extLst>
                  <a:ext uri="{0D108BD9-81ED-4DB2-BD59-A6C34878D82A}">
                    <a16:rowId xmlns:a16="http://schemas.microsoft.com/office/drawing/2014/main" val="10003"/>
                  </a:ext>
                </a:extLst>
              </a:tr>
              <a:tr h="370840">
                <a:tc>
                  <a:txBody>
                    <a:bodyPr/>
                    <a:lstStyle/>
                    <a:p>
                      <a:r>
                        <a:rPr lang="en-US" dirty="0"/>
                        <a:t>+ </a:t>
                      </a:r>
                      <a:r>
                        <a:rPr lang="en-US" dirty="0" err="1"/>
                        <a:t>cmem</a:t>
                      </a:r>
                      <a:endParaRPr lang="en-US" dirty="0"/>
                    </a:p>
                  </a:txBody>
                  <a:tcPr/>
                </a:tc>
                <a:tc>
                  <a:txBody>
                    <a:bodyPr/>
                    <a:lstStyle/>
                    <a:p>
                      <a:pPr algn="ctr"/>
                      <a:r>
                        <a:rPr lang="en-US" dirty="0"/>
                        <a:t>2,812.53</a:t>
                      </a:r>
                    </a:p>
                  </a:txBody>
                  <a:tcPr/>
                </a:tc>
                <a:tc>
                  <a:txBody>
                    <a:bodyPr/>
                    <a:lstStyle/>
                    <a:p>
                      <a:pPr algn="ctr"/>
                      <a:r>
                        <a:rPr lang="en-US" dirty="0"/>
                        <a:t>1.04</a:t>
                      </a:r>
                    </a:p>
                  </a:txBody>
                  <a:tcPr/>
                </a:tc>
                <a:extLst>
                  <a:ext uri="{0D108BD9-81ED-4DB2-BD59-A6C34878D82A}">
                    <a16:rowId xmlns:a16="http://schemas.microsoft.com/office/drawing/2014/main" val="10004"/>
                  </a:ext>
                </a:extLst>
              </a:tr>
              <a:tr h="370840">
                <a:tc>
                  <a:txBody>
                    <a:bodyPr/>
                    <a:lstStyle/>
                    <a:p>
                      <a:r>
                        <a:rPr lang="en-US" dirty="0"/>
                        <a:t>+ aligned</a:t>
                      </a:r>
                    </a:p>
                  </a:txBody>
                  <a:tcPr/>
                </a:tc>
                <a:tc>
                  <a:txBody>
                    <a:bodyPr/>
                    <a:lstStyle/>
                    <a:p>
                      <a:pPr algn="ctr"/>
                      <a:r>
                        <a:rPr lang="en-US" dirty="0"/>
                        <a:t>2944.26</a:t>
                      </a:r>
                    </a:p>
                  </a:txBody>
                  <a:tcPr/>
                </a:tc>
                <a:tc>
                  <a:txBody>
                    <a:bodyPr/>
                    <a:lstStyle/>
                    <a:p>
                      <a:pPr algn="ctr"/>
                      <a:r>
                        <a:rPr lang="en-US" dirty="0"/>
                        <a:t>1.05</a:t>
                      </a:r>
                    </a:p>
                  </a:txBody>
                  <a:tcPr/>
                </a:tc>
                <a:extLst>
                  <a:ext uri="{0D108BD9-81ED-4DB2-BD59-A6C34878D82A}">
                    <a16:rowId xmlns:a16="http://schemas.microsoft.com/office/drawing/2014/main" val="10005"/>
                  </a:ext>
                </a:extLst>
              </a:tr>
              <a:tr h="370840">
                <a:tc>
                  <a:txBody>
                    <a:bodyPr/>
                    <a:lstStyle/>
                    <a:p>
                      <a:r>
                        <a:rPr lang="en-US" dirty="0"/>
                        <a:t>+ cudaFuncCachePreferL1</a:t>
                      </a:r>
                    </a:p>
                  </a:txBody>
                  <a:tcPr/>
                </a:tc>
                <a:tc>
                  <a:txBody>
                    <a:bodyPr/>
                    <a:lstStyle/>
                    <a:p>
                      <a:pPr algn="ctr"/>
                      <a:r>
                        <a:rPr lang="en-US" dirty="0"/>
                        <a:t>3037.05</a:t>
                      </a:r>
                    </a:p>
                  </a:txBody>
                  <a:tcPr/>
                </a:tc>
                <a:tc>
                  <a:txBody>
                    <a:bodyPr/>
                    <a:lstStyle/>
                    <a:p>
                      <a:pPr algn="ctr"/>
                      <a:r>
                        <a:rPr lang="en-US" dirty="0"/>
                        <a:t>1.03</a:t>
                      </a:r>
                    </a:p>
                  </a:txBody>
                  <a:tcPr/>
                </a:tc>
                <a:extLst>
                  <a:ext uri="{0D108BD9-81ED-4DB2-BD59-A6C34878D82A}">
                    <a16:rowId xmlns:a16="http://schemas.microsoft.com/office/drawing/2014/main" val="10006"/>
                  </a:ext>
                </a:extLst>
              </a:tr>
              <a:tr h="370840">
                <a:tc>
                  <a:txBody>
                    <a:bodyPr/>
                    <a:lstStyle/>
                    <a:p>
                      <a:r>
                        <a:rPr lang="en-US" dirty="0"/>
                        <a:t>+ </a:t>
                      </a:r>
                      <a:r>
                        <a:rPr lang="en-US" dirty="0" err="1"/>
                        <a:t>smem</a:t>
                      </a:r>
                      <a:endParaRPr lang="en-US" dirty="0"/>
                    </a:p>
                  </a:txBody>
                  <a:tcPr/>
                </a:tc>
                <a:tc>
                  <a:txBody>
                    <a:bodyPr/>
                    <a:lstStyle/>
                    <a:p>
                      <a:pPr algn="ctr"/>
                      <a:r>
                        <a:rPr lang="en-US" dirty="0"/>
                        <a:t>2063.41</a:t>
                      </a:r>
                    </a:p>
                  </a:txBody>
                  <a:tcPr/>
                </a:tc>
                <a:tc>
                  <a:txBody>
                    <a:bodyPr/>
                    <a:lstStyle/>
                    <a:p>
                      <a:pPr algn="ctr"/>
                      <a:r>
                        <a:rPr lang="en-US" dirty="0"/>
                        <a:t>0.68</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28526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Alternatives to CUDA</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156</a:t>
            </a:fld>
            <a:endParaRPr lang="en-US"/>
          </a:p>
        </p:txBody>
      </p:sp>
    </p:spTree>
    <p:extLst>
      <p:ext uri="{BB962C8B-B14F-4D97-AF65-F5344CB8AC3E}">
        <p14:creationId xmlns:p14="http://schemas.microsoft.com/office/powerpoint/2010/main" val="32494896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OpenCL</a:t>
            </a:r>
            <a:endParaRPr lang="en-US" sz="3600" b="1" dirty="0">
              <a:solidFill>
                <a:schemeClr val="bg1"/>
              </a:solidFill>
            </a:endParaRP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solidFill>
                  <a:srgbClr val="000000"/>
                </a:solidFill>
                <a:latin typeface="Calibri"/>
                <a:cs typeface="Calibri"/>
              </a:rPr>
              <a:t>A more open standard for parallel programming of a variety of processors.</a:t>
            </a:r>
          </a:p>
          <a:p>
            <a:pPr marL="457200" indent="-457200">
              <a:buFont typeface="Arial"/>
              <a:buChar char="•"/>
            </a:pPr>
            <a:r>
              <a:rPr lang="en-US" sz="2000" dirty="0">
                <a:solidFill>
                  <a:srgbClr val="000000"/>
                </a:solidFill>
                <a:latin typeface="Calibri"/>
                <a:cs typeface="Calibri"/>
              </a:rPr>
              <a:t>Supports GPUs, CPUs, FPGAs</a:t>
            </a:r>
          </a:p>
          <a:p>
            <a:endParaRPr lang="en-US" sz="2000" dirty="0">
              <a:solidFill>
                <a:srgbClr val="000000"/>
              </a:solidFill>
              <a:latin typeface="Calibri"/>
              <a:cs typeface="Calibri"/>
            </a:endParaRPr>
          </a:p>
          <a:p>
            <a:r>
              <a:rPr lang="en-US" sz="2000" dirty="0">
                <a:solidFill>
                  <a:srgbClr val="000000"/>
                </a:solidFill>
                <a:latin typeface="Calibri"/>
                <a:cs typeface="Calibri"/>
              </a:rPr>
              <a:t>Much of the </a:t>
            </a:r>
            <a:r>
              <a:rPr lang="en-US" sz="2000" dirty="0" err="1">
                <a:solidFill>
                  <a:srgbClr val="000000"/>
                </a:solidFill>
                <a:latin typeface="Calibri"/>
                <a:cs typeface="Calibri"/>
              </a:rPr>
              <a:t>OpenCL</a:t>
            </a:r>
            <a:r>
              <a:rPr lang="en-US" sz="2000" dirty="0">
                <a:solidFill>
                  <a:srgbClr val="000000"/>
                </a:solidFill>
                <a:latin typeface="Calibri"/>
                <a:cs typeface="Calibri"/>
              </a:rPr>
              <a:t> API was based on the CUDA APIs:</a:t>
            </a:r>
          </a:p>
        </p:txBody>
      </p:sp>
      <p:sp>
        <p:nvSpPr>
          <p:cNvPr id="2" name="Slide Number Placeholder 1"/>
          <p:cNvSpPr>
            <a:spLocks noGrp="1"/>
          </p:cNvSpPr>
          <p:nvPr>
            <p:ph type="sldNum" sz="quarter" idx="12"/>
          </p:nvPr>
        </p:nvSpPr>
        <p:spPr/>
        <p:txBody>
          <a:bodyPr/>
          <a:lstStyle/>
          <a:p>
            <a:fld id="{63C537C0-9BD9-40EB-BADE-4FE671F46F7E}" type="slidenum">
              <a:rPr lang="en-US" smtClean="0"/>
              <a:t>157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464428957"/>
              </p:ext>
            </p:extLst>
          </p:nvPr>
        </p:nvGraphicFramePr>
        <p:xfrm>
          <a:off x="1371600" y="241935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CUDA API</a:t>
                      </a:r>
                    </a:p>
                  </a:txBody>
                  <a:tcPr/>
                </a:tc>
                <a:tc>
                  <a:txBody>
                    <a:bodyPr/>
                    <a:lstStyle/>
                    <a:p>
                      <a:pPr algn="ctr"/>
                      <a:r>
                        <a:rPr lang="en-US"/>
                        <a:t>OpenCL API</a:t>
                      </a:r>
                      <a:endParaRPr lang="en-US" dirty="0"/>
                    </a:p>
                  </a:txBody>
                  <a:tcPr/>
                </a:tc>
                <a:extLst>
                  <a:ext uri="{0D108BD9-81ED-4DB2-BD59-A6C34878D82A}">
                    <a16:rowId xmlns:a16="http://schemas.microsoft.com/office/drawing/2014/main" val="10000"/>
                  </a:ext>
                </a:extLst>
              </a:tr>
              <a:tr h="370840">
                <a:tc>
                  <a:txBody>
                    <a:bodyPr/>
                    <a:lstStyle/>
                    <a:p>
                      <a:r>
                        <a:rPr lang="en-US" sz="1600" dirty="0" err="1">
                          <a:latin typeface="Consolas"/>
                          <a:cs typeface="Consolas"/>
                        </a:rPr>
                        <a:t>cudaMalloc</a:t>
                      </a:r>
                      <a:endParaRPr lang="en-US" sz="1600" dirty="0">
                        <a:latin typeface="Consolas"/>
                        <a:cs typeface="Consolas"/>
                      </a:endParaRPr>
                    </a:p>
                  </a:txBody>
                  <a:tcPr/>
                </a:tc>
                <a:tc>
                  <a:txBody>
                    <a:bodyPr/>
                    <a:lstStyle/>
                    <a:p>
                      <a:r>
                        <a:rPr lang="en-US" sz="1600">
                          <a:latin typeface="Consolas"/>
                          <a:cs typeface="Consolas"/>
                        </a:rPr>
                        <a:t>clCreateBuffer</a:t>
                      </a:r>
                      <a:endParaRPr lang="en-US" sz="1600" dirty="0">
                        <a:latin typeface="Consolas"/>
                        <a:cs typeface="Consolas"/>
                      </a:endParaRPr>
                    </a:p>
                  </a:txBody>
                  <a:tcPr/>
                </a:tc>
                <a:extLst>
                  <a:ext uri="{0D108BD9-81ED-4DB2-BD59-A6C34878D82A}">
                    <a16:rowId xmlns:a16="http://schemas.microsoft.com/office/drawing/2014/main" val="10001"/>
                  </a:ext>
                </a:extLst>
              </a:tr>
              <a:tr h="370840">
                <a:tc>
                  <a:txBody>
                    <a:bodyPr/>
                    <a:lstStyle/>
                    <a:p>
                      <a:r>
                        <a:rPr lang="en-US" sz="1600" dirty="0" err="1">
                          <a:latin typeface="Consolas"/>
                          <a:cs typeface="Consolas"/>
                        </a:rPr>
                        <a:t>cudaFree</a:t>
                      </a:r>
                      <a:endParaRPr lang="en-US" sz="1600" dirty="0">
                        <a:latin typeface="Consolas"/>
                        <a:cs typeface="Consolas"/>
                      </a:endParaRPr>
                    </a:p>
                  </a:txBody>
                  <a:tcPr/>
                </a:tc>
                <a:tc>
                  <a:txBody>
                    <a:bodyPr/>
                    <a:lstStyle/>
                    <a:p>
                      <a:r>
                        <a:rPr lang="en-US" sz="1600">
                          <a:latin typeface="Consolas"/>
                          <a:cs typeface="Consolas"/>
                        </a:rPr>
                        <a:t>clReleaseMemObject</a:t>
                      </a:r>
                      <a:endParaRPr lang="en-US" sz="1600" dirty="0">
                        <a:latin typeface="Consolas"/>
                        <a:cs typeface="Consolas"/>
                      </a:endParaRPr>
                    </a:p>
                  </a:txBody>
                  <a:tcPr/>
                </a:tc>
                <a:extLst>
                  <a:ext uri="{0D108BD9-81ED-4DB2-BD59-A6C34878D82A}">
                    <a16:rowId xmlns:a16="http://schemas.microsoft.com/office/drawing/2014/main" val="10002"/>
                  </a:ext>
                </a:extLst>
              </a:tr>
              <a:tr h="370840">
                <a:tc>
                  <a:txBody>
                    <a:bodyPr/>
                    <a:lstStyle/>
                    <a:p>
                      <a:r>
                        <a:rPr lang="en-US" sz="1600" dirty="0" err="1">
                          <a:latin typeface="Consolas"/>
                          <a:cs typeface="Consolas"/>
                        </a:rPr>
                        <a:t>cudaMemcpyAsync</a:t>
                      </a:r>
                      <a:endParaRPr lang="en-US" sz="1600" dirty="0">
                        <a:latin typeface="Consolas"/>
                        <a:cs typeface="Consolas"/>
                      </a:endParaRPr>
                    </a:p>
                  </a:txBody>
                  <a:tcPr/>
                </a:tc>
                <a:tc>
                  <a:txBody>
                    <a:bodyPr/>
                    <a:lstStyle/>
                    <a:p>
                      <a:r>
                        <a:rPr lang="en-US" sz="1600" dirty="0" err="1">
                          <a:latin typeface="Consolas"/>
                          <a:cs typeface="Consolas"/>
                        </a:rPr>
                        <a:t>clEnqueueWriteBuffer</a:t>
                      </a:r>
                      <a:endParaRPr lang="en-US" sz="1600" dirty="0">
                        <a:latin typeface="Consolas"/>
                        <a:cs typeface="Consolas"/>
                      </a:endParaRPr>
                    </a:p>
                  </a:txBody>
                  <a:tcPr/>
                </a:tc>
                <a:extLst>
                  <a:ext uri="{0D108BD9-81ED-4DB2-BD59-A6C34878D82A}">
                    <a16:rowId xmlns:a16="http://schemas.microsoft.com/office/drawing/2014/main" val="10003"/>
                  </a:ext>
                </a:extLst>
              </a:tr>
              <a:tr h="370840">
                <a:tc>
                  <a:txBody>
                    <a:bodyPr/>
                    <a:lstStyle/>
                    <a:p>
                      <a:r>
                        <a:rPr lang="en-US" sz="1600" dirty="0" err="1">
                          <a:latin typeface="Consolas"/>
                          <a:cs typeface="Consolas"/>
                        </a:rPr>
                        <a:t>cudaMemcpyAsync</a:t>
                      </a:r>
                      <a:endParaRPr lang="en-US" sz="1600" dirty="0">
                        <a:latin typeface="Consolas"/>
                        <a:cs typeface="Consolas"/>
                      </a:endParaRPr>
                    </a:p>
                  </a:txBody>
                  <a:tcPr/>
                </a:tc>
                <a:tc>
                  <a:txBody>
                    <a:bodyPr/>
                    <a:lstStyle/>
                    <a:p>
                      <a:r>
                        <a:rPr lang="en-US" sz="1600" dirty="0" err="1">
                          <a:latin typeface="Consolas"/>
                          <a:cs typeface="Consolas"/>
                        </a:rPr>
                        <a:t>clEnqueReadBuffer</a:t>
                      </a:r>
                      <a:endParaRPr lang="en-US" sz="1600" dirty="0">
                        <a:latin typeface="Consolas"/>
                        <a:cs typeface="Consolas"/>
                      </a:endParaRPr>
                    </a:p>
                  </a:txBody>
                  <a:tcPr/>
                </a:tc>
                <a:extLst>
                  <a:ext uri="{0D108BD9-81ED-4DB2-BD59-A6C34878D82A}">
                    <a16:rowId xmlns:a16="http://schemas.microsoft.com/office/drawing/2014/main" val="10004"/>
                  </a:ext>
                </a:extLst>
              </a:tr>
              <a:tr h="370840">
                <a:tc>
                  <a:txBody>
                    <a:bodyPr/>
                    <a:lstStyle/>
                    <a:p>
                      <a:r>
                        <a:rPr lang="en-US" sz="1600" dirty="0">
                          <a:latin typeface="Consolas"/>
                          <a:cs typeface="Consolas"/>
                        </a:rPr>
                        <a:t>kernel&lt;&lt;&lt;...&gt;&gt;&gt;(...);</a:t>
                      </a:r>
                    </a:p>
                  </a:txBody>
                  <a:tcPr/>
                </a:tc>
                <a:tc>
                  <a:txBody>
                    <a:bodyPr/>
                    <a:lstStyle/>
                    <a:p>
                      <a:r>
                        <a:rPr lang="en-US" sz="1600" dirty="0" err="1">
                          <a:latin typeface="Consolas"/>
                          <a:cs typeface="Consolas"/>
                        </a:rPr>
                        <a:t>clEnqueueNDRangeKernel</a:t>
                      </a:r>
                      <a:endParaRPr lang="en-US" sz="1600" dirty="0">
                        <a:latin typeface="Consolas"/>
                        <a:cs typeface="Consolas"/>
                      </a:endParaRP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3429000" y="4733151"/>
            <a:ext cx="2326278" cy="276999"/>
          </a:xfrm>
          <a:prstGeom prst="rect">
            <a:avLst/>
          </a:prstGeom>
        </p:spPr>
        <p:txBody>
          <a:bodyPr wrap="none">
            <a:spAutoFit/>
          </a:bodyPr>
          <a:lstStyle/>
          <a:p>
            <a:pPr algn="ctr"/>
            <a:r>
              <a:rPr lang="en-US" sz="1200" dirty="0">
                <a:hlinkClick r:id="rId2"/>
              </a:rPr>
              <a:t>https://www.khronos.org/opencl/</a:t>
            </a:r>
            <a:endParaRPr lang="en-US" sz="1200" dirty="0"/>
          </a:p>
        </p:txBody>
      </p:sp>
    </p:spTree>
    <p:extLst>
      <p:ext uri="{BB962C8B-B14F-4D97-AF65-F5344CB8AC3E}">
        <p14:creationId xmlns:p14="http://schemas.microsoft.com/office/powerpoint/2010/main" val="25087633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OpenCL</a:t>
            </a:r>
            <a:endParaRPr lang="en-US" sz="3600" b="1" dirty="0">
              <a:solidFill>
                <a:schemeClr val="bg1"/>
              </a:solidFill>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158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26621039"/>
              </p:ext>
            </p:extLst>
          </p:nvPr>
        </p:nvGraphicFramePr>
        <p:xfrm>
          <a:off x="457200" y="1200150"/>
          <a:ext cx="8229600" cy="23926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0000"/>
                  </a:ext>
                </a:extLst>
              </a:tr>
              <a:tr h="370840">
                <a:tc>
                  <a:txBody>
                    <a:bodyPr/>
                    <a:lstStyle/>
                    <a:p>
                      <a:r>
                        <a:rPr lang="en-US" sz="1800" dirty="0">
                          <a:latin typeface="Calibri"/>
                          <a:cs typeface="Calibri"/>
                        </a:rPr>
                        <a:t>Portable API, run one kernel everywhere.</a:t>
                      </a:r>
                    </a:p>
                  </a:txBody>
                  <a:tcPr/>
                </a:tc>
                <a:tc>
                  <a:txBody>
                    <a:bodyPr/>
                    <a:lstStyle/>
                    <a:p>
                      <a:r>
                        <a:rPr lang="en-US" sz="1800" dirty="0">
                          <a:latin typeface="Calibri"/>
                          <a:cs typeface="Calibri"/>
                        </a:rPr>
                        <a:t>More</a:t>
                      </a:r>
                      <a:r>
                        <a:rPr lang="en-US" sz="1800" baseline="0" dirty="0">
                          <a:latin typeface="Calibri"/>
                          <a:cs typeface="Calibri"/>
                        </a:rPr>
                        <a:t> verbose, explicit API</a:t>
                      </a:r>
                      <a:endParaRPr lang="en-US" sz="180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US" sz="1800" dirty="0">
                          <a:latin typeface="Calibri"/>
                          <a:cs typeface="Calibri"/>
                        </a:rPr>
                        <a:t>Open source</a:t>
                      </a:r>
                    </a:p>
                  </a:txBody>
                  <a:tcPr/>
                </a:tc>
                <a:tc>
                  <a:txBody>
                    <a:bodyPr/>
                    <a:lstStyle/>
                    <a:p>
                      <a:r>
                        <a:rPr lang="en-US" sz="1800" b="1" dirty="0">
                          <a:latin typeface="Calibri"/>
                          <a:cs typeface="Calibri"/>
                        </a:rPr>
                        <a:t>Weaker tooling than CUDA</a:t>
                      </a:r>
                    </a:p>
                  </a:txBody>
                  <a:tcPr/>
                </a:tc>
                <a:extLst>
                  <a:ext uri="{0D108BD9-81ED-4DB2-BD59-A6C34878D82A}">
                    <a16:rowId xmlns:a16="http://schemas.microsoft.com/office/drawing/2014/main" val="10002"/>
                  </a:ext>
                </a:extLst>
              </a:tr>
              <a:tr h="370840">
                <a:tc>
                  <a:txBody>
                    <a:bodyPr/>
                    <a:lstStyle/>
                    <a:p>
                      <a:r>
                        <a:rPr lang="en-US" sz="1800" dirty="0">
                          <a:latin typeface="Calibri"/>
                          <a:cs typeface="Calibri"/>
                        </a:rPr>
                        <a:t>Not tied to a single vendor</a:t>
                      </a:r>
                    </a:p>
                  </a:txBody>
                  <a:tcPr/>
                </a:tc>
                <a:tc>
                  <a:txBody>
                    <a:bodyPr/>
                    <a:lstStyle/>
                    <a:p>
                      <a:r>
                        <a:rPr lang="en-US" sz="1800" dirty="0">
                          <a:latin typeface="Calibri"/>
                          <a:cs typeface="Calibri"/>
                        </a:rPr>
                        <a:t>Smaller community than CUDA, less established</a:t>
                      </a:r>
                    </a:p>
                  </a:txBody>
                  <a:tcPr/>
                </a:tc>
                <a:extLst>
                  <a:ext uri="{0D108BD9-81ED-4DB2-BD59-A6C34878D82A}">
                    <a16:rowId xmlns:a16="http://schemas.microsoft.com/office/drawing/2014/main" val="10003"/>
                  </a:ext>
                </a:extLst>
              </a:tr>
              <a:tr h="370840">
                <a:tc>
                  <a:txBody>
                    <a:bodyPr/>
                    <a:lstStyle/>
                    <a:p>
                      <a:r>
                        <a:rPr lang="en-US" sz="1800" dirty="0">
                          <a:latin typeface="Calibri"/>
                          <a:cs typeface="Calibri"/>
                        </a:rPr>
                        <a:t>Collaboration among many companies, constantly pushing the standard forward.</a:t>
                      </a:r>
                    </a:p>
                  </a:txBody>
                  <a:tcPr/>
                </a:tc>
                <a:tc>
                  <a:txBody>
                    <a:bodyPr/>
                    <a:lstStyle/>
                    <a:p>
                      <a:endParaRPr lang="en-US" sz="1800" dirty="0">
                        <a:latin typeface="Calibri"/>
                        <a:cs typeface="Calibri"/>
                      </a:endParaRPr>
                    </a:p>
                  </a:txBody>
                  <a:tcPr/>
                </a:tc>
                <a:extLst>
                  <a:ext uri="{0D108BD9-81ED-4DB2-BD59-A6C34878D82A}">
                    <a16:rowId xmlns:a16="http://schemas.microsoft.com/office/drawing/2014/main" val="10004"/>
                  </a:ext>
                </a:extLst>
              </a:tr>
            </a:tbl>
          </a:graphicData>
        </a:graphic>
      </p:graphicFrame>
      <p:sp>
        <p:nvSpPr>
          <p:cNvPr id="8" name="Rectangle 7"/>
          <p:cNvSpPr/>
          <p:nvPr/>
        </p:nvSpPr>
        <p:spPr>
          <a:xfrm>
            <a:off x="3429000" y="4733151"/>
            <a:ext cx="2326278" cy="276999"/>
          </a:xfrm>
          <a:prstGeom prst="rect">
            <a:avLst/>
          </a:prstGeom>
        </p:spPr>
        <p:txBody>
          <a:bodyPr wrap="none">
            <a:spAutoFit/>
          </a:bodyPr>
          <a:lstStyle/>
          <a:p>
            <a:pPr algn="ctr"/>
            <a:r>
              <a:rPr lang="en-US" sz="1200" dirty="0">
                <a:hlinkClick r:id="rId2"/>
              </a:rPr>
              <a:t>https://www.khronos.org/opencl/</a:t>
            </a:r>
            <a:endParaRPr lang="en-US" sz="1200" dirty="0"/>
          </a:p>
        </p:txBody>
      </p:sp>
    </p:spTree>
    <p:extLst>
      <p:ext uri="{BB962C8B-B14F-4D97-AF65-F5344CB8AC3E}">
        <p14:creationId xmlns:p14="http://schemas.microsoft.com/office/powerpoint/2010/main" val="10554813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OpenMP</a:t>
            </a:r>
            <a:r>
              <a:rPr lang="en-US" sz="3600" b="1" dirty="0">
                <a:solidFill>
                  <a:schemeClr val="bg1"/>
                </a:solidFill>
              </a:rPr>
              <a:t> Accelerators</a:t>
            </a: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endParaRPr lang="en-US" sz="2000" dirty="0">
              <a:solidFill>
                <a:srgbClr val="000000"/>
              </a:solidFill>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159</a:t>
            </a:fld>
            <a:endParaRPr lang="en-US"/>
          </a:p>
        </p:txBody>
      </p:sp>
      <p:sp>
        <p:nvSpPr>
          <p:cNvPr id="3" name="Rectangle 2"/>
          <p:cNvSpPr/>
          <p:nvPr/>
        </p:nvSpPr>
        <p:spPr>
          <a:xfrm>
            <a:off x="914400" y="4705350"/>
            <a:ext cx="7315200" cy="276999"/>
          </a:xfrm>
          <a:prstGeom prst="rect">
            <a:avLst/>
          </a:prstGeom>
        </p:spPr>
        <p:txBody>
          <a:bodyPr wrap="square">
            <a:spAutoFit/>
          </a:bodyPr>
          <a:lstStyle/>
          <a:p>
            <a:pPr algn="ctr"/>
            <a:r>
              <a:rPr lang="en-US" sz="1200" dirty="0">
                <a:hlinkClick r:id="rId2"/>
              </a:rPr>
              <a:t>http://openmp.org/wp/presos/SC12/Acc%20model%20for%20OpenMP%20BOF%20SC12%20v2.pdf</a:t>
            </a:r>
            <a:endParaRPr lang="en-US" sz="1200" dirty="0"/>
          </a:p>
        </p:txBody>
      </p:sp>
      <p:pic>
        <p:nvPicPr>
          <p:cNvPr id="4" name="Picture 3"/>
          <p:cNvPicPr>
            <a:picLocks noChangeAspect="1"/>
          </p:cNvPicPr>
          <p:nvPr/>
        </p:nvPicPr>
        <p:blipFill>
          <a:blip r:embed="rId3"/>
          <a:stretch>
            <a:fillRect/>
          </a:stretch>
        </p:blipFill>
        <p:spPr>
          <a:xfrm>
            <a:off x="1905000" y="819150"/>
            <a:ext cx="5486400" cy="3781820"/>
          </a:xfrm>
          <a:prstGeom prst="rect">
            <a:avLst/>
          </a:prstGeom>
        </p:spPr>
      </p:pic>
    </p:spTree>
    <p:extLst>
      <p:ext uri="{BB962C8B-B14F-4D97-AF65-F5344CB8AC3E}">
        <p14:creationId xmlns:p14="http://schemas.microsoft.com/office/powerpoint/2010/main" val="69067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Throughput-Optimized Processors</a:t>
            </a:r>
          </a:p>
        </p:txBody>
      </p:sp>
      <p:sp>
        <p:nvSpPr>
          <p:cNvPr id="7" name="TextBox 6"/>
          <p:cNvSpPr txBox="1">
            <a:spLocks noChangeAspect="1"/>
          </p:cNvSpPr>
          <p:nvPr/>
        </p:nvSpPr>
        <p:spPr>
          <a:xfrm>
            <a:off x="381000" y="1005840"/>
            <a:ext cx="5105400" cy="3657600"/>
          </a:xfrm>
          <a:prstGeom prst="rect">
            <a:avLst/>
          </a:prstGeom>
          <a:noFill/>
        </p:spPr>
        <p:txBody>
          <a:bodyPr wrap="square" rtlCol="0">
            <a:noAutofit/>
          </a:bodyPr>
          <a:lstStyle/>
          <a:p>
            <a:r>
              <a:rPr lang="en-US" sz="2000" dirty="0"/>
              <a:t>For many scientific applications, throughput is the #1 performance metric.</a:t>
            </a:r>
          </a:p>
          <a:p>
            <a:endParaRPr lang="en-US" sz="2000" dirty="0"/>
          </a:p>
          <a:p>
            <a:r>
              <a:rPr lang="en-US" sz="2000" dirty="0">
                <a:solidFill>
                  <a:srgbClr val="01EA03"/>
                </a:solidFill>
                <a:latin typeface="Wingdings"/>
                <a:ea typeface="Wingdings"/>
                <a:cs typeface="Wingdings"/>
                <a:sym typeface="Wingdings"/>
              </a:rPr>
              <a:t></a:t>
            </a:r>
            <a:r>
              <a:rPr lang="en-US" sz="2000" dirty="0"/>
              <a:t> cores/concurrency</a:t>
            </a:r>
          </a:p>
          <a:p>
            <a:endParaRPr lang="en-US" sz="2000" dirty="0"/>
          </a:p>
          <a:p>
            <a:r>
              <a:rPr lang="en-US" sz="2000" dirty="0">
                <a:solidFill>
                  <a:srgbClr val="01EA03"/>
                </a:solidFill>
                <a:latin typeface="Wingdings"/>
                <a:ea typeface="Wingdings"/>
                <a:cs typeface="Wingdings"/>
                <a:sym typeface="Wingdings"/>
              </a:rPr>
              <a:t></a:t>
            </a:r>
            <a:r>
              <a:rPr lang="en-US" sz="2000" dirty="0"/>
              <a:t> memory bandwidth</a:t>
            </a:r>
          </a:p>
          <a:p>
            <a:endParaRPr lang="en-US" sz="2000" dirty="0"/>
          </a:p>
          <a:p>
            <a:r>
              <a:rPr lang="en-US" sz="2000" dirty="0">
                <a:solidFill>
                  <a:srgbClr val="FF0000"/>
                </a:solidFill>
                <a:latin typeface="Wingdings"/>
                <a:ea typeface="Wingdings"/>
                <a:cs typeface="Wingdings"/>
                <a:sym typeface="Wingdings"/>
              </a:rPr>
              <a:t></a:t>
            </a:r>
            <a:r>
              <a:rPr lang="en-US" sz="2000" dirty="0"/>
              <a:t> clock frequency</a:t>
            </a:r>
          </a:p>
          <a:p>
            <a:endParaRPr lang="en-US" sz="2000" dirty="0"/>
          </a:p>
          <a:p>
            <a:r>
              <a:rPr lang="en-US" sz="2000" dirty="0">
                <a:solidFill>
                  <a:srgbClr val="FF0000"/>
                </a:solidFill>
                <a:latin typeface="Wingdings"/>
                <a:ea typeface="Wingdings"/>
                <a:cs typeface="Wingdings"/>
                <a:sym typeface="Wingdings"/>
              </a:rPr>
              <a:t></a:t>
            </a:r>
            <a:r>
              <a:rPr lang="en-US" sz="2000" dirty="0"/>
              <a:t> cache</a:t>
            </a:r>
          </a:p>
          <a:p>
            <a:pPr marL="342900" indent="-342900">
              <a:buFont typeface="Wingdings" charset="0"/>
              <a:buChar char="ê"/>
            </a:pPr>
            <a:endParaRPr lang="en-US" sz="2000" dirty="0"/>
          </a:p>
          <a:p>
            <a:r>
              <a:rPr lang="en-US" sz="2000" dirty="0">
                <a:solidFill>
                  <a:srgbClr val="FF0000"/>
                </a:solidFill>
                <a:latin typeface="Wingdings"/>
                <a:ea typeface="Wingdings"/>
                <a:cs typeface="Wingdings"/>
                <a:sym typeface="Wingdings"/>
              </a:rPr>
              <a:t></a:t>
            </a:r>
            <a:r>
              <a:rPr lang="en-US" sz="2000" dirty="0"/>
              <a:t> control logic</a:t>
            </a:r>
          </a:p>
        </p:txBody>
      </p:sp>
      <p:sp>
        <p:nvSpPr>
          <p:cNvPr id="2" name="Slide Number Placeholder 1"/>
          <p:cNvSpPr>
            <a:spLocks noGrp="1"/>
          </p:cNvSpPr>
          <p:nvPr>
            <p:ph type="sldNum" sz="quarter" idx="12"/>
          </p:nvPr>
        </p:nvSpPr>
        <p:spPr/>
        <p:txBody>
          <a:bodyPr/>
          <a:lstStyle/>
          <a:p>
            <a:fld id="{63C537C0-9BD9-40EB-BADE-4FE671F46F7E}" type="slidenum">
              <a:rPr lang="en-US" smtClean="0"/>
              <a:t>16</a:t>
            </a:fld>
            <a:endParaRPr lang="en-US"/>
          </a:p>
        </p:txBody>
      </p:sp>
      <p:pic>
        <p:nvPicPr>
          <p:cNvPr id="3" name="Picture 2"/>
          <p:cNvPicPr>
            <a:picLocks noChangeAspect="1"/>
          </p:cNvPicPr>
          <p:nvPr/>
        </p:nvPicPr>
        <p:blipFill>
          <a:blip r:embed="rId3"/>
          <a:stretch>
            <a:fillRect/>
          </a:stretch>
        </p:blipFill>
        <p:spPr>
          <a:xfrm>
            <a:off x="5472545" y="1276350"/>
            <a:ext cx="3595255" cy="3200400"/>
          </a:xfrm>
          <a:prstGeom prst="rect">
            <a:avLst/>
          </a:prstGeom>
        </p:spPr>
      </p:pic>
    </p:spTree>
    <p:extLst>
      <p:ext uri="{BB962C8B-B14F-4D97-AF65-F5344CB8AC3E}">
        <p14:creationId xmlns:p14="http://schemas.microsoft.com/office/powerpoint/2010/main" val="35732684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OpenMP</a:t>
            </a:r>
            <a:r>
              <a:rPr lang="en-US" sz="3600" b="1" dirty="0">
                <a:solidFill>
                  <a:schemeClr val="bg1"/>
                </a:solidFill>
              </a:rPr>
              <a:t> Accelerators</a:t>
            </a:r>
          </a:p>
        </p:txBody>
      </p:sp>
      <p:sp>
        <p:nvSpPr>
          <p:cNvPr id="2" name="Slide Number Placeholder 1"/>
          <p:cNvSpPr>
            <a:spLocks noGrp="1"/>
          </p:cNvSpPr>
          <p:nvPr>
            <p:ph type="sldNum" sz="quarter" idx="12"/>
          </p:nvPr>
        </p:nvSpPr>
        <p:spPr/>
        <p:txBody>
          <a:bodyPr/>
          <a:lstStyle/>
          <a:p>
            <a:fld id="{63C537C0-9BD9-40EB-BADE-4FE671F46F7E}" type="slidenum">
              <a:rPr lang="en-US" smtClean="0"/>
              <a:t>160</a:t>
            </a:fld>
            <a:endParaRPr lang="en-US"/>
          </a:p>
        </p:txBody>
      </p:sp>
      <p:sp>
        <p:nvSpPr>
          <p:cNvPr id="3" name="Rectangle 2"/>
          <p:cNvSpPr/>
          <p:nvPr/>
        </p:nvSpPr>
        <p:spPr>
          <a:xfrm>
            <a:off x="914400" y="4705350"/>
            <a:ext cx="7315200" cy="276999"/>
          </a:xfrm>
          <a:prstGeom prst="rect">
            <a:avLst/>
          </a:prstGeom>
        </p:spPr>
        <p:txBody>
          <a:bodyPr wrap="square">
            <a:spAutoFit/>
          </a:bodyPr>
          <a:lstStyle/>
          <a:p>
            <a:pPr algn="ctr"/>
            <a:r>
              <a:rPr lang="en-US" sz="1200" dirty="0">
                <a:hlinkClick r:id="rId2"/>
              </a:rPr>
              <a:t>http://openmp.org/wp/presos/SC12/Acc%20model%20for%20OpenMP%20BOF%20SC12%20v2.pdf</a:t>
            </a:r>
            <a:endParaRPr lang="en-US" sz="1200" dirty="0"/>
          </a:p>
        </p:txBody>
      </p:sp>
      <p:graphicFrame>
        <p:nvGraphicFramePr>
          <p:cNvPr id="8" name="Table 7"/>
          <p:cNvGraphicFramePr>
            <a:graphicFrameLocks noGrp="1"/>
          </p:cNvGraphicFramePr>
          <p:nvPr>
            <p:extLst>
              <p:ext uri="{D42A27DB-BD31-4B8C-83A1-F6EECF244321}">
                <p14:modId xmlns:p14="http://schemas.microsoft.com/office/powerpoint/2010/main" val="2982764455"/>
              </p:ext>
            </p:extLst>
          </p:nvPr>
        </p:nvGraphicFramePr>
        <p:xfrm>
          <a:off x="457200" y="1352550"/>
          <a:ext cx="8229600" cy="256540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0000"/>
                  </a:ext>
                </a:extLst>
              </a:tr>
              <a:tr h="370840">
                <a:tc>
                  <a:txBody>
                    <a:bodyPr/>
                    <a:lstStyle/>
                    <a:p>
                      <a:r>
                        <a:rPr lang="en-US" sz="1800" dirty="0">
                          <a:latin typeface="Calibri"/>
                          <a:cs typeface="Calibri"/>
                        </a:rPr>
                        <a:t>High-level, easy to work with</a:t>
                      </a:r>
                    </a:p>
                  </a:txBody>
                  <a:tcPr/>
                </a:tc>
                <a:tc>
                  <a:txBody>
                    <a:bodyPr/>
                    <a:lstStyle/>
                    <a:p>
                      <a:r>
                        <a:rPr lang="en-US" sz="1800" dirty="0">
                          <a:latin typeface="Calibri"/>
                          <a:cs typeface="Calibri"/>
                        </a:rPr>
                        <a:t>Relatively new, implementations are still coming along, community is still growing, tooling is nonexistent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cs typeface="Calibri"/>
                        </a:rPr>
                        <a:t>Supported by a large open-source consortium</a:t>
                      </a:r>
                    </a:p>
                  </a:txBody>
                  <a:tcPr/>
                </a:tc>
                <a:tc>
                  <a:txBody>
                    <a:bodyPr/>
                    <a:lstStyle/>
                    <a:p>
                      <a:r>
                        <a:rPr lang="en-US" sz="1800" b="0" dirty="0">
                          <a:latin typeface="Calibri"/>
                          <a:cs typeface="Calibri"/>
                        </a:rPr>
                        <a:t>Higher</a:t>
                      </a:r>
                      <a:r>
                        <a:rPr lang="en-US" sz="1800" b="0" baseline="0" dirty="0">
                          <a:latin typeface="Calibri"/>
                          <a:cs typeface="Calibri"/>
                        </a:rPr>
                        <a:t> abstractions mean less control over optimizations</a:t>
                      </a:r>
                      <a:endParaRPr lang="en-US" sz="1800" b="0" dirty="0">
                        <a:latin typeface="Calibri"/>
                        <a:cs typeface="Calibri"/>
                      </a:endParaRPr>
                    </a:p>
                  </a:txBody>
                  <a:tcPr/>
                </a:tc>
                <a:extLst>
                  <a:ext uri="{0D108BD9-81ED-4DB2-BD59-A6C34878D82A}">
                    <a16:rowId xmlns:a16="http://schemas.microsoft.com/office/drawing/2014/main" val="10002"/>
                  </a:ext>
                </a:extLst>
              </a:tr>
              <a:tr h="370840">
                <a:tc>
                  <a:txBody>
                    <a:bodyPr/>
                    <a:lstStyle/>
                    <a:p>
                      <a:r>
                        <a:rPr lang="en-US" sz="1800" dirty="0">
                          <a:latin typeface="Calibri"/>
                          <a:cs typeface="Calibri"/>
                        </a:rPr>
                        <a:t>Single parallel programming model for host and device</a:t>
                      </a:r>
                    </a:p>
                  </a:txBody>
                  <a:tcPr/>
                </a:tc>
                <a:tc>
                  <a:txBody>
                    <a:bodyPr/>
                    <a:lstStyle/>
                    <a:p>
                      <a:endParaRPr lang="en-US" sz="1800" dirty="0">
                        <a:latin typeface="Calibri"/>
                        <a:cs typeface="Calibri"/>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763287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OpenACC</a:t>
            </a:r>
            <a:endParaRPr lang="en-US" sz="3600" b="1" dirty="0">
              <a:solidFill>
                <a:schemeClr val="bg1"/>
              </a:solidFill>
            </a:endParaRP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solidFill>
                  <a:srgbClr val="000000"/>
                </a:solidFill>
                <a:latin typeface="Calibri"/>
                <a:cs typeface="Calibri"/>
              </a:rPr>
              <a:t>Pragma-based (</a:t>
            </a:r>
            <a:r>
              <a:rPr lang="en-US" sz="2000" dirty="0" err="1">
                <a:solidFill>
                  <a:srgbClr val="000000"/>
                </a:solidFill>
                <a:latin typeface="Calibri"/>
                <a:cs typeface="Calibri"/>
              </a:rPr>
              <a:t>ala</a:t>
            </a:r>
            <a:r>
              <a:rPr lang="en-US" sz="2000" dirty="0">
                <a:solidFill>
                  <a:srgbClr val="000000"/>
                </a:solidFill>
                <a:latin typeface="Calibri"/>
                <a:cs typeface="Calibri"/>
              </a:rPr>
              <a:t> </a:t>
            </a:r>
            <a:r>
              <a:rPr lang="en-US" sz="2000" dirty="0" err="1">
                <a:solidFill>
                  <a:srgbClr val="000000"/>
                </a:solidFill>
                <a:latin typeface="Calibri"/>
                <a:cs typeface="Calibri"/>
              </a:rPr>
              <a:t>OpenMP</a:t>
            </a:r>
            <a:r>
              <a:rPr lang="en-US" sz="2000" dirty="0">
                <a:solidFill>
                  <a:srgbClr val="000000"/>
                </a:solidFill>
                <a:latin typeface="Calibri"/>
                <a:cs typeface="Calibri"/>
              </a:rPr>
              <a:t>) programming for GPUs, primarily supported by PGI (a.k.a. NVIDIA).</a:t>
            </a:r>
          </a:p>
          <a:p>
            <a:endParaRPr lang="en-US" sz="2000" dirty="0">
              <a:solidFill>
                <a:srgbClr val="000000"/>
              </a:solidFill>
              <a:latin typeface="Calibri"/>
              <a:cs typeface="Calibri"/>
            </a:endParaRPr>
          </a:p>
          <a:p>
            <a:pPr lvl="2"/>
            <a:r>
              <a:rPr lang="en-US" sz="1600" dirty="0">
                <a:solidFill>
                  <a:srgbClr val="65AF06"/>
                </a:solidFill>
                <a:latin typeface="Consolas"/>
                <a:cs typeface="Consolas"/>
              </a:rPr>
              <a:t>#pragma </a:t>
            </a:r>
            <a:r>
              <a:rPr lang="en-US" sz="1600" dirty="0" err="1">
                <a:solidFill>
                  <a:srgbClr val="65AF06"/>
                </a:solidFill>
                <a:latin typeface="Consolas"/>
                <a:cs typeface="Consolas"/>
              </a:rPr>
              <a:t>acc</a:t>
            </a:r>
            <a:r>
              <a:rPr lang="en-US" sz="1600" dirty="0">
                <a:solidFill>
                  <a:srgbClr val="65AF06"/>
                </a:solidFill>
                <a:latin typeface="Consolas"/>
                <a:cs typeface="Consolas"/>
              </a:rPr>
              <a:t> parallel loop gang </a:t>
            </a:r>
            <a:r>
              <a:rPr lang="en-US" sz="1600" dirty="0" err="1">
                <a:solidFill>
                  <a:srgbClr val="65AF06"/>
                </a:solidFill>
                <a:latin typeface="Consolas"/>
                <a:cs typeface="Consolas"/>
              </a:rPr>
              <a:t>deviceptr</a:t>
            </a:r>
            <a:r>
              <a:rPr lang="en-US" sz="1600" dirty="0">
                <a:solidFill>
                  <a:srgbClr val="65AF06"/>
                </a:solidFill>
                <a:latin typeface="Consolas"/>
                <a:cs typeface="Consolas"/>
              </a:rPr>
              <a:t>(</a:t>
            </a:r>
            <a:r>
              <a:rPr lang="en-US" sz="1600" dirty="0" err="1">
                <a:solidFill>
                  <a:srgbClr val="65AF06"/>
                </a:solidFill>
                <a:latin typeface="Consolas"/>
                <a:cs typeface="Consolas"/>
              </a:rPr>
              <a:t>d_A</a:t>
            </a:r>
            <a:r>
              <a:rPr lang="en-US" sz="1600" dirty="0">
                <a:solidFill>
                  <a:srgbClr val="65AF06"/>
                </a:solidFill>
                <a:latin typeface="Consolas"/>
                <a:cs typeface="Consolas"/>
              </a:rPr>
              <a:t>, </a:t>
            </a:r>
            <a:r>
              <a:rPr lang="en-US" sz="1600" dirty="0" err="1">
                <a:solidFill>
                  <a:srgbClr val="65AF06"/>
                </a:solidFill>
                <a:latin typeface="Consolas"/>
                <a:cs typeface="Consolas"/>
              </a:rPr>
              <a:t>d_B</a:t>
            </a:r>
            <a:r>
              <a:rPr lang="en-US" sz="1600" dirty="0">
                <a:solidFill>
                  <a:srgbClr val="65AF06"/>
                </a:solidFill>
                <a:latin typeface="Consolas"/>
                <a:cs typeface="Consolas"/>
              </a:rPr>
              <a:t>, </a:t>
            </a:r>
            <a:r>
              <a:rPr lang="en-US" sz="1600" dirty="0" err="1">
                <a:solidFill>
                  <a:srgbClr val="65AF06"/>
                </a:solidFill>
                <a:latin typeface="Consolas"/>
                <a:cs typeface="Consolas"/>
              </a:rPr>
              <a:t>d_C</a:t>
            </a:r>
            <a:r>
              <a:rPr lang="en-US" sz="1600" dirty="0">
                <a:solidFill>
                  <a:srgbClr val="65AF06"/>
                </a:solidFill>
                <a:latin typeface="Consolas"/>
                <a:cs typeface="Consolas"/>
              </a:rPr>
              <a:t>)</a:t>
            </a:r>
          </a:p>
          <a:p>
            <a:pPr lvl="2"/>
            <a:r>
              <a:rPr lang="da-DK" sz="1600" dirty="0">
                <a:latin typeface="Consolas"/>
                <a:cs typeface="Consolas"/>
              </a:rPr>
              <a:t>    for (i = 0; i &lt; M; i++)</a:t>
            </a:r>
          </a:p>
          <a:p>
            <a:pPr lvl="2"/>
            <a:r>
              <a:rPr lang="da-DK" sz="1600" dirty="0">
                <a:solidFill>
                  <a:srgbClr val="65AF06"/>
                </a:solidFill>
                <a:latin typeface="Consolas"/>
                <a:cs typeface="Consolas"/>
              </a:rPr>
              <a:t>#</a:t>
            </a:r>
            <a:r>
              <a:rPr lang="da-DK" sz="1600" dirty="0" err="1">
                <a:solidFill>
                  <a:srgbClr val="65AF06"/>
                </a:solidFill>
                <a:latin typeface="Consolas"/>
                <a:cs typeface="Consolas"/>
              </a:rPr>
              <a:t>pragma</a:t>
            </a:r>
            <a:r>
              <a:rPr lang="da-DK" sz="1600" dirty="0">
                <a:solidFill>
                  <a:srgbClr val="65AF06"/>
                </a:solidFill>
                <a:latin typeface="Consolas"/>
                <a:cs typeface="Consolas"/>
              </a:rPr>
              <a:t> </a:t>
            </a:r>
            <a:r>
              <a:rPr lang="da-DK" sz="1600" dirty="0" err="1">
                <a:solidFill>
                  <a:srgbClr val="65AF06"/>
                </a:solidFill>
                <a:latin typeface="Consolas"/>
                <a:cs typeface="Consolas"/>
              </a:rPr>
              <a:t>acc</a:t>
            </a:r>
            <a:r>
              <a:rPr lang="da-DK" sz="1600" dirty="0">
                <a:solidFill>
                  <a:srgbClr val="65AF06"/>
                </a:solidFill>
                <a:latin typeface="Consolas"/>
                <a:cs typeface="Consolas"/>
              </a:rPr>
              <a:t> loop </a:t>
            </a:r>
            <a:r>
              <a:rPr lang="da-DK" sz="1600" dirty="0" err="1">
                <a:solidFill>
                  <a:srgbClr val="65AF06"/>
                </a:solidFill>
                <a:latin typeface="Consolas"/>
                <a:cs typeface="Consolas"/>
              </a:rPr>
              <a:t>worker</a:t>
            </a:r>
            <a:r>
              <a:rPr lang="da-DK" sz="1600" dirty="0">
                <a:solidFill>
                  <a:srgbClr val="65AF06"/>
                </a:solidFill>
                <a:latin typeface="Consolas"/>
                <a:cs typeface="Consolas"/>
              </a:rPr>
              <a:t> </a:t>
            </a:r>
            <a:r>
              <a:rPr lang="da-DK" sz="1600" dirty="0" err="1">
                <a:solidFill>
                  <a:srgbClr val="65AF06"/>
                </a:solidFill>
                <a:latin typeface="Consolas"/>
                <a:cs typeface="Consolas"/>
              </a:rPr>
              <a:t>vector</a:t>
            </a:r>
            <a:endParaRPr lang="da-DK" sz="1600" dirty="0">
              <a:solidFill>
                <a:srgbClr val="65AF06"/>
              </a:solidFill>
              <a:latin typeface="Consolas"/>
              <a:cs typeface="Consolas"/>
            </a:endParaRPr>
          </a:p>
          <a:p>
            <a:pPr lvl="2"/>
            <a:r>
              <a:rPr lang="da-DK" sz="1600" dirty="0">
                <a:latin typeface="Consolas"/>
                <a:cs typeface="Consolas"/>
              </a:rPr>
              <a:t>        for (j = 0; j &lt; P; </a:t>
            </a:r>
            <a:r>
              <a:rPr lang="da-DK" sz="1600" dirty="0" err="1">
                <a:latin typeface="Consolas"/>
                <a:cs typeface="Consolas"/>
              </a:rPr>
              <a:t>j++</a:t>
            </a:r>
            <a:r>
              <a:rPr lang="da-DK" sz="1600" dirty="0">
                <a:latin typeface="Consolas"/>
                <a:cs typeface="Consolas"/>
              </a:rPr>
              <a:t>) {</a:t>
            </a:r>
          </a:p>
          <a:p>
            <a:pPr lvl="2"/>
            <a:r>
              <a:rPr lang="ro-RO" sz="1600" dirty="0">
                <a:latin typeface="Consolas"/>
                <a:cs typeface="Consolas"/>
              </a:rPr>
              <a:t>            float sum = 0.0f;</a:t>
            </a:r>
          </a:p>
          <a:p>
            <a:pPr lvl="2"/>
            <a:endParaRPr lang="ro-RO" sz="1600" dirty="0">
              <a:latin typeface="Consolas"/>
              <a:cs typeface="Consolas"/>
            </a:endParaRPr>
          </a:p>
          <a:p>
            <a:pPr lvl="2"/>
            <a:r>
              <a:rPr lang="en-US" sz="1600" dirty="0">
                <a:latin typeface="Consolas"/>
                <a:cs typeface="Consolas"/>
              </a:rPr>
              <a:t>            for (k = 0; k &lt; N; k++)</a:t>
            </a:r>
          </a:p>
          <a:p>
            <a:pPr lvl="2"/>
            <a:r>
              <a:rPr lang="en-US" sz="1600" dirty="0">
                <a:latin typeface="Consolas"/>
                <a:cs typeface="Consolas"/>
              </a:rPr>
              <a:t>                </a:t>
            </a:r>
            <a:r>
              <a:rPr lang="is-IS" sz="1600" dirty="0">
                <a:latin typeface="Consolas"/>
                <a:cs typeface="Consolas"/>
              </a:rPr>
              <a:t>sum += d_A[i * N + k] * d_B[k * P + j]; </a:t>
            </a:r>
          </a:p>
          <a:p>
            <a:pPr lvl="2"/>
            <a:endParaRPr lang="is-IS" sz="1600" dirty="0">
              <a:latin typeface="Consolas"/>
              <a:cs typeface="Consolas"/>
            </a:endParaRPr>
          </a:p>
          <a:p>
            <a:pPr lvl="2"/>
            <a:r>
              <a:rPr lang="is-IS" sz="1600" dirty="0">
                <a:latin typeface="Consolas"/>
                <a:cs typeface="Consolas"/>
              </a:rPr>
              <a:t>            d_C[i * P + j] = sum;</a:t>
            </a:r>
          </a:p>
          <a:p>
            <a:pPr lvl="2"/>
            <a:r>
              <a:rPr lang="is-IS" sz="1600" dirty="0">
                <a:latin typeface="Consolas"/>
                <a:cs typeface="Consolas"/>
              </a:rPr>
              <a:t>        }</a:t>
            </a:r>
          </a:p>
        </p:txBody>
      </p:sp>
      <p:sp>
        <p:nvSpPr>
          <p:cNvPr id="2" name="Slide Number Placeholder 1"/>
          <p:cNvSpPr>
            <a:spLocks noGrp="1"/>
          </p:cNvSpPr>
          <p:nvPr>
            <p:ph type="sldNum" sz="quarter" idx="12"/>
          </p:nvPr>
        </p:nvSpPr>
        <p:spPr/>
        <p:txBody>
          <a:bodyPr/>
          <a:lstStyle/>
          <a:p>
            <a:fld id="{63C537C0-9BD9-40EB-BADE-4FE671F46F7E}" type="slidenum">
              <a:rPr lang="en-US" smtClean="0"/>
              <a:t>161</a:t>
            </a:fld>
            <a:endParaRPr lang="en-US"/>
          </a:p>
        </p:txBody>
      </p:sp>
      <p:sp>
        <p:nvSpPr>
          <p:cNvPr id="3" name="Rectangle 2"/>
          <p:cNvSpPr/>
          <p:nvPr/>
        </p:nvSpPr>
        <p:spPr>
          <a:xfrm>
            <a:off x="3581400" y="4781550"/>
            <a:ext cx="1801695" cy="276999"/>
          </a:xfrm>
          <a:prstGeom prst="rect">
            <a:avLst/>
          </a:prstGeom>
        </p:spPr>
        <p:txBody>
          <a:bodyPr wrap="none">
            <a:spAutoFit/>
          </a:bodyPr>
          <a:lstStyle/>
          <a:p>
            <a:pPr algn="ctr"/>
            <a:r>
              <a:rPr lang="en-US" sz="1200" dirty="0">
                <a:hlinkClick r:id="rId2"/>
              </a:rPr>
              <a:t>http://www.openacc.org/</a:t>
            </a:r>
            <a:endParaRPr lang="en-US" sz="1200" dirty="0"/>
          </a:p>
        </p:txBody>
      </p:sp>
    </p:spTree>
    <p:extLst>
      <p:ext uri="{BB962C8B-B14F-4D97-AF65-F5344CB8AC3E}">
        <p14:creationId xmlns:p14="http://schemas.microsoft.com/office/powerpoint/2010/main" val="6906705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OpenACC</a:t>
            </a:r>
            <a:endParaRPr lang="en-US" sz="3600" b="1" dirty="0">
              <a:solidFill>
                <a:schemeClr val="bg1"/>
              </a:solidFill>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162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42875611"/>
              </p:ext>
            </p:extLst>
          </p:nvPr>
        </p:nvGraphicFramePr>
        <p:xfrm>
          <a:off x="457200" y="1540510"/>
          <a:ext cx="8229600" cy="202184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0000"/>
                  </a:ext>
                </a:extLst>
              </a:tr>
              <a:tr h="370840">
                <a:tc>
                  <a:txBody>
                    <a:bodyPr/>
                    <a:lstStyle/>
                    <a:p>
                      <a:r>
                        <a:rPr lang="en-US" sz="1800" dirty="0">
                          <a:latin typeface="Calibri"/>
                          <a:cs typeface="Calibri"/>
                        </a:rPr>
                        <a:t>High-level, easy to work with</a:t>
                      </a:r>
                    </a:p>
                  </a:txBody>
                  <a:tcPr/>
                </a:tc>
                <a:tc>
                  <a:txBody>
                    <a:bodyPr/>
                    <a:lstStyle/>
                    <a:p>
                      <a:r>
                        <a:rPr lang="en-US" sz="1800" dirty="0">
                          <a:latin typeface="Calibri"/>
                          <a:cs typeface="Calibri"/>
                        </a:rPr>
                        <a:t>With </a:t>
                      </a:r>
                      <a:r>
                        <a:rPr lang="en-US" sz="1800" dirty="0" err="1">
                          <a:latin typeface="Calibri"/>
                          <a:cs typeface="Calibri"/>
                        </a:rPr>
                        <a:t>OpenMP</a:t>
                      </a:r>
                      <a:r>
                        <a:rPr lang="en-US" sz="1800" baseline="0" dirty="0">
                          <a:latin typeface="Calibri"/>
                          <a:cs typeface="Calibri"/>
                        </a:rPr>
                        <a:t> 4.0, future of </a:t>
                      </a:r>
                      <a:r>
                        <a:rPr lang="en-US" sz="1800" baseline="0" dirty="0" err="1">
                          <a:latin typeface="Calibri"/>
                          <a:cs typeface="Calibri"/>
                        </a:rPr>
                        <a:t>OpenACC</a:t>
                      </a:r>
                      <a:r>
                        <a:rPr lang="en-US" sz="1800" baseline="0" dirty="0">
                          <a:latin typeface="Calibri"/>
                          <a:cs typeface="Calibri"/>
                        </a:rPr>
                        <a:t> is unclear</a:t>
                      </a:r>
                      <a:endParaRPr lang="en-US" sz="180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US" sz="1800" dirty="0">
                          <a:latin typeface="Calibri"/>
                          <a:cs typeface="Calibri"/>
                        </a:rPr>
                        <a:t>Earliest example of pragma-based GPU programming, so likely the most stable</a:t>
                      </a:r>
                    </a:p>
                  </a:txBody>
                  <a:tcPr/>
                </a:tc>
                <a:tc>
                  <a:txBody>
                    <a:bodyPr/>
                    <a:lstStyle/>
                    <a:p>
                      <a:r>
                        <a:rPr lang="en-US" sz="1800" b="0" dirty="0">
                          <a:latin typeface="Calibri"/>
                          <a:cs typeface="Calibri"/>
                        </a:rPr>
                        <a:t>Higher</a:t>
                      </a:r>
                      <a:r>
                        <a:rPr lang="en-US" sz="1800" b="0" baseline="0" dirty="0">
                          <a:latin typeface="Calibri"/>
                          <a:cs typeface="Calibri"/>
                        </a:rPr>
                        <a:t> abstractions mean less control over optimizations</a:t>
                      </a:r>
                      <a:endParaRPr lang="en-US" sz="1800" b="0" dirty="0">
                        <a:latin typeface="Calibri"/>
                        <a:cs typeface="Calibri"/>
                      </a:endParaRPr>
                    </a:p>
                  </a:txBody>
                  <a:tcPr/>
                </a:tc>
                <a:extLst>
                  <a:ext uri="{0D108BD9-81ED-4DB2-BD59-A6C34878D82A}">
                    <a16:rowId xmlns:a16="http://schemas.microsoft.com/office/drawing/2014/main" val="10002"/>
                  </a:ext>
                </a:extLst>
              </a:tr>
              <a:tr h="370840">
                <a:tc>
                  <a:txBody>
                    <a:bodyPr/>
                    <a:lstStyle/>
                    <a:p>
                      <a:r>
                        <a:rPr lang="en-US" sz="1800" dirty="0">
                          <a:latin typeface="Calibri"/>
                          <a:cs typeface="Calibri"/>
                        </a:rPr>
                        <a:t>Supported by NVIDIA/PGI</a:t>
                      </a:r>
                    </a:p>
                  </a:txBody>
                  <a:tcPr/>
                </a:tc>
                <a:tc>
                  <a:txBody>
                    <a:bodyPr/>
                    <a:lstStyle/>
                    <a:p>
                      <a:endParaRPr lang="en-US" sz="1800" dirty="0">
                        <a:latin typeface="Calibri"/>
                        <a:cs typeface="Calibri"/>
                      </a:endParaRP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3581400" y="4781550"/>
            <a:ext cx="1801695" cy="276999"/>
          </a:xfrm>
          <a:prstGeom prst="rect">
            <a:avLst/>
          </a:prstGeom>
        </p:spPr>
        <p:txBody>
          <a:bodyPr wrap="none">
            <a:spAutoFit/>
          </a:bodyPr>
          <a:lstStyle/>
          <a:p>
            <a:pPr algn="ctr"/>
            <a:r>
              <a:rPr lang="en-US" sz="1200" dirty="0">
                <a:hlinkClick r:id="rId2"/>
              </a:rPr>
              <a:t>http://www.openacc.org/</a:t>
            </a:r>
            <a:endParaRPr lang="en-US" sz="1200" dirty="0"/>
          </a:p>
        </p:txBody>
      </p:sp>
    </p:spTree>
    <p:extLst>
      <p:ext uri="{BB962C8B-B14F-4D97-AF65-F5344CB8AC3E}">
        <p14:creationId xmlns:p14="http://schemas.microsoft.com/office/powerpoint/2010/main" val="26850811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Trilinos</a:t>
            </a:r>
            <a:r>
              <a:rPr lang="en-US" sz="3600" b="1" dirty="0">
                <a:solidFill>
                  <a:schemeClr val="bg1"/>
                </a:solidFill>
              </a:rPr>
              <a:t> Project</a:t>
            </a: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pPr algn="ctr"/>
            <a:r>
              <a:rPr lang="en-US" sz="2000" dirty="0"/>
              <a:t>“The </a:t>
            </a:r>
            <a:r>
              <a:rPr lang="en-US" sz="2000" dirty="0" err="1"/>
              <a:t>Trilinos</a:t>
            </a:r>
            <a:r>
              <a:rPr lang="en-US" sz="2000" dirty="0"/>
              <a:t> Project is an effort to develop algorithms and enabling technologies within an object-oriented software framework for the solution of large-scale, complex multi-physics engineering and scientific problems.”</a:t>
            </a:r>
          </a:p>
          <a:p>
            <a:pPr algn="ctr"/>
            <a:endParaRPr lang="en-US" sz="2000" dirty="0">
              <a:solidFill>
                <a:srgbClr val="000000"/>
              </a:solidFill>
              <a:latin typeface="Calibri"/>
              <a:cs typeface="Calibri"/>
            </a:endParaRPr>
          </a:p>
          <a:p>
            <a:r>
              <a:rPr lang="en-US" sz="2000" dirty="0">
                <a:solidFill>
                  <a:srgbClr val="000000"/>
                </a:solidFill>
                <a:latin typeface="Calibri"/>
                <a:cs typeface="Calibri"/>
              </a:rPr>
              <a:t>Over </a:t>
            </a:r>
            <a:r>
              <a:rPr lang="en-US" sz="2000" dirty="0">
                <a:solidFill>
                  <a:srgbClr val="000000"/>
                </a:solidFill>
                <a:cs typeface="Calibri"/>
              </a:rPr>
              <a:t>50 packages: </a:t>
            </a:r>
            <a:r>
              <a:rPr lang="en-US" sz="2000" dirty="0">
                <a:solidFill>
                  <a:srgbClr val="000000"/>
                </a:solidFill>
                <a:cs typeface="Calibri"/>
                <a:hlinkClick r:id="rId2"/>
              </a:rPr>
              <a:t>https://trilinos.org/packages/</a:t>
            </a:r>
            <a:endParaRPr lang="en-US" sz="2000" dirty="0">
              <a:solidFill>
                <a:srgbClr val="000000"/>
              </a:solidFill>
              <a:cs typeface="Calibri"/>
            </a:endParaRPr>
          </a:p>
          <a:p>
            <a:pPr marL="342900" indent="-342900">
              <a:buFont typeface="Arial"/>
              <a:buChar char="•"/>
            </a:pPr>
            <a:r>
              <a:rPr lang="en-US" dirty="0">
                <a:solidFill>
                  <a:srgbClr val="000000"/>
                </a:solidFill>
                <a:latin typeface="Calibri"/>
                <a:cs typeface="Calibri"/>
              </a:rPr>
              <a:t>Includes packages for BLAS, </a:t>
            </a:r>
            <a:r>
              <a:rPr lang="en-US" dirty="0" err="1">
                <a:solidFill>
                  <a:srgbClr val="000000"/>
                </a:solidFill>
                <a:latin typeface="Calibri"/>
                <a:cs typeface="Calibri"/>
              </a:rPr>
              <a:t>Preconditioners</a:t>
            </a:r>
            <a:r>
              <a:rPr lang="en-US" dirty="0">
                <a:solidFill>
                  <a:srgbClr val="000000"/>
                </a:solidFill>
                <a:latin typeface="Calibri"/>
                <a:cs typeface="Calibri"/>
              </a:rPr>
              <a:t>, Linear Solvers, Nonlinear Solvers, </a:t>
            </a:r>
            <a:r>
              <a:rPr lang="en-US" dirty="0" err="1">
                <a:solidFill>
                  <a:srgbClr val="000000"/>
                </a:solidFill>
                <a:latin typeface="Calibri"/>
                <a:cs typeface="Calibri"/>
              </a:rPr>
              <a:t>Eigensolvers</a:t>
            </a:r>
            <a:r>
              <a:rPr lang="en-US" dirty="0">
                <a:solidFill>
                  <a:srgbClr val="000000"/>
                </a:solidFill>
                <a:latin typeface="Calibri"/>
                <a:cs typeface="Calibri"/>
              </a:rPr>
              <a:t>, Automatic Differentiation, Domain Decomposition, Partitioning, Mesh Manipulation, …</a:t>
            </a:r>
          </a:p>
          <a:p>
            <a:endParaRPr lang="en-US" dirty="0">
              <a:solidFill>
                <a:srgbClr val="000000"/>
              </a:solidFill>
              <a:latin typeface="Calibri"/>
              <a:cs typeface="Calibri"/>
            </a:endParaRPr>
          </a:p>
          <a:p>
            <a:r>
              <a:rPr lang="en-US" sz="2000" dirty="0">
                <a:solidFill>
                  <a:srgbClr val="000000"/>
                </a:solidFill>
                <a:latin typeface="Calibri"/>
                <a:cs typeface="Calibri"/>
              </a:rPr>
              <a:t>Supports CUDA, </a:t>
            </a:r>
            <a:r>
              <a:rPr lang="en-US" sz="2000" dirty="0" err="1">
                <a:solidFill>
                  <a:srgbClr val="000000"/>
                </a:solidFill>
                <a:latin typeface="Calibri"/>
                <a:cs typeface="Calibri"/>
              </a:rPr>
              <a:t>OpenMP</a:t>
            </a:r>
            <a:r>
              <a:rPr lang="en-US" sz="2000" dirty="0">
                <a:solidFill>
                  <a:srgbClr val="000000"/>
                </a:solidFill>
                <a:latin typeface="Calibri"/>
                <a:cs typeface="Calibri"/>
              </a:rPr>
              <a:t> as </a:t>
            </a:r>
            <a:r>
              <a:rPr lang="en-US" sz="2000" dirty="0" err="1">
                <a:solidFill>
                  <a:srgbClr val="000000"/>
                </a:solidFill>
                <a:latin typeface="Calibri"/>
                <a:cs typeface="Calibri"/>
              </a:rPr>
              <a:t>backends</a:t>
            </a:r>
            <a:endParaRPr lang="en-US" sz="2000" dirty="0">
              <a:solidFill>
                <a:srgbClr val="000000"/>
              </a:solidFill>
              <a:latin typeface="Calibri"/>
              <a:cs typeface="Calibri"/>
            </a:endParaRPr>
          </a:p>
          <a:p>
            <a:endParaRPr lang="en-US" sz="2000" dirty="0">
              <a:solidFill>
                <a:srgbClr val="000000"/>
              </a:solidFill>
              <a:latin typeface="Calibri"/>
              <a:cs typeface="Calibri"/>
            </a:endParaRPr>
          </a:p>
          <a:p>
            <a:r>
              <a:rPr lang="en-US" sz="2000" dirty="0">
                <a:solidFill>
                  <a:srgbClr val="000000"/>
                </a:solidFill>
                <a:latin typeface="Calibri"/>
                <a:cs typeface="Calibri"/>
              </a:rPr>
              <a:t>Provided free and open source by Sandia National Lab</a:t>
            </a:r>
          </a:p>
        </p:txBody>
      </p:sp>
      <p:sp>
        <p:nvSpPr>
          <p:cNvPr id="2" name="Slide Number Placeholder 1"/>
          <p:cNvSpPr>
            <a:spLocks noGrp="1"/>
          </p:cNvSpPr>
          <p:nvPr>
            <p:ph type="sldNum" sz="quarter" idx="12"/>
          </p:nvPr>
        </p:nvSpPr>
        <p:spPr/>
        <p:txBody>
          <a:bodyPr/>
          <a:lstStyle/>
          <a:p>
            <a:fld id="{63C537C0-9BD9-40EB-BADE-4FE671F46F7E}" type="slidenum">
              <a:rPr lang="en-US" smtClean="0"/>
              <a:t>163</a:t>
            </a:fld>
            <a:endParaRPr lang="en-US"/>
          </a:p>
        </p:txBody>
      </p:sp>
      <p:sp>
        <p:nvSpPr>
          <p:cNvPr id="3" name="Rectangle 2"/>
          <p:cNvSpPr/>
          <p:nvPr/>
        </p:nvSpPr>
        <p:spPr>
          <a:xfrm>
            <a:off x="3810000" y="4781550"/>
            <a:ext cx="1403073" cy="276999"/>
          </a:xfrm>
          <a:prstGeom prst="rect">
            <a:avLst/>
          </a:prstGeom>
        </p:spPr>
        <p:txBody>
          <a:bodyPr wrap="none">
            <a:spAutoFit/>
          </a:bodyPr>
          <a:lstStyle/>
          <a:p>
            <a:pPr algn="ctr"/>
            <a:r>
              <a:rPr lang="en-US" sz="1200" dirty="0">
                <a:hlinkClick r:id="rId3"/>
              </a:rPr>
              <a:t>https://trilinos.org/</a:t>
            </a:r>
            <a:endParaRPr lang="en-US" sz="1200" dirty="0"/>
          </a:p>
        </p:txBody>
      </p:sp>
    </p:spTree>
    <p:extLst>
      <p:ext uri="{BB962C8B-B14F-4D97-AF65-F5344CB8AC3E}">
        <p14:creationId xmlns:p14="http://schemas.microsoft.com/office/powerpoint/2010/main" val="6906705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Trilinos</a:t>
            </a:r>
            <a:r>
              <a:rPr lang="en-US" sz="3600" b="1" dirty="0">
                <a:solidFill>
                  <a:schemeClr val="bg1"/>
                </a:solidFill>
              </a:rPr>
              <a:t> Project</a:t>
            </a:r>
          </a:p>
        </p:txBody>
      </p:sp>
      <p:sp>
        <p:nvSpPr>
          <p:cNvPr id="2" name="Slide Number Placeholder 1"/>
          <p:cNvSpPr>
            <a:spLocks noGrp="1"/>
          </p:cNvSpPr>
          <p:nvPr>
            <p:ph type="sldNum" sz="quarter" idx="12"/>
          </p:nvPr>
        </p:nvSpPr>
        <p:spPr/>
        <p:txBody>
          <a:bodyPr/>
          <a:lstStyle/>
          <a:p>
            <a:fld id="{63C537C0-9BD9-40EB-BADE-4FE671F46F7E}" type="slidenum">
              <a:rPr lang="en-US" smtClean="0"/>
              <a:t>164</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53322045"/>
              </p:ext>
            </p:extLst>
          </p:nvPr>
        </p:nvGraphicFramePr>
        <p:xfrm>
          <a:off x="457200" y="1540510"/>
          <a:ext cx="8229600" cy="192532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7084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0000"/>
                  </a:ext>
                </a:extLst>
              </a:tr>
              <a:tr h="370840">
                <a:tc>
                  <a:txBody>
                    <a:bodyPr/>
                    <a:lstStyle/>
                    <a:p>
                      <a:r>
                        <a:rPr lang="en-US" sz="1800" dirty="0">
                          <a:latin typeface="Calibri"/>
                          <a:cs typeface="Calibri"/>
                        </a:rPr>
                        <a:t>Like a super CUDA library</a:t>
                      </a:r>
                    </a:p>
                  </a:txBody>
                  <a:tcPr/>
                </a:tc>
                <a:tc>
                  <a:txBody>
                    <a:bodyPr/>
                    <a:lstStyle/>
                    <a:p>
                      <a:r>
                        <a:rPr lang="en-US" sz="1800" dirty="0">
                          <a:latin typeface="Calibri"/>
                          <a:cs typeface="Calibri"/>
                        </a:rPr>
                        <a:t>Long compile times due to heavy</a:t>
                      </a:r>
                      <a:r>
                        <a:rPr lang="en-US" sz="1800" baseline="0" dirty="0">
                          <a:latin typeface="Calibri"/>
                          <a:cs typeface="Calibri"/>
                        </a:rPr>
                        <a:t> use of C++ </a:t>
                      </a:r>
                      <a:r>
                        <a:rPr lang="en-US" sz="1800" baseline="0" dirty="0" err="1">
                          <a:latin typeface="Calibri"/>
                          <a:cs typeface="Calibri"/>
                        </a:rPr>
                        <a:t>templating</a:t>
                      </a:r>
                      <a:endParaRPr lang="en-US" sz="180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US" sz="1800" dirty="0">
                          <a:latin typeface="Calibri"/>
                          <a:cs typeface="Calibri"/>
                        </a:rPr>
                        <a:t>Open source and free, developed/supported by the national labs</a:t>
                      </a:r>
                    </a:p>
                  </a:txBody>
                  <a:tcPr/>
                </a:tc>
                <a:tc>
                  <a:txBody>
                    <a:bodyPr/>
                    <a:lstStyle/>
                    <a:p>
                      <a:r>
                        <a:rPr lang="en-US" sz="1800" b="0" dirty="0">
                          <a:latin typeface="Calibri"/>
                          <a:cs typeface="Calibri"/>
                        </a:rPr>
                        <a:t>Performance can be hit</a:t>
                      </a:r>
                      <a:r>
                        <a:rPr lang="en-US" sz="1800" b="0" baseline="0" dirty="0">
                          <a:latin typeface="Calibri"/>
                          <a:cs typeface="Calibri"/>
                        </a:rPr>
                        <a:t> or miss</a:t>
                      </a:r>
                      <a:endParaRPr lang="en-US" sz="1800" b="0" dirty="0">
                        <a:latin typeface="Calibri"/>
                        <a:cs typeface="Calibri"/>
                      </a:endParaRPr>
                    </a:p>
                  </a:txBody>
                  <a:tcPr/>
                </a:tc>
                <a:extLst>
                  <a:ext uri="{0D108BD9-81ED-4DB2-BD59-A6C34878D82A}">
                    <a16:rowId xmlns:a16="http://schemas.microsoft.com/office/drawing/2014/main" val="10002"/>
                  </a:ext>
                </a:extLst>
              </a:tr>
            </a:tbl>
          </a:graphicData>
        </a:graphic>
      </p:graphicFrame>
      <p:sp>
        <p:nvSpPr>
          <p:cNvPr id="7" name="Rectangle 6"/>
          <p:cNvSpPr/>
          <p:nvPr/>
        </p:nvSpPr>
        <p:spPr>
          <a:xfrm>
            <a:off x="3810000" y="4781550"/>
            <a:ext cx="1403073" cy="276999"/>
          </a:xfrm>
          <a:prstGeom prst="rect">
            <a:avLst/>
          </a:prstGeom>
        </p:spPr>
        <p:txBody>
          <a:bodyPr wrap="none">
            <a:spAutoFit/>
          </a:bodyPr>
          <a:lstStyle/>
          <a:p>
            <a:pPr algn="ctr"/>
            <a:r>
              <a:rPr lang="en-US" sz="1200" dirty="0">
                <a:hlinkClick r:id="rId2"/>
              </a:rPr>
              <a:t>https://trilinos.org/</a:t>
            </a:r>
            <a:endParaRPr lang="en-US" sz="1200" dirty="0"/>
          </a:p>
        </p:txBody>
      </p:sp>
    </p:spTree>
    <p:extLst>
      <p:ext uri="{BB962C8B-B14F-4D97-AF65-F5344CB8AC3E}">
        <p14:creationId xmlns:p14="http://schemas.microsoft.com/office/powerpoint/2010/main" val="42681688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228600" y="742950"/>
            <a:ext cx="8686800" cy="4038600"/>
          </a:xfrm>
          <a:prstGeom prst="rect">
            <a:avLst/>
          </a:prstGeom>
          <a:noFill/>
        </p:spPr>
        <p:txBody>
          <a:bodyPr wrap="square" rtlCol="0">
            <a:noAutofit/>
          </a:bodyPr>
          <a:lstStyle/>
          <a:p>
            <a:pPr marL="342900" indent="-342900">
              <a:buFont typeface="Arial"/>
              <a:buChar char="•"/>
            </a:pPr>
            <a:r>
              <a:rPr lang="en-US" sz="2000" b="1" dirty="0" err="1"/>
              <a:t>Kokkos</a:t>
            </a:r>
            <a:r>
              <a:rPr lang="en-US" sz="2000" dirty="0"/>
              <a:t> (Sandia), </a:t>
            </a:r>
            <a:r>
              <a:rPr lang="en-US" sz="2000" b="1" dirty="0"/>
              <a:t>Raja</a:t>
            </a:r>
            <a:r>
              <a:rPr lang="en-US" sz="2000" dirty="0"/>
              <a:t> (Livermore)</a:t>
            </a:r>
          </a:p>
          <a:p>
            <a:pPr marL="800100" lvl="1" indent="-342900">
              <a:buFont typeface="Arial"/>
              <a:buChar char="•"/>
            </a:pPr>
            <a:r>
              <a:rPr lang="en-US" dirty="0"/>
              <a:t>C++ APIs that expose high-level parallel operators (e.g. map, reduce, parallel-for) and use template meta-programming to map them to multiple architectures</a:t>
            </a:r>
          </a:p>
          <a:p>
            <a:pPr marL="800100" lvl="1" indent="-342900">
              <a:buFont typeface="Arial"/>
              <a:buChar char="•"/>
            </a:pPr>
            <a:r>
              <a:rPr lang="en-US" dirty="0"/>
              <a:t>Emphasize that performance bottlenecks are predominantly in memory accesses</a:t>
            </a:r>
          </a:p>
          <a:p>
            <a:pPr marL="800100" lvl="1" indent="-342900">
              <a:buFont typeface="Arial"/>
              <a:buChar char="•"/>
            </a:pPr>
            <a:r>
              <a:rPr lang="en-US" dirty="0" err="1"/>
              <a:t>Kokkos</a:t>
            </a:r>
            <a:r>
              <a:rPr lang="en-US" dirty="0"/>
              <a:t> sits under </a:t>
            </a:r>
            <a:r>
              <a:rPr lang="en-US" dirty="0" err="1"/>
              <a:t>Trilinos</a:t>
            </a:r>
            <a:r>
              <a:rPr lang="en-US" dirty="0"/>
              <a:t> library for computational science, used in production in industry and gov’t</a:t>
            </a:r>
          </a:p>
        </p:txBody>
      </p:sp>
      <p:sp>
        <p:nvSpPr>
          <p:cNvPr id="2" name="Slide Number Placeholder 1"/>
          <p:cNvSpPr>
            <a:spLocks noGrp="1"/>
          </p:cNvSpPr>
          <p:nvPr>
            <p:ph type="sldNum" sz="quarter" idx="12"/>
          </p:nvPr>
        </p:nvSpPr>
        <p:spPr/>
        <p:txBody>
          <a:bodyPr/>
          <a:lstStyle/>
          <a:p>
            <a:fld id="{63C537C0-9BD9-40EB-BADE-4FE671F46F7E}" type="slidenum">
              <a:rPr lang="en-US" smtClean="0"/>
              <a:t>165</a:t>
            </a:fld>
            <a:endParaRPr lang="en-US"/>
          </a:p>
        </p:txBody>
      </p:sp>
      <p:sp>
        <p:nvSpPr>
          <p:cNvPr id="3" name="TextBox 2"/>
          <p:cNvSpPr txBox="1"/>
          <p:nvPr/>
        </p:nvSpPr>
        <p:spPr>
          <a:xfrm>
            <a:off x="304800" y="2567047"/>
            <a:ext cx="8610600" cy="2062103"/>
          </a:xfrm>
          <a:prstGeom prst="rect">
            <a:avLst/>
          </a:prstGeom>
          <a:noFill/>
        </p:spPr>
        <p:txBody>
          <a:bodyPr wrap="square" numCol="2" rtlCol="0">
            <a:spAutoFit/>
          </a:bodyPr>
          <a:lstStyle/>
          <a:p>
            <a:r>
              <a:rPr lang="en-US" sz="1600" dirty="0" err="1">
                <a:solidFill>
                  <a:srgbClr val="0000FF"/>
                </a:solidFill>
                <a:latin typeface="Consolas"/>
                <a:cs typeface="Consolas"/>
              </a:rPr>
              <a:t>Kokkos</a:t>
            </a:r>
            <a:r>
              <a:rPr lang="en-US" sz="1600" dirty="0">
                <a:solidFill>
                  <a:srgbClr val="0000FF"/>
                </a:solidFill>
                <a:latin typeface="Consolas"/>
                <a:cs typeface="Consolas"/>
              </a:rPr>
              <a:t>::</a:t>
            </a:r>
            <a:r>
              <a:rPr lang="en-US" sz="1600" dirty="0" err="1">
                <a:solidFill>
                  <a:srgbClr val="0000FF"/>
                </a:solidFill>
                <a:latin typeface="Consolas"/>
                <a:cs typeface="Consolas"/>
              </a:rPr>
              <a:t>parallel_for</a:t>
            </a:r>
            <a:r>
              <a:rPr lang="en-US" sz="1600" dirty="0">
                <a:latin typeface="Consolas"/>
                <a:cs typeface="Consolas"/>
              </a:rPr>
              <a:t>(</a:t>
            </a:r>
            <a:r>
              <a:rPr lang="en-US" sz="1600" dirty="0" err="1">
                <a:latin typeface="Consolas"/>
                <a:cs typeface="Consolas"/>
              </a:rPr>
              <a:t>numberOfAtoms</a:t>
            </a:r>
            <a:r>
              <a:rPr lang="en-US" sz="1600" dirty="0">
                <a:latin typeface="Consolas"/>
                <a:cs typeface="Consolas"/>
              </a:rPr>
              <a:t>,</a:t>
            </a:r>
          </a:p>
          <a:p>
            <a:r>
              <a:rPr lang="en-US" sz="1600" dirty="0">
                <a:latin typeface="Consolas"/>
                <a:cs typeface="Consolas"/>
              </a:rPr>
              <a:t>  </a:t>
            </a:r>
            <a:r>
              <a:rPr lang="en-US" sz="1600" dirty="0">
                <a:solidFill>
                  <a:srgbClr val="FF0000"/>
                </a:solidFill>
                <a:latin typeface="Consolas"/>
                <a:cs typeface="Consolas"/>
              </a:rPr>
              <a:t>[=] (</a:t>
            </a:r>
            <a:r>
              <a:rPr lang="en-US" sz="1600" dirty="0" err="1">
                <a:solidFill>
                  <a:srgbClr val="FF0000"/>
                </a:solidFill>
                <a:latin typeface="Consolas"/>
                <a:cs typeface="Consolas"/>
              </a:rPr>
              <a:t>const</a:t>
            </a:r>
            <a:r>
              <a:rPr lang="en-US" sz="1600" dirty="0">
                <a:solidFill>
                  <a:srgbClr val="FF0000"/>
                </a:solidFill>
                <a:latin typeface="Consolas"/>
                <a:cs typeface="Consolas"/>
              </a:rPr>
              <a:t> </a:t>
            </a:r>
            <a:r>
              <a:rPr lang="en-US" sz="1600" dirty="0" err="1">
                <a:solidFill>
                  <a:srgbClr val="FF0000"/>
                </a:solidFill>
                <a:latin typeface="Consolas"/>
                <a:cs typeface="Consolas"/>
              </a:rPr>
              <a:t>size_t</a:t>
            </a:r>
            <a:r>
              <a:rPr lang="en-US" sz="1600" dirty="0">
                <a:solidFill>
                  <a:srgbClr val="FF0000"/>
                </a:solidFill>
                <a:latin typeface="Consolas"/>
                <a:cs typeface="Consolas"/>
              </a:rPr>
              <a:t> </a:t>
            </a:r>
            <a:r>
              <a:rPr lang="en-US" sz="1600" dirty="0" err="1">
                <a:solidFill>
                  <a:srgbClr val="FF0000"/>
                </a:solidFill>
                <a:latin typeface="Consolas"/>
                <a:cs typeface="Consolas"/>
              </a:rPr>
              <a:t>atomIndex</a:t>
            </a:r>
            <a:r>
              <a:rPr lang="en-US" sz="1600" dirty="0">
                <a:solidFill>
                  <a:srgbClr val="FF0000"/>
                </a:solidFill>
                <a:latin typeface="Consolas"/>
                <a:cs typeface="Consolas"/>
              </a:rPr>
              <a:t>) {</a:t>
            </a:r>
          </a:p>
          <a:p>
            <a:r>
              <a:rPr lang="en-US" sz="1600" dirty="0">
                <a:solidFill>
                  <a:srgbClr val="FF0000"/>
                </a:solidFill>
                <a:latin typeface="Consolas"/>
                <a:cs typeface="Consolas"/>
              </a:rPr>
              <a:t>    </a:t>
            </a:r>
            <a:r>
              <a:rPr lang="en-US" sz="1600" dirty="0" err="1">
                <a:solidFill>
                  <a:srgbClr val="FF0000"/>
                </a:solidFill>
                <a:latin typeface="Consolas"/>
                <a:cs typeface="Consolas"/>
              </a:rPr>
              <a:t>atomForces</a:t>
            </a:r>
            <a:r>
              <a:rPr lang="en-US" sz="1600" dirty="0">
                <a:solidFill>
                  <a:srgbClr val="FF0000"/>
                </a:solidFill>
                <a:latin typeface="Consolas"/>
                <a:cs typeface="Consolas"/>
              </a:rPr>
              <a:t>[</a:t>
            </a:r>
            <a:r>
              <a:rPr lang="en-US" sz="1600" dirty="0" err="1">
                <a:solidFill>
                  <a:srgbClr val="FF0000"/>
                </a:solidFill>
                <a:latin typeface="Consolas"/>
                <a:cs typeface="Consolas"/>
              </a:rPr>
              <a:t>atomIndex</a:t>
            </a:r>
            <a:r>
              <a:rPr lang="en-US" sz="1600" dirty="0">
                <a:solidFill>
                  <a:srgbClr val="FF0000"/>
                </a:solidFill>
                <a:latin typeface="Consolas"/>
                <a:cs typeface="Consolas"/>
              </a:rPr>
              <a:t>] =</a:t>
            </a:r>
          </a:p>
          <a:p>
            <a:r>
              <a:rPr lang="en-US" sz="1600" dirty="0">
                <a:solidFill>
                  <a:srgbClr val="FF0000"/>
                </a:solidFill>
                <a:latin typeface="Consolas"/>
                <a:cs typeface="Consolas"/>
              </a:rPr>
              <a:t>        </a:t>
            </a:r>
            <a:r>
              <a:rPr lang="en-US" sz="1600" dirty="0" err="1">
                <a:solidFill>
                  <a:srgbClr val="FF0000"/>
                </a:solidFill>
                <a:latin typeface="Consolas"/>
                <a:cs typeface="Consolas"/>
              </a:rPr>
              <a:t>calculateForce</a:t>
            </a:r>
            <a:r>
              <a:rPr lang="en-US" sz="1600" dirty="0">
                <a:solidFill>
                  <a:srgbClr val="FF0000"/>
                </a:solidFill>
                <a:latin typeface="Consolas"/>
                <a:cs typeface="Consolas"/>
              </a:rPr>
              <a:t>(data);</a:t>
            </a:r>
          </a:p>
          <a:p>
            <a:r>
              <a:rPr lang="en-US" sz="1600" dirty="0">
                <a:solidFill>
                  <a:srgbClr val="FF0000"/>
                </a:solidFill>
                <a:latin typeface="Consolas"/>
                <a:cs typeface="Consolas"/>
              </a:rPr>
              <a:t>  }</a:t>
            </a:r>
          </a:p>
          <a:p>
            <a:r>
              <a:rPr lang="mr-IN" sz="1600" dirty="0">
                <a:latin typeface="Consolas"/>
                <a:cs typeface="Consolas"/>
              </a:rPr>
              <a:t>);</a:t>
            </a:r>
            <a:endParaRPr lang="en-US" sz="1600" dirty="0">
              <a:latin typeface="Consolas"/>
              <a:cs typeface="Consolas"/>
            </a:endParaRPr>
          </a:p>
          <a:p>
            <a:endParaRPr lang="en-US" sz="1600" dirty="0">
              <a:latin typeface="Consolas"/>
              <a:cs typeface="Consolas"/>
            </a:endParaRPr>
          </a:p>
          <a:p>
            <a:endParaRPr lang="en-US" sz="1600" dirty="0">
              <a:latin typeface="Consolas"/>
              <a:cs typeface="Consolas"/>
            </a:endParaRPr>
          </a:p>
          <a:p>
            <a:r>
              <a:rPr lang="en-US" sz="1600" dirty="0">
                <a:latin typeface="Consolas"/>
                <a:cs typeface="Consolas"/>
              </a:rPr>
              <a:t>double </a:t>
            </a:r>
            <a:r>
              <a:rPr lang="en-US" sz="1600" dirty="0" err="1">
                <a:latin typeface="Consolas"/>
                <a:cs typeface="Consolas"/>
              </a:rPr>
              <a:t>totalIntegral</a:t>
            </a:r>
            <a:r>
              <a:rPr lang="en-US" sz="1600" dirty="0">
                <a:latin typeface="Consolas"/>
                <a:cs typeface="Consolas"/>
              </a:rPr>
              <a:t> = 0;</a:t>
            </a:r>
          </a:p>
          <a:p>
            <a:r>
              <a:rPr lang="en-US" sz="1600" dirty="0" err="1">
                <a:solidFill>
                  <a:srgbClr val="0000FF"/>
                </a:solidFill>
                <a:latin typeface="Consolas"/>
                <a:cs typeface="Consolas"/>
              </a:rPr>
              <a:t>Kokkos</a:t>
            </a:r>
            <a:r>
              <a:rPr lang="en-US" sz="1600" dirty="0">
                <a:solidFill>
                  <a:srgbClr val="0000FF"/>
                </a:solidFill>
                <a:latin typeface="Consolas"/>
                <a:cs typeface="Consolas"/>
              </a:rPr>
              <a:t>::</a:t>
            </a:r>
            <a:r>
              <a:rPr lang="en-US" sz="1600" dirty="0" err="1">
                <a:solidFill>
                  <a:srgbClr val="0000FF"/>
                </a:solidFill>
                <a:latin typeface="Consolas"/>
                <a:cs typeface="Consolas"/>
              </a:rPr>
              <a:t>parallel_reduce</a:t>
            </a:r>
            <a:r>
              <a:rPr lang="en-US" sz="1600" dirty="0">
                <a:latin typeface="Consolas"/>
                <a:cs typeface="Consolas"/>
              </a:rPr>
              <a:t>(</a:t>
            </a:r>
            <a:r>
              <a:rPr lang="en-US" sz="1600" dirty="0" err="1">
                <a:latin typeface="Consolas"/>
                <a:cs typeface="Consolas"/>
              </a:rPr>
              <a:t>numIntervals</a:t>
            </a:r>
            <a:r>
              <a:rPr lang="en-US" sz="1600" dirty="0">
                <a:latin typeface="Consolas"/>
                <a:cs typeface="Consolas"/>
              </a:rPr>
              <a:t>,</a:t>
            </a:r>
          </a:p>
          <a:p>
            <a:r>
              <a:rPr lang="en-US" sz="1600" dirty="0">
                <a:latin typeface="Consolas"/>
                <a:cs typeface="Consolas"/>
              </a:rPr>
              <a:t>  </a:t>
            </a:r>
            <a:r>
              <a:rPr lang="en-US" sz="1600" dirty="0">
                <a:solidFill>
                  <a:srgbClr val="FF0000"/>
                </a:solidFill>
                <a:latin typeface="Consolas"/>
                <a:cs typeface="Consolas"/>
              </a:rPr>
              <a:t>[=] (</a:t>
            </a:r>
            <a:r>
              <a:rPr lang="en-US" sz="1600" dirty="0" err="1">
                <a:solidFill>
                  <a:srgbClr val="FF0000"/>
                </a:solidFill>
                <a:latin typeface="Consolas"/>
                <a:cs typeface="Consolas"/>
              </a:rPr>
              <a:t>const</a:t>
            </a:r>
            <a:r>
              <a:rPr lang="en-US" sz="1600" dirty="0">
                <a:solidFill>
                  <a:srgbClr val="FF0000"/>
                </a:solidFill>
                <a:latin typeface="Consolas"/>
                <a:cs typeface="Consolas"/>
              </a:rPr>
              <a:t> </a:t>
            </a:r>
            <a:r>
              <a:rPr lang="en-US" sz="1600" dirty="0" err="1">
                <a:solidFill>
                  <a:srgbClr val="FF0000"/>
                </a:solidFill>
                <a:latin typeface="Consolas"/>
                <a:cs typeface="Consolas"/>
              </a:rPr>
              <a:t>size_t</a:t>
            </a:r>
            <a:r>
              <a:rPr lang="en-US" sz="1600" dirty="0">
                <a:solidFill>
                  <a:srgbClr val="FF0000"/>
                </a:solidFill>
                <a:latin typeface="Consolas"/>
                <a:cs typeface="Consolas"/>
              </a:rPr>
              <a:t> I,</a:t>
            </a:r>
          </a:p>
          <a:p>
            <a:r>
              <a:rPr lang="en-US" sz="1600" dirty="0">
                <a:solidFill>
                  <a:srgbClr val="FF0000"/>
                </a:solidFill>
                <a:latin typeface="Consolas"/>
                <a:cs typeface="Consolas"/>
              </a:rPr>
              <a:t>       double &amp; </a:t>
            </a:r>
            <a:r>
              <a:rPr lang="en-US" sz="1600" dirty="0" err="1">
                <a:solidFill>
                  <a:srgbClr val="FF0000"/>
                </a:solidFill>
                <a:latin typeface="Consolas"/>
                <a:cs typeface="Consolas"/>
              </a:rPr>
              <a:t>valueToUpdate</a:t>
            </a:r>
            <a:r>
              <a:rPr lang="en-US" sz="1600" dirty="0">
                <a:solidFill>
                  <a:srgbClr val="FF0000"/>
                </a:solidFill>
                <a:latin typeface="Consolas"/>
                <a:cs typeface="Consolas"/>
              </a:rPr>
              <a:t>) {</a:t>
            </a:r>
          </a:p>
          <a:p>
            <a:r>
              <a:rPr lang="en-US" sz="1600" dirty="0">
                <a:solidFill>
                  <a:srgbClr val="FF0000"/>
                </a:solidFill>
                <a:latin typeface="Consolas"/>
                <a:cs typeface="Consolas"/>
              </a:rPr>
              <a:t>    </a:t>
            </a:r>
            <a:r>
              <a:rPr lang="en-US" sz="1600" dirty="0" err="1">
                <a:solidFill>
                  <a:srgbClr val="FF0000"/>
                </a:solidFill>
                <a:latin typeface="Consolas"/>
                <a:cs typeface="Consolas"/>
              </a:rPr>
              <a:t>valueToUpdate</a:t>
            </a:r>
            <a:r>
              <a:rPr lang="en-US" sz="1600" dirty="0">
                <a:solidFill>
                  <a:srgbClr val="FF0000"/>
                </a:solidFill>
                <a:latin typeface="Consolas"/>
                <a:cs typeface="Consolas"/>
              </a:rPr>
              <a:t> += function (...);</a:t>
            </a:r>
          </a:p>
          <a:p>
            <a:r>
              <a:rPr lang="en-US" sz="1600" dirty="0">
                <a:solidFill>
                  <a:srgbClr val="FF0000"/>
                </a:solidFill>
                <a:latin typeface="Consolas"/>
                <a:cs typeface="Consolas"/>
              </a:rPr>
              <a:t>  }</a:t>
            </a:r>
            <a:r>
              <a:rPr lang="en-US" sz="1600" dirty="0">
                <a:latin typeface="Consolas"/>
                <a:cs typeface="Consolas"/>
              </a:rPr>
              <a:t>,</a:t>
            </a:r>
          </a:p>
          <a:p>
            <a:r>
              <a:rPr lang="en-US" sz="1600" dirty="0">
                <a:latin typeface="Consolas"/>
                <a:cs typeface="Consolas"/>
              </a:rPr>
              <a:t>  </a:t>
            </a:r>
            <a:r>
              <a:rPr lang="en-US" sz="1600" dirty="0" err="1">
                <a:latin typeface="Consolas"/>
                <a:cs typeface="Consolas"/>
              </a:rPr>
              <a:t>totalIntegral</a:t>
            </a:r>
            <a:r>
              <a:rPr lang="en-US" sz="1600" dirty="0">
                <a:latin typeface="Consolas"/>
                <a:cs typeface="Consolas"/>
              </a:rPr>
              <a:t>);</a:t>
            </a:r>
          </a:p>
        </p:txBody>
      </p:sp>
      <p:sp>
        <p:nvSpPr>
          <p:cNvPr id="4" name="TextBox 3"/>
          <p:cNvSpPr txBox="1"/>
          <p:nvPr/>
        </p:nvSpPr>
        <p:spPr>
          <a:xfrm>
            <a:off x="304800" y="4400550"/>
            <a:ext cx="8610600" cy="461665"/>
          </a:xfrm>
          <a:prstGeom prst="rect">
            <a:avLst/>
          </a:prstGeom>
          <a:noFill/>
        </p:spPr>
        <p:txBody>
          <a:bodyPr wrap="square" numCol="2" rtlCol="0">
            <a:spAutoFit/>
          </a:bodyPr>
          <a:lstStyle/>
          <a:p>
            <a:pPr algn="ctr"/>
            <a:r>
              <a:rPr lang="en-US" sz="1200" dirty="0"/>
              <a:t>Example of parallel-for in </a:t>
            </a:r>
            <a:r>
              <a:rPr lang="en-US" sz="1200" dirty="0" err="1"/>
              <a:t>Kokkos</a:t>
            </a:r>
            <a:r>
              <a:rPr lang="en-US" sz="1200" dirty="0"/>
              <a:t>.</a:t>
            </a:r>
          </a:p>
          <a:p>
            <a:pPr algn="ctr"/>
            <a:r>
              <a:rPr lang="en-US" sz="1200" dirty="0"/>
              <a:t>Blue shows </a:t>
            </a:r>
            <a:r>
              <a:rPr lang="en-US" sz="1200" dirty="0" err="1"/>
              <a:t>Kokkos</a:t>
            </a:r>
            <a:r>
              <a:rPr lang="en-US" sz="1200" dirty="0"/>
              <a:t> calls, red shows user-written kernel.</a:t>
            </a:r>
          </a:p>
          <a:p>
            <a:pPr algn="ctr"/>
            <a:r>
              <a:rPr lang="en-US" sz="1200" dirty="0"/>
              <a:t>Example of parallel reduce in </a:t>
            </a:r>
            <a:r>
              <a:rPr lang="en-US" sz="1200" dirty="0" err="1"/>
              <a:t>Kokkos</a:t>
            </a:r>
            <a:r>
              <a:rPr lang="en-US" sz="1200" dirty="0"/>
              <a:t>.</a:t>
            </a:r>
          </a:p>
          <a:p>
            <a:pPr algn="ctr"/>
            <a:r>
              <a:rPr lang="en-US" sz="1200" dirty="0"/>
              <a:t>Blue shows </a:t>
            </a:r>
            <a:r>
              <a:rPr lang="en-US" sz="1200" dirty="0" err="1"/>
              <a:t>Kokkos</a:t>
            </a:r>
            <a:r>
              <a:rPr lang="en-US" sz="1200" dirty="0"/>
              <a:t> calls, red shows user-written kernel</a:t>
            </a:r>
          </a:p>
        </p:txBody>
      </p:sp>
      <p:sp>
        <p:nvSpPr>
          <p:cNvPr id="9" name="Rectangle 8"/>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Kokkos</a:t>
            </a:r>
            <a:r>
              <a:rPr lang="en-US" sz="3600" b="1" dirty="0">
                <a:solidFill>
                  <a:schemeClr val="bg1"/>
                </a:solidFill>
              </a:rPr>
              <a:t>, Raja</a:t>
            </a:r>
          </a:p>
        </p:txBody>
      </p:sp>
    </p:spTree>
    <p:extLst>
      <p:ext uri="{BB962C8B-B14F-4D97-AF65-F5344CB8AC3E}">
        <p14:creationId xmlns:p14="http://schemas.microsoft.com/office/powerpoint/2010/main" val="18760653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GPU Acceleration of the JVM</a:t>
            </a: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r>
              <a:rPr lang="en-US" sz="2000" dirty="0">
                <a:solidFill>
                  <a:srgbClr val="000000"/>
                </a:solidFill>
                <a:latin typeface="Calibri"/>
                <a:cs typeface="Calibri"/>
              </a:rPr>
              <a:t>Many projects looking at JVM acceleration:</a:t>
            </a:r>
          </a:p>
          <a:p>
            <a:pPr marL="342900" indent="-342900">
              <a:buFont typeface="Arial"/>
              <a:buChar char="•"/>
            </a:pPr>
            <a:r>
              <a:rPr lang="en-US" sz="1600" dirty="0">
                <a:solidFill>
                  <a:srgbClr val="000000"/>
                </a:solidFill>
                <a:cs typeface="Calibri"/>
              </a:rPr>
              <a:t>APARAPI: </a:t>
            </a:r>
            <a:r>
              <a:rPr lang="en-US" sz="1600" dirty="0">
                <a:solidFill>
                  <a:srgbClr val="000000"/>
                </a:solidFill>
                <a:cs typeface="Calibri"/>
                <a:hlinkClick r:id="rId2"/>
              </a:rPr>
              <a:t>https://github.com/aparapi/aparapi</a:t>
            </a:r>
            <a:endParaRPr lang="en-US" sz="1600" dirty="0">
              <a:solidFill>
                <a:srgbClr val="000000"/>
              </a:solidFill>
              <a:cs typeface="Calibri"/>
            </a:endParaRPr>
          </a:p>
          <a:p>
            <a:pPr marL="342900" indent="-342900">
              <a:buFont typeface="Arial"/>
              <a:buChar char="•"/>
            </a:pPr>
            <a:r>
              <a:rPr lang="en-US" sz="1600" dirty="0" err="1">
                <a:solidFill>
                  <a:srgbClr val="000000"/>
                </a:solidFill>
                <a:latin typeface="Calibri"/>
                <a:cs typeface="Calibri"/>
              </a:rPr>
              <a:t>Rootbeer</a:t>
            </a:r>
            <a:r>
              <a:rPr lang="en-US" sz="1600" dirty="0">
                <a:solidFill>
                  <a:srgbClr val="000000"/>
                </a:solidFill>
                <a:cs typeface="Calibri"/>
              </a:rPr>
              <a:t>: </a:t>
            </a:r>
            <a:r>
              <a:rPr lang="en-US" sz="1600" dirty="0">
                <a:solidFill>
                  <a:srgbClr val="000000"/>
                </a:solidFill>
                <a:cs typeface="Calibri"/>
                <a:hlinkClick r:id="rId3"/>
              </a:rPr>
              <a:t>https://github.com/pcpratts/rootbeer1</a:t>
            </a:r>
            <a:endParaRPr lang="en-US" sz="1600" dirty="0">
              <a:solidFill>
                <a:srgbClr val="000000"/>
              </a:solidFill>
              <a:cs typeface="Calibri"/>
            </a:endParaRPr>
          </a:p>
          <a:p>
            <a:pPr marL="342900" indent="-342900">
              <a:buFont typeface="Arial"/>
              <a:buChar char="•"/>
            </a:pPr>
            <a:r>
              <a:rPr lang="en-US" sz="1600" dirty="0">
                <a:solidFill>
                  <a:srgbClr val="000000"/>
                </a:solidFill>
                <a:cs typeface="Calibri"/>
              </a:rPr>
              <a:t>SWAT: </a:t>
            </a:r>
            <a:r>
              <a:rPr lang="en-US" sz="1600" dirty="0">
                <a:solidFill>
                  <a:srgbClr val="000000"/>
                </a:solidFill>
                <a:cs typeface="Calibri"/>
                <a:hlinkClick r:id="rId4"/>
              </a:rPr>
              <a:t>https://github.com/agrippa/spark-swat</a:t>
            </a:r>
            <a:endParaRPr lang="en-US" sz="1600" dirty="0">
              <a:solidFill>
                <a:srgbClr val="000000"/>
              </a:solidFill>
              <a:cs typeface="Calibri"/>
            </a:endParaRPr>
          </a:p>
          <a:p>
            <a:pPr marL="342900" indent="-342900">
              <a:buFont typeface="Arial"/>
              <a:buChar char="•"/>
            </a:pPr>
            <a:r>
              <a:rPr lang="en-US" sz="1600" dirty="0">
                <a:solidFill>
                  <a:srgbClr val="000000"/>
                </a:solidFill>
                <a:cs typeface="Calibri"/>
              </a:rPr>
              <a:t>IBM’s J9 JVM: </a:t>
            </a:r>
            <a:r>
              <a:rPr lang="en-US" sz="1600" dirty="0">
                <a:solidFill>
                  <a:srgbClr val="000000"/>
                </a:solidFill>
                <a:cs typeface="Calibri"/>
                <a:hlinkClick r:id="rId5"/>
              </a:rPr>
              <a:t>http://ahayashi.blogs.rice.edu/files/2013/07/IBM_Java8_GPU_PACT15_cameraready-sj0tik.pdf</a:t>
            </a:r>
            <a:endParaRPr lang="en-US" sz="1600" dirty="0">
              <a:solidFill>
                <a:srgbClr val="000000"/>
              </a:solidFill>
              <a:cs typeface="Calibri"/>
            </a:endParaRPr>
          </a:p>
          <a:p>
            <a:pPr marL="342900" indent="-342900">
              <a:buFont typeface="Arial"/>
              <a:buChar char="•"/>
            </a:pPr>
            <a:endParaRPr lang="en-US" sz="2000" dirty="0">
              <a:solidFill>
                <a:srgbClr val="000000"/>
              </a:solidFill>
              <a:latin typeface="Calibri"/>
              <a:cs typeface="Calibri"/>
            </a:endParaRPr>
          </a:p>
          <a:p>
            <a:pPr marL="342900" indent="-342900">
              <a:buFont typeface="Arial"/>
              <a:buChar char="•"/>
            </a:pPr>
            <a:endParaRPr lang="en-US" sz="2000" dirty="0">
              <a:solidFill>
                <a:srgbClr val="000000"/>
              </a:solidFill>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166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654638999"/>
              </p:ext>
            </p:extLst>
          </p:nvPr>
        </p:nvGraphicFramePr>
        <p:xfrm>
          <a:off x="381000" y="2724150"/>
          <a:ext cx="8458200" cy="20218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en-US" sz="1800" dirty="0"/>
                        <a:t>Pros</a:t>
                      </a:r>
                    </a:p>
                  </a:txBody>
                  <a:tcPr/>
                </a:tc>
                <a:tc>
                  <a:txBody>
                    <a:bodyPr/>
                    <a:lstStyle/>
                    <a:p>
                      <a:pPr algn="ctr"/>
                      <a:r>
                        <a:rPr lang="en-US" sz="1800" dirty="0"/>
                        <a:t>Cons</a:t>
                      </a:r>
                    </a:p>
                  </a:txBody>
                  <a:tcPr/>
                </a:tc>
                <a:extLst>
                  <a:ext uri="{0D108BD9-81ED-4DB2-BD59-A6C34878D82A}">
                    <a16:rowId xmlns:a16="http://schemas.microsoft.com/office/drawing/2014/main" val="10000"/>
                  </a:ext>
                </a:extLst>
              </a:tr>
              <a:tr h="370840">
                <a:tc>
                  <a:txBody>
                    <a:bodyPr/>
                    <a:lstStyle/>
                    <a:p>
                      <a:r>
                        <a:rPr lang="en-US" sz="1800" dirty="0">
                          <a:latin typeface="Calibri"/>
                          <a:cs typeface="Calibri"/>
                        </a:rPr>
                        <a:t>Broader</a:t>
                      </a:r>
                      <a:r>
                        <a:rPr lang="en-US" sz="1800" baseline="0" dirty="0">
                          <a:latin typeface="Calibri"/>
                          <a:cs typeface="Calibri"/>
                        </a:rPr>
                        <a:t> set of GPU</a:t>
                      </a:r>
                      <a:r>
                        <a:rPr lang="en-US" sz="1800" dirty="0">
                          <a:latin typeface="Calibri"/>
                          <a:cs typeface="Calibri"/>
                        </a:rPr>
                        <a:t> applications</a:t>
                      </a:r>
                    </a:p>
                  </a:txBody>
                  <a:tcPr/>
                </a:tc>
                <a:tc>
                  <a:txBody>
                    <a:bodyPr/>
                    <a:lstStyle/>
                    <a:p>
                      <a:r>
                        <a:rPr lang="en-US" sz="1800" dirty="0">
                          <a:latin typeface="Calibri"/>
                          <a:cs typeface="Calibri"/>
                        </a:rPr>
                        <a:t>Overheads from JIT-</a:t>
                      </a:r>
                      <a:r>
                        <a:rPr lang="en-US" sz="1800" dirty="0" err="1">
                          <a:latin typeface="Calibri"/>
                          <a:cs typeface="Calibri"/>
                        </a:rPr>
                        <a:t>ing</a:t>
                      </a:r>
                      <a:r>
                        <a:rPr lang="en-US" sz="1800" dirty="0">
                          <a:latin typeface="Calibri"/>
                          <a:cs typeface="Calibri"/>
                        </a:rPr>
                        <a:t>, serialization, </a:t>
                      </a:r>
                      <a:r>
                        <a:rPr lang="en-US" sz="1800" dirty="0" err="1">
                          <a:latin typeface="Calibri"/>
                          <a:cs typeface="Calibri"/>
                        </a:rPr>
                        <a:t>etc</a:t>
                      </a:r>
                      <a:r>
                        <a:rPr lang="en-US" sz="1800" dirty="0">
                          <a:latin typeface="Calibri"/>
                          <a:cs typeface="Calibri"/>
                        </a:rPr>
                        <a:t> may make speedup</a:t>
                      </a:r>
                      <a:r>
                        <a:rPr lang="en-US" sz="1800" baseline="0" dirty="0">
                          <a:latin typeface="Calibri"/>
                          <a:cs typeface="Calibri"/>
                        </a:rPr>
                        <a:t> harder to achieve</a:t>
                      </a:r>
                      <a:endParaRPr lang="en-US" sz="180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US" sz="1800" dirty="0">
                          <a:latin typeface="Calibri"/>
                          <a:cs typeface="Calibri"/>
                        </a:rPr>
                        <a:t>High-level JVM programming languages</a:t>
                      </a:r>
                    </a:p>
                  </a:txBody>
                  <a:tcPr/>
                </a:tc>
                <a:tc>
                  <a:txBody>
                    <a:bodyPr/>
                    <a:lstStyle/>
                    <a:p>
                      <a:r>
                        <a:rPr lang="en-US" sz="1800" b="0" dirty="0">
                          <a:latin typeface="Calibri"/>
                          <a:cs typeface="Calibri"/>
                        </a:rPr>
                        <a:t>Most</a:t>
                      </a:r>
                      <a:r>
                        <a:rPr lang="en-US" sz="1800" b="0" baseline="0" dirty="0">
                          <a:latin typeface="Calibri"/>
                          <a:cs typeface="Calibri"/>
                        </a:rPr>
                        <a:t> solutions are still in the research stage</a:t>
                      </a:r>
                      <a:endParaRPr lang="en-US" sz="1800" b="0" dirty="0">
                        <a:latin typeface="Calibri"/>
                        <a:cs typeface="Calibri"/>
                      </a:endParaRPr>
                    </a:p>
                  </a:txBody>
                  <a:tcPr/>
                </a:tc>
                <a:extLst>
                  <a:ext uri="{0D108BD9-81ED-4DB2-BD59-A6C34878D82A}">
                    <a16:rowId xmlns:a16="http://schemas.microsoft.com/office/drawing/2014/main" val="10002"/>
                  </a:ext>
                </a:extLst>
              </a:tr>
              <a:tr h="370840">
                <a:tc>
                  <a:txBody>
                    <a:bodyPr/>
                    <a:lstStyle/>
                    <a:p>
                      <a:r>
                        <a:rPr lang="en-US" sz="1800" dirty="0">
                          <a:latin typeface="Calibri"/>
                          <a:cs typeface="Calibri"/>
                        </a:rPr>
                        <a:t>Speedup relative to JVM-based</a:t>
                      </a:r>
                      <a:r>
                        <a:rPr lang="en-US" sz="1800" baseline="0" dirty="0">
                          <a:latin typeface="Calibri"/>
                          <a:cs typeface="Calibri"/>
                        </a:rPr>
                        <a:t> apps may be &gt; speedup relative to native apps</a:t>
                      </a:r>
                      <a:endParaRPr lang="en-US" sz="1800" dirty="0">
                        <a:latin typeface="Calibri"/>
                        <a:cs typeface="Calibri"/>
                      </a:endParaRPr>
                    </a:p>
                  </a:txBody>
                  <a:tcPr/>
                </a:tc>
                <a:tc>
                  <a:txBody>
                    <a:bodyPr/>
                    <a:lstStyle/>
                    <a:p>
                      <a:r>
                        <a:rPr lang="en-US" sz="1800" b="0" dirty="0">
                          <a:latin typeface="Calibri"/>
                          <a:cs typeface="Calibri"/>
                        </a:rPr>
                        <a:t>Little or no control over optimization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04722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Alternatives to GPUs</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167</a:t>
            </a:fld>
            <a:endParaRPr lang="en-US"/>
          </a:p>
        </p:txBody>
      </p:sp>
    </p:spTree>
    <p:extLst>
      <p:ext uri="{BB962C8B-B14F-4D97-AF65-F5344CB8AC3E}">
        <p14:creationId xmlns:p14="http://schemas.microsoft.com/office/powerpoint/2010/main" val="20371858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FPGA, KNL, x86</a:t>
            </a:r>
          </a:p>
        </p:txBody>
      </p:sp>
      <p:sp>
        <p:nvSpPr>
          <p:cNvPr id="7" name="TextBox 6"/>
          <p:cNvSpPr txBox="1">
            <a:spLocks noChangeAspect="1"/>
          </p:cNvSpPr>
          <p:nvPr/>
        </p:nvSpPr>
        <p:spPr>
          <a:xfrm>
            <a:off x="381000" y="971550"/>
            <a:ext cx="8534400" cy="3699510"/>
          </a:xfrm>
          <a:prstGeom prst="rect">
            <a:avLst/>
          </a:prstGeom>
          <a:noFill/>
        </p:spPr>
        <p:txBody>
          <a:bodyPr wrap="square" rtlCol="0">
            <a:noAutofit/>
          </a:bodyPr>
          <a:lstStyle/>
          <a:p>
            <a:endParaRPr lang="en-US" sz="2000" dirty="0">
              <a:solidFill>
                <a:srgbClr val="000000"/>
              </a:solidFill>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168</a:t>
            </a:fld>
            <a:endParaRPr lang="en-US"/>
          </a:p>
        </p:txBody>
      </p:sp>
      <p:pic>
        <p:nvPicPr>
          <p:cNvPr id="8" name="Picture 7"/>
          <p:cNvPicPr>
            <a:picLocks noChangeAspect="1"/>
          </p:cNvPicPr>
          <p:nvPr/>
        </p:nvPicPr>
        <p:blipFill>
          <a:blip r:embed="rId2"/>
          <a:stretch>
            <a:fillRect/>
          </a:stretch>
        </p:blipFill>
        <p:spPr>
          <a:xfrm>
            <a:off x="685800" y="819150"/>
            <a:ext cx="5257800" cy="4206240"/>
          </a:xfrm>
          <a:prstGeom prst="rect">
            <a:avLst/>
          </a:prstGeom>
        </p:spPr>
      </p:pic>
      <p:sp>
        <p:nvSpPr>
          <p:cNvPr id="9" name="TextBox 8"/>
          <p:cNvSpPr txBox="1">
            <a:spLocks noChangeAspect="1"/>
          </p:cNvSpPr>
          <p:nvPr/>
        </p:nvSpPr>
        <p:spPr>
          <a:xfrm>
            <a:off x="6019800" y="1005840"/>
            <a:ext cx="2895600" cy="3657600"/>
          </a:xfrm>
          <a:prstGeom prst="rect">
            <a:avLst/>
          </a:prstGeom>
          <a:noFill/>
        </p:spPr>
        <p:txBody>
          <a:bodyPr wrap="square" rtlCol="0">
            <a:noAutofit/>
          </a:bodyPr>
          <a:lstStyle/>
          <a:p>
            <a:r>
              <a:rPr lang="en-US" sz="2000" dirty="0"/>
              <a:t>Is your hardware holding you back, or are you holding back your hardware?</a:t>
            </a:r>
          </a:p>
          <a:p>
            <a:endParaRPr lang="en-US" sz="2000" dirty="0"/>
          </a:p>
          <a:p>
            <a:r>
              <a:rPr lang="en-US" sz="2000" dirty="0"/>
              <a:t>GPUs have higher hardware peaks, but also have performance characteristics that you </a:t>
            </a:r>
            <a:r>
              <a:rPr lang="en-US" sz="2000" u="sng" dirty="0"/>
              <a:t>actually stand a chance of reasoning about</a:t>
            </a:r>
            <a:r>
              <a:rPr lang="en-US" sz="2000" dirty="0"/>
              <a:t>.</a:t>
            </a:r>
            <a:endParaRPr lang="en-US" dirty="0"/>
          </a:p>
        </p:txBody>
      </p:sp>
    </p:spTree>
    <p:extLst>
      <p:ext uri="{BB962C8B-B14F-4D97-AF65-F5344CB8AC3E}">
        <p14:creationId xmlns:p14="http://schemas.microsoft.com/office/powerpoint/2010/main" val="33602688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Summary</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169</a:t>
            </a:fld>
            <a:endParaRPr lang="en-US"/>
          </a:p>
        </p:txBody>
      </p:sp>
    </p:spTree>
    <p:extLst>
      <p:ext uri="{BB962C8B-B14F-4D97-AF65-F5344CB8AC3E}">
        <p14:creationId xmlns:p14="http://schemas.microsoft.com/office/powerpoint/2010/main" val="92000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Throughput-Bound Applications</a:t>
            </a:r>
          </a:p>
        </p:txBody>
      </p:sp>
      <p:sp>
        <p:nvSpPr>
          <p:cNvPr id="7" name="TextBox 6"/>
          <p:cNvSpPr txBox="1">
            <a:spLocks noChangeAspect="1"/>
          </p:cNvSpPr>
          <p:nvPr/>
        </p:nvSpPr>
        <p:spPr>
          <a:xfrm>
            <a:off x="381000" y="1005840"/>
            <a:ext cx="8458200" cy="3657600"/>
          </a:xfrm>
          <a:prstGeom prst="rect">
            <a:avLst/>
          </a:prstGeom>
          <a:noFill/>
        </p:spPr>
        <p:txBody>
          <a:bodyPr wrap="square" rtlCol="0">
            <a:noAutofit/>
          </a:bodyPr>
          <a:lstStyle/>
          <a:p>
            <a:pPr algn="ctr"/>
            <a:r>
              <a:rPr lang="en-US" sz="2000" dirty="0"/>
              <a:t>While many applications are latency-bound, the important ones (scientific, finance, medical, etc.) tend to be throughput bound.</a:t>
            </a:r>
          </a:p>
        </p:txBody>
      </p:sp>
      <p:sp>
        <p:nvSpPr>
          <p:cNvPr id="2" name="Slide Number Placeholder 1"/>
          <p:cNvSpPr>
            <a:spLocks noGrp="1"/>
          </p:cNvSpPr>
          <p:nvPr>
            <p:ph type="sldNum" sz="quarter" idx="12"/>
          </p:nvPr>
        </p:nvSpPr>
        <p:spPr/>
        <p:txBody>
          <a:bodyPr/>
          <a:lstStyle/>
          <a:p>
            <a:fld id="{63C537C0-9BD9-40EB-BADE-4FE671F46F7E}" type="slidenum">
              <a:rPr lang="en-US" smtClean="0"/>
              <a:t>17</a:t>
            </a:fld>
            <a:endParaRPr lang="en-US"/>
          </a:p>
        </p:txBody>
      </p:sp>
      <p:pic>
        <p:nvPicPr>
          <p:cNvPr id="4" name="Picture 3"/>
          <p:cNvPicPr>
            <a:picLocks noChangeAspect="1"/>
          </p:cNvPicPr>
          <p:nvPr/>
        </p:nvPicPr>
        <p:blipFill>
          <a:blip r:embed="rId2"/>
          <a:stretch>
            <a:fillRect/>
          </a:stretch>
        </p:blipFill>
        <p:spPr>
          <a:xfrm>
            <a:off x="228600" y="2038350"/>
            <a:ext cx="4343400" cy="1846939"/>
          </a:xfrm>
          <a:prstGeom prst="rect">
            <a:avLst/>
          </a:prstGeom>
        </p:spPr>
      </p:pic>
      <p:sp>
        <p:nvSpPr>
          <p:cNvPr id="8" name="TextBox 7"/>
          <p:cNvSpPr txBox="1"/>
          <p:nvPr/>
        </p:nvSpPr>
        <p:spPr>
          <a:xfrm>
            <a:off x="228600" y="3868934"/>
            <a:ext cx="4267200" cy="584776"/>
          </a:xfrm>
          <a:prstGeom prst="rect">
            <a:avLst/>
          </a:prstGeom>
          <a:noFill/>
        </p:spPr>
        <p:txBody>
          <a:bodyPr wrap="square" rtlCol="0">
            <a:spAutoFit/>
          </a:bodyPr>
          <a:lstStyle/>
          <a:p>
            <a:pPr algn="ctr"/>
            <a:r>
              <a:rPr lang="en-US" sz="1600" dirty="0"/>
              <a:t>“Speeding up a Finite Element Computation on GPU”, GTC 15</a:t>
            </a:r>
          </a:p>
        </p:txBody>
      </p:sp>
      <p:pic>
        <p:nvPicPr>
          <p:cNvPr id="9" name="Picture 8"/>
          <p:cNvPicPr>
            <a:picLocks noChangeAspect="1"/>
          </p:cNvPicPr>
          <p:nvPr/>
        </p:nvPicPr>
        <p:blipFill>
          <a:blip r:embed="rId3"/>
          <a:stretch>
            <a:fillRect/>
          </a:stretch>
        </p:blipFill>
        <p:spPr>
          <a:xfrm>
            <a:off x="4534831" y="2114550"/>
            <a:ext cx="4581832" cy="1718748"/>
          </a:xfrm>
          <a:prstGeom prst="rect">
            <a:avLst/>
          </a:prstGeom>
        </p:spPr>
      </p:pic>
      <p:sp>
        <p:nvSpPr>
          <p:cNvPr id="10" name="TextBox 9"/>
          <p:cNvSpPr txBox="1"/>
          <p:nvPr/>
        </p:nvSpPr>
        <p:spPr>
          <a:xfrm>
            <a:off x="4572000" y="3867150"/>
            <a:ext cx="4495800" cy="830997"/>
          </a:xfrm>
          <a:prstGeom prst="rect">
            <a:avLst/>
          </a:prstGeom>
          <a:noFill/>
        </p:spPr>
        <p:txBody>
          <a:bodyPr wrap="square" rtlCol="0">
            <a:spAutoFit/>
          </a:bodyPr>
          <a:lstStyle/>
          <a:p>
            <a:pPr algn="ctr"/>
            <a:r>
              <a:rPr lang="en-US" sz="1600" dirty="0"/>
              <a:t>“Multi-GPU Accelerated Refraction-Corrected Reflection Image Reconstruction for 3D Ultrasound Breast Imaging”, GTC 15</a:t>
            </a:r>
          </a:p>
        </p:txBody>
      </p:sp>
    </p:spTree>
    <p:extLst>
      <p:ext uri="{BB962C8B-B14F-4D97-AF65-F5344CB8AC3E}">
        <p14:creationId xmlns:p14="http://schemas.microsoft.com/office/powerpoint/2010/main" val="28380869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Topics Not Covered</a:t>
            </a:r>
          </a:p>
        </p:txBody>
      </p:sp>
      <p:sp>
        <p:nvSpPr>
          <p:cNvPr id="7" name="TextBox 6"/>
          <p:cNvSpPr txBox="1">
            <a:spLocks noChangeAspect="1"/>
          </p:cNvSpPr>
          <p:nvPr/>
        </p:nvSpPr>
        <p:spPr>
          <a:xfrm>
            <a:off x="381000" y="971550"/>
            <a:ext cx="8534400" cy="3699510"/>
          </a:xfrm>
          <a:prstGeom prst="rect">
            <a:avLst/>
          </a:prstGeom>
          <a:noFill/>
        </p:spPr>
        <p:txBody>
          <a:bodyPr wrap="square" numCol="2" rtlCol="0">
            <a:noAutofit/>
          </a:bodyPr>
          <a:lstStyle/>
          <a:p>
            <a:r>
              <a:rPr lang="en-US" sz="2000" dirty="0">
                <a:solidFill>
                  <a:srgbClr val="000000"/>
                </a:solidFill>
                <a:latin typeface="Calibri"/>
                <a:cs typeface="Calibri"/>
              </a:rPr>
              <a:t>Multi-GPU CUDA Programming</a:t>
            </a:r>
          </a:p>
          <a:p>
            <a:endParaRPr lang="en-US" sz="2000" dirty="0">
              <a:solidFill>
                <a:srgbClr val="000000"/>
              </a:solidFill>
              <a:latin typeface="Calibri"/>
              <a:cs typeface="Calibri"/>
            </a:endParaRPr>
          </a:p>
          <a:p>
            <a:r>
              <a:rPr lang="en-US" sz="2000" dirty="0">
                <a:solidFill>
                  <a:srgbClr val="000000"/>
                </a:solidFill>
                <a:latin typeface="Calibri"/>
                <a:cs typeface="Calibri"/>
              </a:rPr>
              <a:t>CUDA-Aware MPI</a:t>
            </a:r>
          </a:p>
          <a:p>
            <a:endParaRPr lang="en-US" sz="2000" dirty="0">
              <a:solidFill>
                <a:srgbClr val="000000"/>
              </a:solidFill>
              <a:latin typeface="Calibri"/>
              <a:cs typeface="Calibri"/>
            </a:endParaRPr>
          </a:p>
          <a:p>
            <a:r>
              <a:rPr lang="en-US" sz="2000" dirty="0">
                <a:solidFill>
                  <a:srgbClr val="000000"/>
                </a:solidFill>
                <a:latin typeface="Calibri"/>
                <a:cs typeface="Calibri"/>
              </a:rPr>
              <a:t>Advanced Stream Usage</a:t>
            </a:r>
          </a:p>
          <a:p>
            <a:endParaRPr lang="en-US" sz="2000" dirty="0">
              <a:solidFill>
                <a:srgbClr val="000000"/>
              </a:solidFill>
              <a:latin typeface="Calibri"/>
              <a:cs typeface="Calibri"/>
            </a:endParaRPr>
          </a:p>
          <a:p>
            <a:r>
              <a:rPr lang="en-US" sz="2000" dirty="0">
                <a:solidFill>
                  <a:srgbClr val="000000"/>
                </a:solidFill>
                <a:latin typeface="Calibri"/>
                <a:cs typeface="Calibri"/>
              </a:rPr>
              <a:t>Advanced Instruction Optimization</a:t>
            </a:r>
          </a:p>
          <a:p>
            <a:endParaRPr lang="en-US" sz="2000" dirty="0">
              <a:solidFill>
                <a:srgbClr val="000000"/>
              </a:solidFill>
              <a:latin typeface="Calibri"/>
              <a:cs typeface="Calibri"/>
            </a:endParaRPr>
          </a:p>
          <a:p>
            <a:r>
              <a:rPr lang="en-US" sz="2000" dirty="0">
                <a:solidFill>
                  <a:srgbClr val="000000"/>
                </a:solidFill>
                <a:latin typeface="Calibri"/>
                <a:cs typeface="Calibri"/>
              </a:rPr>
              <a:t>Unified Memory</a:t>
            </a:r>
          </a:p>
          <a:p>
            <a:endParaRPr lang="en-US" sz="2000" dirty="0">
              <a:solidFill>
                <a:srgbClr val="000000"/>
              </a:solidFill>
              <a:latin typeface="Calibri"/>
              <a:cs typeface="Calibri"/>
            </a:endParaRPr>
          </a:p>
          <a:p>
            <a:r>
              <a:rPr lang="en-US" sz="2000" dirty="0">
                <a:solidFill>
                  <a:srgbClr val="000000"/>
                </a:solidFill>
                <a:latin typeface="Calibri"/>
                <a:cs typeface="Calibri"/>
              </a:rPr>
              <a:t>Texture Memory</a:t>
            </a:r>
          </a:p>
          <a:p>
            <a:endParaRPr lang="en-US" sz="2000" dirty="0">
              <a:solidFill>
                <a:srgbClr val="000000"/>
              </a:solidFill>
              <a:latin typeface="Calibri"/>
              <a:cs typeface="Calibri"/>
            </a:endParaRPr>
          </a:p>
          <a:p>
            <a:r>
              <a:rPr lang="en-US" sz="2000" dirty="0">
                <a:solidFill>
                  <a:srgbClr val="000000"/>
                </a:solidFill>
                <a:latin typeface="Calibri"/>
                <a:cs typeface="Calibri"/>
              </a:rPr>
              <a:t>Shared Bank Conflicts</a:t>
            </a:r>
          </a:p>
          <a:p>
            <a:endParaRPr lang="en-US" sz="2000" dirty="0">
              <a:solidFill>
                <a:srgbClr val="000000"/>
              </a:solidFill>
              <a:latin typeface="Calibri"/>
              <a:cs typeface="Calibri"/>
            </a:endParaRPr>
          </a:p>
          <a:p>
            <a:r>
              <a:rPr lang="en-US" sz="2000">
                <a:solidFill>
                  <a:srgbClr val="000000"/>
                </a:solidFill>
                <a:latin typeface="Calibri"/>
                <a:cs typeface="Calibri"/>
              </a:rPr>
              <a:t>CUDA </a:t>
            </a:r>
            <a:r>
              <a:rPr lang="en-US" sz="2000" dirty="0">
                <a:solidFill>
                  <a:srgbClr val="000000"/>
                </a:solidFill>
                <a:latin typeface="Calibri"/>
                <a:cs typeface="Calibri"/>
              </a:rPr>
              <a:t>libraries</a:t>
            </a:r>
          </a:p>
          <a:p>
            <a:endParaRPr lang="en-US" sz="2000" dirty="0">
              <a:solidFill>
                <a:srgbClr val="000000"/>
              </a:solidFill>
              <a:latin typeface="Calibri"/>
              <a:cs typeface="Calibri"/>
            </a:endParaRPr>
          </a:p>
          <a:p>
            <a:r>
              <a:rPr lang="en-US" sz="2000" dirty="0">
                <a:solidFill>
                  <a:srgbClr val="000000"/>
                </a:solidFill>
                <a:latin typeface="Calibri"/>
                <a:cs typeface="Calibri"/>
              </a:rPr>
              <a:t>Dynamic Parallelism</a:t>
            </a:r>
          </a:p>
          <a:p>
            <a:endParaRPr lang="en-US" sz="2000" dirty="0">
              <a:solidFill>
                <a:srgbClr val="000000"/>
              </a:solidFill>
              <a:latin typeface="Calibri"/>
              <a:cs typeface="Calibri"/>
            </a:endParaRPr>
          </a:p>
          <a:p>
            <a:r>
              <a:rPr lang="en-US" sz="2000" dirty="0">
                <a:solidFill>
                  <a:srgbClr val="000000"/>
                </a:solidFill>
                <a:latin typeface="Calibri"/>
                <a:cs typeface="Calibri"/>
              </a:rPr>
              <a:t>Warp Shuffle Instructions</a:t>
            </a:r>
          </a:p>
          <a:p>
            <a:endParaRPr lang="en-US" sz="2000" dirty="0">
              <a:solidFill>
                <a:srgbClr val="000000"/>
              </a:solidFill>
              <a:latin typeface="Calibri"/>
              <a:cs typeface="Calibri"/>
            </a:endParaRPr>
          </a:p>
          <a:p>
            <a:r>
              <a:rPr lang="en-US" dirty="0" err="1">
                <a:solidFill>
                  <a:srgbClr val="000000"/>
                </a:solidFill>
                <a:latin typeface="Consolas"/>
                <a:cs typeface="Consolas"/>
              </a:rPr>
              <a:t>cuda-gdb</a:t>
            </a:r>
            <a:endParaRPr lang="en-US" dirty="0">
              <a:solidFill>
                <a:srgbClr val="000000"/>
              </a:solidFill>
              <a:latin typeface="Consolas"/>
              <a:cs typeface="Consolas"/>
            </a:endParaRPr>
          </a:p>
          <a:p>
            <a:endParaRPr lang="en-US" sz="2000" dirty="0">
              <a:solidFill>
                <a:srgbClr val="000000"/>
              </a:solidFill>
              <a:latin typeface="Calibri"/>
              <a:cs typeface="Calibri"/>
            </a:endParaRPr>
          </a:p>
          <a:p>
            <a:r>
              <a:rPr lang="en-US" sz="2000" dirty="0">
                <a:solidFill>
                  <a:srgbClr val="000000"/>
                </a:solidFill>
                <a:latin typeface="Calibri"/>
                <a:cs typeface="Calibri"/>
              </a:rPr>
              <a:t>…</a:t>
            </a:r>
          </a:p>
        </p:txBody>
      </p:sp>
      <p:sp>
        <p:nvSpPr>
          <p:cNvPr id="2" name="Slide Number Placeholder 1"/>
          <p:cNvSpPr>
            <a:spLocks noGrp="1"/>
          </p:cNvSpPr>
          <p:nvPr>
            <p:ph type="sldNum" sz="quarter" idx="12"/>
          </p:nvPr>
        </p:nvSpPr>
        <p:spPr/>
        <p:txBody>
          <a:bodyPr/>
          <a:lstStyle/>
          <a:p>
            <a:fld id="{63C537C0-9BD9-40EB-BADE-4FE671F46F7E}" type="slidenum">
              <a:rPr lang="en-US" smtClean="0"/>
              <a:t>170</a:t>
            </a:fld>
            <a:endParaRPr lang="en-US"/>
          </a:p>
        </p:txBody>
      </p:sp>
    </p:spTree>
    <p:extLst>
      <p:ext uri="{BB962C8B-B14F-4D97-AF65-F5344CB8AC3E}">
        <p14:creationId xmlns:p14="http://schemas.microsoft.com/office/powerpoint/2010/main" val="1073212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Topics Covered</a:t>
            </a:r>
          </a:p>
        </p:txBody>
      </p:sp>
      <p:sp>
        <p:nvSpPr>
          <p:cNvPr id="7" name="TextBox 6"/>
          <p:cNvSpPr txBox="1">
            <a:spLocks noChangeAspect="1"/>
          </p:cNvSpPr>
          <p:nvPr/>
        </p:nvSpPr>
        <p:spPr>
          <a:xfrm>
            <a:off x="381000" y="971550"/>
            <a:ext cx="8534400" cy="3781068"/>
          </a:xfrm>
          <a:prstGeom prst="rect">
            <a:avLst/>
          </a:prstGeom>
          <a:noFill/>
        </p:spPr>
        <p:txBody>
          <a:bodyPr wrap="square" numCol="2" rtlCol="0">
            <a:noAutofit/>
          </a:bodyPr>
          <a:lstStyle/>
          <a:p>
            <a:r>
              <a:rPr lang="en-US" sz="2000" dirty="0"/>
              <a:t>GPU Architecture</a:t>
            </a:r>
          </a:p>
          <a:p>
            <a:endParaRPr lang="en-US" sz="2000" dirty="0"/>
          </a:p>
          <a:p>
            <a:r>
              <a:rPr lang="en-US" dirty="0" err="1">
                <a:latin typeface="Consolas"/>
                <a:cs typeface="Consolas"/>
              </a:rPr>
              <a:t>nvprof</a:t>
            </a:r>
            <a:endParaRPr lang="en-US" dirty="0">
              <a:latin typeface="Consolas"/>
              <a:cs typeface="Consolas"/>
            </a:endParaRPr>
          </a:p>
          <a:p>
            <a:endParaRPr lang="en-US" sz="2000" dirty="0"/>
          </a:p>
          <a:p>
            <a:r>
              <a:rPr lang="en-US" sz="2000" dirty="0"/>
              <a:t>CUDA Execution Model</a:t>
            </a:r>
          </a:p>
          <a:p>
            <a:endParaRPr lang="en-US" sz="2000" dirty="0"/>
          </a:p>
          <a:p>
            <a:r>
              <a:rPr lang="en-US" sz="2000" dirty="0"/>
              <a:t>Kernel Synchronization</a:t>
            </a:r>
          </a:p>
          <a:p>
            <a:endParaRPr lang="en-US" sz="2000" dirty="0"/>
          </a:p>
          <a:p>
            <a:r>
              <a:rPr lang="en-US" sz="2000" dirty="0"/>
              <a:t>CUDA Asynchrony</a:t>
            </a:r>
          </a:p>
          <a:p>
            <a:endParaRPr lang="en-US" sz="2000" dirty="0"/>
          </a:p>
          <a:p>
            <a:r>
              <a:rPr lang="en-US" sz="2000" dirty="0"/>
              <a:t>CUDA Memory Hierarchy</a:t>
            </a:r>
          </a:p>
          <a:p>
            <a:endParaRPr lang="en-US" sz="2000" dirty="0"/>
          </a:p>
          <a:p>
            <a:r>
              <a:rPr lang="en-US" sz="2000" dirty="0"/>
              <a:t>Optimizing CUDA Data Access</a:t>
            </a:r>
          </a:p>
          <a:p>
            <a:endParaRPr lang="en-US" sz="2000" dirty="0"/>
          </a:p>
          <a:p>
            <a:r>
              <a:rPr lang="en-US" sz="2000" dirty="0"/>
              <a:t>Hands On with a Non-Trivial CUDA </a:t>
            </a:r>
          </a:p>
          <a:p>
            <a:r>
              <a:rPr lang="en-US" sz="2000" dirty="0"/>
              <a:t>Application</a:t>
            </a:r>
          </a:p>
          <a:p>
            <a:endParaRPr lang="en-US" sz="2000" dirty="0"/>
          </a:p>
          <a:p>
            <a:r>
              <a:rPr lang="en-US" sz="2000" dirty="0"/>
              <a:t>CUDA Atomic Operations</a:t>
            </a:r>
          </a:p>
          <a:p>
            <a:endParaRPr lang="en-US" sz="2000" b="1" dirty="0">
              <a:solidFill>
                <a:srgbClr val="000000"/>
              </a:solidFill>
              <a:latin typeface="Calibri"/>
              <a:cs typeface="Calibri"/>
            </a:endParaRPr>
          </a:p>
          <a:p>
            <a:r>
              <a:rPr lang="en-US" sz="2000" dirty="0">
                <a:solidFill>
                  <a:srgbClr val="000000"/>
                </a:solidFill>
                <a:latin typeface="Calibri"/>
                <a:cs typeface="Calibri"/>
              </a:rPr>
              <a:t>Alternatives to CUDA</a:t>
            </a:r>
          </a:p>
        </p:txBody>
      </p:sp>
      <p:sp>
        <p:nvSpPr>
          <p:cNvPr id="2" name="Slide Number Placeholder 1"/>
          <p:cNvSpPr>
            <a:spLocks noGrp="1"/>
          </p:cNvSpPr>
          <p:nvPr>
            <p:ph type="sldNum" sz="quarter" idx="12"/>
          </p:nvPr>
        </p:nvSpPr>
        <p:spPr/>
        <p:txBody>
          <a:bodyPr/>
          <a:lstStyle/>
          <a:p>
            <a:fld id="{63C537C0-9BD9-40EB-BADE-4FE671F46F7E}" type="slidenum">
              <a:rPr lang="en-US" smtClean="0"/>
              <a:t>171</a:t>
            </a:fld>
            <a:endParaRPr lang="en-US"/>
          </a:p>
        </p:txBody>
      </p:sp>
    </p:spTree>
    <p:extLst>
      <p:ext uri="{BB962C8B-B14F-4D97-AF65-F5344CB8AC3E}">
        <p14:creationId xmlns:p14="http://schemas.microsoft.com/office/powerpoint/2010/main" val="7472375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Additional Resources</a:t>
            </a:r>
          </a:p>
        </p:txBody>
      </p:sp>
      <p:sp>
        <p:nvSpPr>
          <p:cNvPr id="7" name="TextBox 6"/>
          <p:cNvSpPr txBox="1">
            <a:spLocks noChangeAspect="1"/>
          </p:cNvSpPr>
          <p:nvPr/>
        </p:nvSpPr>
        <p:spPr>
          <a:xfrm>
            <a:off x="381000" y="971550"/>
            <a:ext cx="4267200" cy="3699510"/>
          </a:xfrm>
          <a:prstGeom prst="rect">
            <a:avLst/>
          </a:prstGeom>
          <a:noFill/>
        </p:spPr>
        <p:txBody>
          <a:bodyPr wrap="square" numCol="1" rtlCol="0">
            <a:noAutofit/>
          </a:bodyPr>
          <a:lstStyle/>
          <a:p>
            <a:r>
              <a:rPr lang="en-US" sz="2000" dirty="0">
                <a:solidFill>
                  <a:srgbClr val="000000"/>
                </a:solidFill>
                <a:latin typeface="Calibri"/>
                <a:cs typeface="Calibri"/>
              </a:rPr>
              <a:t>I’m not condoning theft, but…</a:t>
            </a:r>
          </a:p>
          <a:p>
            <a:endParaRPr lang="en-US" sz="2000" dirty="0">
              <a:solidFill>
                <a:srgbClr val="000000"/>
              </a:solidFill>
              <a:latin typeface="Calibri"/>
              <a:cs typeface="Calibri"/>
            </a:endParaRPr>
          </a:p>
          <a:p>
            <a:r>
              <a:rPr lang="en-US" sz="2000" dirty="0">
                <a:solidFill>
                  <a:srgbClr val="000000"/>
                </a:solidFill>
                <a:latin typeface="Calibri"/>
                <a:cs typeface="Calibri"/>
              </a:rPr>
              <a:t>If you happen to google “Professional CUDA C Programming PDF”, the first result may or may not be a bootleg copy of my textbook, on which these slides are based.</a:t>
            </a:r>
          </a:p>
          <a:p>
            <a:endParaRPr lang="en-US" sz="2000" dirty="0">
              <a:solidFill>
                <a:srgbClr val="000000"/>
              </a:solidFill>
              <a:latin typeface="Calibri"/>
              <a:cs typeface="Calibri"/>
            </a:endParaRPr>
          </a:p>
          <a:p>
            <a:pPr algn="ctr"/>
            <a:r>
              <a:rPr lang="en-US" sz="2000" b="1" dirty="0">
                <a:solidFill>
                  <a:srgbClr val="000000"/>
                </a:solidFill>
                <a:cs typeface="Calibri"/>
              </a:rPr>
              <a:t>Contact:</a:t>
            </a:r>
          </a:p>
          <a:p>
            <a:pPr algn="ctr"/>
            <a:r>
              <a:rPr lang="en-US" sz="2000" b="1" dirty="0">
                <a:solidFill>
                  <a:srgbClr val="000000"/>
                </a:solidFill>
                <a:cs typeface="Calibri"/>
              </a:rPr>
              <a:t>Max Grossman</a:t>
            </a:r>
          </a:p>
          <a:p>
            <a:pPr algn="ctr"/>
            <a:r>
              <a:rPr lang="en-US" sz="2000" b="1" dirty="0">
                <a:solidFill>
                  <a:srgbClr val="000000"/>
                </a:solidFill>
                <a:cs typeface="Calibri"/>
              </a:rPr>
              <a:t>max@7pod.tech</a:t>
            </a:r>
          </a:p>
          <a:p>
            <a:endParaRPr lang="en-US" sz="2000" dirty="0">
              <a:solidFill>
                <a:srgbClr val="000000"/>
              </a:solidFill>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172</a:t>
            </a:fld>
            <a:endParaRPr lang="en-US"/>
          </a:p>
        </p:txBody>
      </p:sp>
      <p:pic>
        <p:nvPicPr>
          <p:cNvPr id="1026" name="Picture 2" descr="Image result for professional cuda c programming">
            <a:extLst>
              <a:ext uri="{FF2B5EF4-FFF2-40B4-BE49-F238E27FC236}">
                <a16:creationId xmlns:a16="http://schemas.microsoft.com/office/drawing/2014/main" id="{7FA882CE-0001-4581-B5D4-274B71F67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971550"/>
            <a:ext cx="2995246" cy="375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1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Overview of (NVIDIA) GPU Architecture</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18</a:t>
            </a:fld>
            <a:endParaRPr lang="en-US"/>
          </a:p>
        </p:txBody>
      </p:sp>
    </p:spTree>
    <p:extLst>
      <p:ext uri="{BB962C8B-B14F-4D97-AF65-F5344CB8AC3E}">
        <p14:creationId xmlns:p14="http://schemas.microsoft.com/office/powerpoint/2010/main" val="3873854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Architectural Generations</a:t>
            </a:r>
          </a:p>
        </p:txBody>
      </p:sp>
      <p:sp>
        <p:nvSpPr>
          <p:cNvPr id="7" name="TextBox 6"/>
          <p:cNvSpPr txBox="1">
            <a:spLocks noChangeAspect="1"/>
          </p:cNvSpPr>
          <p:nvPr/>
        </p:nvSpPr>
        <p:spPr>
          <a:xfrm>
            <a:off x="381000" y="1005840"/>
            <a:ext cx="3886200" cy="3657600"/>
          </a:xfrm>
          <a:prstGeom prst="rect">
            <a:avLst/>
          </a:prstGeom>
          <a:noFill/>
        </p:spPr>
        <p:txBody>
          <a:bodyPr wrap="square" rtlCol="0">
            <a:noAutofit/>
          </a:bodyPr>
          <a:lstStyle/>
          <a:p>
            <a:r>
              <a:rPr lang="en-US" sz="2000" dirty="0"/>
              <a:t>Discussion will focus on characteristics shared across architectural generations.</a:t>
            </a:r>
          </a:p>
          <a:p>
            <a:endParaRPr lang="en-US" sz="2000" dirty="0"/>
          </a:p>
          <a:p>
            <a:r>
              <a:rPr lang="en-US" sz="2000" dirty="0"/>
              <a:t>When important, differences between generations will be noted.</a:t>
            </a:r>
          </a:p>
          <a:p>
            <a:pPr marL="342900" indent="-342900">
              <a:buFont typeface="Arial"/>
              <a:buChar char="•"/>
            </a:pPr>
            <a:r>
              <a:rPr lang="en-US" dirty="0"/>
              <a:t>Fermi </a:t>
            </a:r>
            <a:r>
              <a:rPr lang="en-US" dirty="0">
                <a:latin typeface="Wingdings"/>
                <a:ea typeface="Wingdings"/>
                <a:cs typeface="Wingdings"/>
                <a:sym typeface="Wingdings"/>
              </a:rPr>
              <a:t></a:t>
            </a:r>
            <a:r>
              <a:rPr lang="en-US" dirty="0">
                <a:sym typeface="Wingdings"/>
              </a:rPr>
              <a:t> </a:t>
            </a:r>
            <a:r>
              <a:rPr lang="en-US" dirty="0" err="1"/>
              <a:t>Kepler</a:t>
            </a:r>
            <a:r>
              <a:rPr lang="en-US" dirty="0"/>
              <a:t> </a:t>
            </a:r>
            <a:r>
              <a:rPr lang="en-US" dirty="0">
                <a:latin typeface="Wingdings"/>
                <a:ea typeface="Wingdings"/>
                <a:cs typeface="Wingdings"/>
                <a:sym typeface="Wingdings"/>
              </a:rPr>
              <a:t></a:t>
            </a:r>
            <a:r>
              <a:rPr lang="en-US" dirty="0">
                <a:sym typeface="Wingdings"/>
              </a:rPr>
              <a:t> </a:t>
            </a:r>
            <a:r>
              <a:rPr lang="en-US" dirty="0"/>
              <a:t>Maxwell </a:t>
            </a:r>
            <a:r>
              <a:rPr lang="en-US" dirty="0">
                <a:latin typeface="Wingdings"/>
                <a:ea typeface="Wingdings"/>
                <a:cs typeface="Wingdings"/>
                <a:sym typeface="Wingdings"/>
              </a:rPr>
              <a:t></a:t>
            </a:r>
            <a:r>
              <a:rPr lang="en-US" dirty="0">
                <a:sym typeface="Wingdings"/>
              </a:rPr>
              <a:t> </a:t>
            </a:r>
            <a:r>
              <a:rPr lang="en-US" dirty="0"/>
              <a:t>Pascal </a:t>
            </a:r>
            <a:r>
              <a:rPr lang="en-US" dirty="0">
                <a:latin typeface="Wingdings"/>
                <a:ea typeface="Wingdings"/>
                <a:cs typeface="Wingdings"/>
                <a:sym typeface="Wingdings"/>
              </a:rPr>
              <a:t></a:t>
            </a:r>
            <a:r>
              <a:rPr lang="en-US" dirty="0">
                <a:latin typeface="Calibri"/>
                <a:ea typeface="Wingdings"/>
                <a:cs typeface="Calibri"/>
                <a:sym typeface="Wingdings"/>
              </a:rPr>
              <a:t> Volta</a:t>
            </a:r>
            <a:endParaRPr lang="en-US" dirty="0">
              <a:latin typeface="Calibri"/>
              <a:cs typeface="Calibri"/>
            </a:endParaRPr>
          </a:p>
          <a:p>
            <a:endParaRPr lang="en-US" dirty="0"/>
          </a:p>
          <a:p>
            <a:r>
              <a:rPr lang="en-US" dirty="0"/>
              <a:t>Much of the material in this section can be found in the white papers below.</a:t>
            </a:r>
          </a:p>
        </p:txBody>
      </p:sp>
      <p:sp>
        <p:nvSpPr>
          <p:cNvPr id="2" name="Slide Number Placeholder 1"/>
          <p:cNvSpPr>
            <a:spLocks noGrp="1"/>
          </p:cNvSpPr>
          <p:nvPr>
            <p:ph type="sldNum" sz="quarter" idx="12"/>
          </p:nvPr>
        </p:nvSpPr>
        <p:spPr/>
        <p:txBody>
          <a:bodyPr/>
          <a:lstStyle/>
          <a:p>
            <a:fld id="{63C537C0-9BD9-40EB-BADE-4FE671F46F7E}" type="slidenum">
              <a:rPr lang="en-US" smtClean="0"/>
              <a:t>19</a:t>
            </a:fld>
            <a:endParaRPr lang="en-US" dirty="0"/>
          </a:p>
        </p:txBody>
      </p:sp>
      <p:sp>
        <p:nvSpPr>
          <p:cNvPr id="3" name="Rectangle 2"/>
          <p:cNvSpPr/>
          <p:nvPr/>
        </p:nvSpPr>
        <p:spPr>
          <a:xfrm>
            <a:off x="228600" y="4248150"/>
            <a:ext cx="7543800" cy="861774"/>
          </a:xfrm>
          <a:prstGeom prst="rect">
            <a:avLst/>
          </a:prstGeom>
        </p:spPr>
        <p:txBody>
          <a:bodyPr wrap="square">
            <a:spAutoFit/>
          </a:bodyPr>
          <a:lstStyle/>
          <a:p>
            <a:pPr algn="ctr"/>
            <a:r>
              <a:rPr lang="en-US" sz="1000" dirty="0">
                <a:hlinkClick r:id="rId2"/>
              </a:rPr>
              <a:t>http://www.nvidia.com/content/pdf/fermi_white_papers/nvidia_fermi_compute_architecture_whitepaper.pdf</a:t>
            </a:r>
            <a:endParaRPr lang="en-US" sz="1000" dirty="0">
              <a:hlinkClick r:id="rId3"/>
            </a:endParaRPr>
          </a:p>
          <a:p>
            <a:pPr algn="ctr"/>
            <a:r>
              <a:rPr lang="en-US" sz="1000" dirty="0">
                <a:hlinkClick r:id="rId3"/>
              </a:rPr>
              <a:t>https://www.nvidia.com/content/PDF/kepler/NVIDIA-Kepler-GK110-Architecture-Whitepaper.pdf</a:t>
            </a:r>
            <a:endParaRPr lang="en-US" sz="1000" dirty="0"/>
          </a:p>
          <a:p>
            <a:pPr algn="ctr"/>
            <a:r>
              <a:rPr lang="en-US" sz="1000" dirty="0">
                <a:hlinkClick r:id="rId4"/>
              </a:rPr>
              <a:t>https://developer.nvidia.com/maxwell-compute-architecture</a:t>
            </a:r>
            <a:endParaRPr lang="en-US" sz="1000" dirty="0"/>
          </a:p>
          <a:p>
            <a:pPr algn="ctr"/>
            <a:r>
              <a:rPr lang="en-US" sz="1000" dirty="0">
                <a:hlinkClick r:id="rId5"/>
              </a:rPr>
              <a:t>http://images.nvidia.com/content/pdf/tesla/whitepaper/pascal-architecture-whitepaper.pdf</a:t>
            </a:r>
            <a:endParaRPr lang="en-US" sz="1000" dirty="0"/>
          </a:p>
          <a:p>
            <a:pPr algn="ctr"/>
            <a:r>
              <a:rPr lang="en-US" sz="1000" dirty="0">
                <a:hlinkClick r:id="rId6"/>
              </a:rPr>
              <a:t>https://devblogs.nvidia.com/parallelforall/inside-volta/</a:t>
            </a:r>
            <a:r>
              <a:rPr lang="en-US" sz="1000" dirty="0"/>
              <a:t> </a:t>
            </a:r>
          </a:p>
        </p:txBody>
      </p:sp>
      <p:pic>
        <p:nvPicPr>
          <p:cNvPr id="11" name="Picture 10"/>
          <p:cNvPicPr>
            <a:picLocks noChangeAspect="1"/>
          </p:cNvPicPr>
          <p:nvPr/>
        </p:nvPicPr>
        <p:blipFill>
          <a:blip r:embed="rId7"/>
          <a:stretch>
            <a:fillRect/>
          </a:stretch>
        </p:blipFill>
        <p:spPr>
          <a:xfrm>
            <a:off x="4343400" y="971550"/>
            <a:ext cx="4623713" cy="3276600"/>
          </a:xfrm>
          <a:prstGeom prst="rect">
            <a:avLst/>
          </a:prstGeom>
        </p:spPr>
      </p:pic>
    </p:spTree>
    <p:extLst>
      <p:ext uri="{BB962C8B-B14F-4D97-AF65-F5344CB8AC3E}">
        <p14:creationId xmlns:p14="http://schemas.microsoft.com/office/powerpoint/2010/main" val="16416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GPU Accelerated Computing (Day 1)</a:t>
            </a:r>
          </a:p>
          <a:p>
            <a:pPr algn="ctr"/>
            <a:r>
              <a:rPr lang="en-US" sz="2400" b="1" dirty="0">
                <a:solidFill>
                  <a:schemeClr val="bg1">
                    <a:lumMod val="95000"/>
                  </a:schemeClr>
                </a:solidFill>
              </a:rPr>
              <a:t>Introduction to Programming GPUs</a:t>
            </a:r>
            <a:endParaRPr lang="en-US" sz="1200" b="1" dirty="0">
              <a:solidFill>
                <a:schemeClr val="bg1">
                  <a:lumMod val="95000"/>
                </a:schemeClr>
              </a:solidFill>
            </a:endParaRPr>
          </a:p>
        </p:txBody>
      </p:sp>
      <p:sp>
        <p:nvSpPr>
          <p:cNvPr id="3" name="Subtitle 2"/>
          <p:cNvSpPr>
            <a:spLocks noGrp="1"/>
          </p:cNvSpPr>
          <p:nvPr>
            <p:ph type="subTitle" idx="1"/>
          </p:nvPr>
        </p:nvSpPr>
        <p:spPr>
          <a:xfrm>
            <a:off x="1371600" y="3257550"/>
            <a:ext cx="6400800" cy="1314450"/>
          </a:xfrm>
        </p:spPr>
        <p:txBody>
          <a:bodyPr>
            <a:normAutofit lnSpcReduction="10000"/>
          </a:bodyPr>
          <a:lstStyle/>
          <a:p>
            <a:r>
              <a:rPr lang="en-US" sz="2400" b="1" dirty="0">
                <a:solidFill>
                  <a:schemeClr val="tx1"/>
                </a:solidFill>
              </a:rPr>
              <a:t>Max Grossman</a:t>
            </a:r>
          </a:p>
          <a:p>
            <a:r>
              <a:rPr lang="en-US" sz="1600" dirty="0">
                <a:solidFill>
                  <a:schemeClr val="tx1"/>
                </a:solidFill>
              </a:rPr>
              <a:t>Habanero Extreme Scale Software Research Group, Rice University</a:t>
            </a:r>
          </a:p>
          <a:p>
            <a:r>
              <a:rPr lang="en-US" sz="1600" dirty="0">
                <a:solidFill>
                  <a:schemeClr val="tx1"/>
                </a:solidFill>
              </a:rPr>
              <a:t>Principal &amp; Co-Founder, 7pod Technologies</a:t>
            </a:r>
          </a:p>
          <a:p>
            <a:r>
              <a:rPr lang="en-US" sz="1600" dirty="0">
                <a:solidFill>
                  <a:schemeClr val="tx1"/>
                </a:solidFill>
              </a:rPr>
              <a:t>Author, Professional CUDA C Programming</a:t>
            </a: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2</a:t>
            </a:fld>
            <a:endParaRPr lang="en-US"/>
          </a:p>
        </p:txBody>
      </p:sp>
    </p:spTree>
    <p:extLst>
      <p:ext uri="{BB962C8B-B14F-4D97-AF65-F5344CB8AC3E}">
        <p14:creationId xmlns:p14="http://schemas.microsoft.com/office/powerpoint/2010/main" val="29839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The CUDA Core</a:t>
            </a:r>
          </a:p>
        </p:txBody>
      </p:sp>
      <p:sp>
        <p:nvSpPr>
          <p:cNvPr id="7" name="TextBox 6"/>
          <p:cNvSpPr txBox="1">
            <a:spLocks noChangeAspect="1"/>
          </p:cNvSpPr>
          <p:nvPr/>
        </p:nvSpPr>
        <p:spPr>
          <a:xfrm>
            <a:off x="381000" y="1005840"/>
            <a:ext cx="4953000" cy="3657600"/>
          </a:xfrm>
          <a:prstGeom prst="rect">
            <a:avLst/>
          </a:prstGeom>
          <a:noFill/>
        </p:spPr>
        <p:txBody>
          <a:bodyPr wrap="square" rtlCol="0">
            <a:noAutofit/>
          </a:bodyPr>
          <a:lstStyle/>
          <a:p>
            <a:endParaRPr lang="en-US" dirty="0"/>
          </a:p>
          <a:p>
            <a:r>
              <a:rPr lang="en-US" dirty="0"/>
              <a:t>The CUDA Core is the finest granularity of execution on NVIDIA GPUs.</a:t>
            </a:r>
          </a:p>
          <a:p>
            <a:endParaRPr lang="en-US" dirty="0"/>
          </a:p>
          <a:p>
            <a:r>
              <a:rPr lang="en-US" dirty="0"/>
              <a:t>In a single cycle, executes either:</a:t>
            </a:r>
          </a:p>
          <a:p>
            <a:pPr marL="285750" indent="-285750">
              <a:buFont typeface="Arial"/>
              <a:buChar char="•"/>
            </a:pPr>
            <a:r>
              <a:rPr lang="en-US" dirty="0"/>
              <a:t>32-bit integer arithmetic instruction</a:t>
            </a:r>
          </a:p>
          <a:p>
            <a:pPr marL="285750" indent="-285750">
              <a:buFont typeface="Arial"/>
              <a:buChar char="•"/>
            </a:pPr>
            <a:r>
              <a:rPr lang="en-US" dirty="0"/>
              <a:t>32-bit floating point arithmetic instruction</a:t>
            </a:r>
          </a:p>
          <a:p>
            <a:pPr marL="285750" indent="-285750">
              <a:buFont typeface="Arial"/>
              <a:buChar char="•"/>
            </a:pPr>
            <a:endParaRPr lang="en-US" dirty="0"/>
          </a:p>
          <a:p>
            <a:r>
              <a:rPr lang="en-US" dirty="0"/>
              <a:t>CUDA core != x86 core.</a:t>
            </a:r>
          </a:p>
        </p:txBody>
      </p:sp>
      <p:sp>
        <p:nvSpPr>
          <p:cNvPr id="2" name="Slide Number Placeholder 1"/>
          <p:cNvSpPr>
            <a:spLocks noGrp="1"/>
          </p:cNvSpPr>
          <p:nvPr>
            <p:ph type="sldNum" sz="quarter" idx="12"/>
          </p:nvPr>
        </p:nvSpPr>
        <p:spPr/>
        <p:txBody>
          <a:bodyPr/>
          <a:lstStyle/>
          <a:p>
            <a:fld id="{63C537C0-9BD9-40EB-BADE-4FE671F46F7E}" type="slidenum">
              <a:rPr lang="en-US" smtClean="0"/>
              <a:t>20</a:t>
            </a:fld>
            <a:endParaRPr lang="en-US"/>
          </a:p>
        </p:txBody>
      </p:sp>
      <p:sp>
        <p:nvSpPr>
          <p:cNvPr id="4" name="Rectangle 3"/>
          <p:cNvSpPr/>
          <p:nvPr/>
        </p:nvSpPr>
        <p:spPr>
          <a:xfrm>
            <a:off x="6019800" y="1809750"/>
            <a:ext cx="13716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CUDA Core</a:t>
            </a:r>
          </a:p>
        </p:txBody>
      </p:sp>
    </p:spTree>
    <p:extLst>
      <p:ext uri="{BB962C8B-B14F-4D97-AF65-F5344CB8AC3E}">
        <p14:creationId xmlns:p14="http://schemas.microsoft.com/office/powerpoint/2010/main" val="27361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The Streaming Multiprocessor (SM)</a:t>
            </a:r>
          </a:p>
        </p:txBody>
      </p:sp>
      <p:sp>
        <p:nvSpPr>
          <p:cNvPr id="7" name="TextBox 6"/>
          <p:cNvSpPr txBox="1">
            <a:spLocks noChangeAspect="1"/>
          </p:cNvSpPr>
          <p:nvPr/>
        </p:nvSpPr>
        <p:spPr>
          <a:xfrm>
            <a:off x="381000" y="1005840"/>
            <a:ext cx="5334000" cy="3657600"/>
          </a:xfrm>
          <a:prstGeom prst="rect">
            <a:avLst/>
          </a:prstGeom>
          <a:noFill/>
        </p:spPr>
        <p:txBody>
          <a:bodyPr wrap="square" rtlCol="0">
            <a:noAutofit/>
          </a:bodyPr>
          <a:lstStyle/>
          <a:p>
            <a:r>
              <a:rPr lang="en-US" dirty="0"/>
              <a:t>SM is analogous to “core” in x86 processors</a:t>
            </a:r>
          </a:p>
          <a:p>
            <a:endParaRPr lang="en-US" dirty="0"/>
          </a:p>
          <a:p>
            <a:r>
              <a:rPr lang="en-US" dirty="0"/>
              <a:t>Consists of many CUDA cores</a:t>
            </a:r>
          </a:p>
          <a:p>
            <a:pPr marL="285750" indent="-285750">
              <a:buFont typeface="Arial"/>
              <a:buChar char="•"/>
            </a:pPr>
            <a:r>
              <a:rPr lang="en-US" dirty="0"/>
              <a:t>32 for Fermi, 192 for </a:t>
            </a:r>
            <a:r>
              <a:rPr lang="en-US" dirty="0" err="1"/>
              <a:t>Kepler</a:t>
            </a:r>
            <a:r>
              <a:rPr lang="en-US" dirty="0"/>
              <a:t>, 128 for Maxwell, 64 for Pascal</a:t>
            </a:r>
          </a:p>
          <a:p>
            <a:pPr marL="285750" indent="-285750">
              <a:buFont typeface="Arial"/>
              <a:buChar char="•"/>
            </a:pPr>
            <a:r>
              <a:rPr lang="en-US" dirty="0"/>
              <a:t>All CUDA cores in the same SM execute in lock step</a:t>
            </a:r>
          </a:p>
          <a:p>
            <a:pPr marL="285750" indent="-285750">
              <a:buFont typeface="Arial"/>
              <a:buChar char="•"/>
            </a:pPr>
            <a:r>
              <a:rPr lang="en-US" dirty="0"/>
              <a:t>Registers + on-chip memory are shared among threads running on this SM</a:t>
            </a:r>
          </a:p>
          <a:p>
            <a:endParaRPr lang="en-US" dirty="0"/>
          </a:p>
          <a:p>
            <a:r>
              <a:rPr lang="en-US" dirty="0"/>
              <a:t>Think “vector core” but with more flexibility.</a:t>
            </a:r>
          </a:p>
          <a:p>
            <a:endParaRPr lang="en-US" dirty="0"/>
          </a:p>
          <a:p>
            <a:endParaRPr lang="en-US" dirty="0"/>
          </a:p>
        </p:txBody>
      </p:sp>
      <p:sp>
        <p:nvSpPr>
          <p:cNvPr id="2" name="Slide Number Placeholder 1"/>
          <p:cNvSpPr>
            <a:spLocks noGrp="1"/>
          </p:cNvSpPr>
          <p:nvPr>
            <p:ph type="sldNum" sz="quarter" idx="12"/>
          </p:nvPr>
        </p:nvSpPr>
        <p:spPr/>
        <p:txBody>
          <a:bodyPr/>
          <a:lstStyle/>
          <a:p>
            <a:fld id="{63C537C0-9BD9-40EB-BADE-4FE671F46F7E}" type="slidenum">
              <a:rPr lang="en-US" smtClean="0"/>
              <a:t>21</a:t>
            </a:fld>
            <a:endParaRPr lang="en-US"/>
          </a:p>
        </p:txBody>
      </p:sp>
      <p:sp>
        <p:nvSpPr>
          <p:cNvPr id="4" name="Rectangle 3"/>
          <p:cNvSpPr/>
          <p:nvPr/>
        </p:nvSpPr>
        <p:spPr>
          <a:xfrm>
            <a:off x="6019800" y="15811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8" name="Rectangle 7"/>
          <p:cNvSpPr/>
          <p:nvPr/>
        </p:nvSpPr>
        <p:spPr>
          <a:xfrm>
            <a:off x="6019800" y="21907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9" name="Rectangle 8"/>
          <p:cNvSpPr/>
          <p:nvPr/>
        </p:nvSpPr>
        <p:spPr>
          <a:xfrm>
            <a:off x="6019800" y="28003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0" name="Rectangle 9"/>
          <p:cNvSpPr/>
          <p:nvPr/>
        </p:nvSpPr>
        <p:spPr>
          <a:xfrm>
            <a:off x="6019800" y="34099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1" name="Rectangle 10"/>
          <p:cNvSpPr/>
          <p:nvPr/>
        </p:nvSpPr>
        <p:spPr>
          <a:xfrm>
            <a:off x="6629400" y="15811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2" name="Rectangle 11"/>
          <p:cNvSpPr/>
          <p:nvPr/>
        </p:nvSpPr>
        <p:spPr>
          <a:xfrm>
            <a:off x="6629400" y="21907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3" name="Rectangle 12"/>
          <p:cNvSpPr/>
          <p:nvPr/>
        </p:nvSpPr>
        <p:spPr>
          <a:xfrm>
            <a:off x="6629400" y="28003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4" name="Rectangle 13"/>
          <p:cNvSpPr/>
          <p:nvPr/>
        </p:nvSpPr>
        <p:spPr>
          <a:xfrm>
            <a:off x="6629400" y="3409950"/>
            <a:ext cx="533400" cy="533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CUDA Core</a:t>
            </a:r>
          </a:p>
        </p:txBody>
      </p:sp>
      <p:sp>
        <p:nvSpPr>
          <p:cNvPr id="15" name="Rectangle 14"/>
          <p:cNvSpPr/>
          <p:nvPr/>
        </p:nvSpPr>
        <p:spPr>
          <a:xfrm>
            <a:off x="7239000" y="1657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16" name="Rectangle 15"/>
          <p:cNvSpPr/>
          <p:nvPr/>
        </p:nvSpPr>
        <p:spPr>
          <a:xfrm>
            <a:off x="7239000" y="2038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17" name="Rectangle 16"/>
          <p:cNvSpPr/>
          <p:nvPr/>
        </p:nvSpPr>
        <p:spPr>
          <a:xfrm>
            <a:off x="7239000" y="2419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18" name="Rectangle 17"/>
          <p:cNvSpPr/>
          <p:nvPr/>
        </p:nvSpPr>
        <p:spPr>
          <a:xfrm>
            <a:off x="7239000" y="2800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19" name="Rectangle 18"/>
          <p:cNvSpPr/>
          <p:nvPr/>
        </p:nvSpPr>
        <p:spPr>
          <a:xfrm>
            <a:off x="7239000" y="3181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20" name="Rectangle 19"/>
          <p:cNvSpPr/>
          <p:nvPr/>
        </p:nvSpPr>
        <p:spPr>
          <a:xfrm>
            <a:off x="7239000" y="3562350"/>
            <a:ext cx="5334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LD/ST</a:t>
            </a:r>
          </a:p>
        </p:txBody>
      </p:sp>
      <p:sp>
        <p:nvSpPr>
          <p:cNvPr id="21" name="Rectangle 20"/>
          <p:cNvSpPr/>
          <p:nvPr/>
        </p:nvSpPr>
        <p:spPr>
          <a:xfrm>
            <a:off x="7848600" y="1581150"/>
            <a:ext cx="533400" cy="762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SFU</a:t>
            </a:r>
          </a:p>
        </p:txBody>
      </p:sp>
      <p:sp>
        <p:nvSpPr>
          <p:cNvPr id="22" name="Rectangle 21"/>
          <p:cNvSpPr/>
          <p:nvPr/>
        </p:nvSpPr>
        <p:spPr>
          <a:xfrm>
            <a:off x="7848600" y="2419350"/>
            <a:ext cx="533400" cy="762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SFU</a:t>
            </a:r>
          </a:p>
        </p:txBody>
      </p:sp>
      <p:sp>
        <p:nvSpPr>
          <p:cNvPr id="23" name="Rectangle 22"/>
          <p:cNvSpPr/>
          <p:nvPr/>
        </p:nvSpPr>
        <p:spPr>
          <a:xfrm>
            <a:off x="7848600" y="3257550"/>
            <a:ext cx="533400" cy="762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SFU</a:t>
            </a:r>
          </a:p>
        </p:txBody>
      </p:sp>
      <p:sp>
        <p:nvSpPr>
          <p:cNvPr id="24" name="Rectangle 23"/>
          <p:cNvSpPr/>
          <p:nvPr/>
        </p:nvSpPr>
        <p:spPr>
          <a:xfrm>
            <a:off x="6019800" y="4095750"/>
            <a:ext cx="2362200" cy="533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Registers</a:t>
            </a:r>
          </a:p>
        </p:txBody>
      </p:sp>
      <p:sp>
        <p:nvSpPr>
          <p:cNvPr id="25" name="Rectangle 24"/>
          <p:cNvSpPr/>
          <p:nvPr/>
        </p:nvSpPr>
        <p:spPr>
          <a:xfrm>
            <a:off x="6019800" y="971550"/>
            <a:ext cx="2362200" cy="533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On-Chip Memory</a:t>
            </a:r>
          </a:p>
        </p:txBody>
      </p:sp>
      <p:sp>
        <p:nvSpPr>
          <p:cNvPr id="26" name="Rectangle 25"/>
          <p:cNvSpPr/>
          <p:nvPr/>
        </p:nvSpPr>
        <p:spPr>
          <a:xfrm>
            <a:off x="5943600" y="895350"/>
            <a:ext cx="2514600" cy="381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2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The GPU</a:t>
            </a:r>
          </a:p>
        </p:txBody>
      </p:sp>
      <p:sp>
        <p:nvSpPr>
          <p:cNvPr id="7" name="TextBox 6"/>
          <p:cNvSpPr txBox="1">
            <a:spLocks noChangeAspect="1"/>
          </p:cNvSpPr>
          <p:nvPr/>
        </p:nvSpPr>
        <p:spPr>
          <a:xfrm>
            <a:off x="381000" y="1005840"/>
            <a:ext cx="4343400" cy="3657600"/>
          </a:xfrm>
          <a:prstGeom prst="rect">
            <a:avLst/>
          </a:prstGeom>
          <a:noFill/>
        </p:spPr>
        <p:txBody>
          <a:bodyPr wrap="square" rtlCol="0">
            <a:noAutofit/>
          </a:bodyPr>
          <a:lstStyle/>
          <a:p>
            <a:endParaRPr lang="en-US" dirty="0"/>
          </a:p>
          <a:p>
            <a:endParaRPr lang="en-US" dirty="0"/>
          </a:p>
          <a:p>
            <a:r>
              <a:rPr lang="en-US" dirty="0"/>
              <a:t>Consists of O(10) SMs</a:t>
            </a:r>
          </a:p>
          <a:p>
            <a:endParaRPr lang="en-US" dirty="0"/>
          </a:p>
          <a:p>
            <a:r>
              <a:rPr lang="en-US" dirty="0"/>
              <a:t>L2 cache, device memory (DRAM) shared among all SMs</a:t>
            </a:r>
          </a:p>
          <a:p>
            <a:endParaRPr lang="en-US" dirty="0"/>
          </a:p>
          <a:p>
            <a:r>
              <a:rPr lang="en-US" dirty="0"/>
              <a:t>Off-chip latency ~100x worse than on-chip</a:t>
            </a:r>
          </a:p>
        </p:txBody>
      </p:sp>
      <p:sp>
        <p:nvSpPr>
          <p:cNvPr id="2" name="Slide Number Placeholder 1"/>
          <p:cNvSpPr>
            <a:spLocks noGrp="1"/>
          </p:cNvSpPr>
          <p:nvPr>
            <p:ph type="sldNum" sz="quarter" idx="12"/>
          </p:nvPr>
        </p:nvSpPr>
        <p:spPr/>
        <p:txBody>
          <a:bodyPr/>
          <a:lstStyle/>
          <a:p>
            <a:fld id="{63C537C0-9BD9-40EB-BADE-4FE671F46F7E}" type="slidenum">
              <a:rPr lang="en-US" smtClean="0"/>
              <a:t>22</a:t>
            </a:fld>
            <a:endParaRPr lang="en-US"/>
          </a:p>
        </p:txBody>
      </p:sp>
      <p:sp>
        <p:nvSpPr>
          <p:cNvPr id="10" name="Rectangle 9"/>
          <p:cNvSpPr/>
          <p:nvPr/>
        </p:nvSpPr>
        <p:spPr>
          <a:xfrm>
            <a:off x="50292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20" name="Rectangle 19"/>
          <p:cNvSpPr/>
          <p:nvPr/>
        </p:nvSpPr>
        <p:spPr>
          <a:xfrm>
            <a:off x="5638800" y="3409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23" name="Rectangle 22"/>
          <p:cNvSpPr/>
          <p:nvPr/>
        </p:nvSpPr>
        <p:spPr>
          <a:xfrm>
            <a:off x="5867400" y="31813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p:nvSpPr>
        <p:spPr>
          <a:xfrm>
            <a:off x="5029200" y="36385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 name="Rectangle 24"/>
          <p:cNvSpPr/>
          <p:nvPr/>
        </p:nvSpPr>
        <p:spPr>
          <a:xfrm>
            <a:off x="5029200" y="24955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6" name="Rectangle 25"/>
          <p:cNvSpPr/>
          <p:nvPr/>
        </p:nvSpPr>
        <p:spPr>
          <a:xfrm>
            <a:off x="4953000" y="2419350"/>
            <a:ext cx="1219200" cy="152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3340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28" name="Rectangle 27"/>
          <p:cNvSpPr/>
          <p:nvPr/>
        </p:nvSpPr>
        <p:spPr>
          <a:xfrm>
            <a:off x="50292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29" name="Rectangle 28"/>
          <p:cNvSpPr/>
          <p:nvPr/>
        </p:nvSpPr>
        <p:spPr>
          <a:xfrm>
            <a:off x="53340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0" name="Rectangle 29"/>
          <p:cNvSpPr/>
          <p:nvPr/>
        </p:nvSpPr>
        <p:spPr>
          <a:xfrm>
            <a:off x="50292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1" name="Rectangle 30"/>
          <p:cNvSpPr/>
          <p:nvPr/>
        </p:nvSpPr>
        <p:spPr>
          <a:xfrm>
            <a:off x="53340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2" name="Rectangle 31"/>
          <p:cNvSpPr/>
          <p:nvPr/>
        </p:nvSpPr>
        <p:spPr>
          <a:xfrm>
            <a:off x="5638800" y="31813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3" name="Rectangle 32"/>
          <p:cNvSpPr/>
          <p:nvPr/>
        </p:nvSpPr>
        <p:spPr>
          <a:xfrm>
            <a:off x="5638800" y="2952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4" name="Rectangle 33"/>
          <p:cNvSpPr/>
          <p:nvPr/>
        </p:nvSpPr>
        <p:spPr>
          <a:xfrm>
            <a:off x="5638800" y="2724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5" name="Rectangle 34"/>
          <p:cNvSpPr/>
          <p:nvPr/>
        </p:nvSpPr>
        <p:spPr>
          <a:xfrm>
            <a:off x="5867400" y="2724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6" name="Rectangle 35"/>
          <p:cNvSpPr/>
          <p:nvPr/>
        </p:nvSpPr>
        <p:spPr>
          <a:xfrm>
            <a:off x="63246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7" name="Rectangle 36"/>
          <p:cNvSpPr/>
          <p:nvPr/>
        </p:nvSpPr>
        <p:spPr>
          <a:xfrm>
            <a:off x="6934200" y="3409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38" name="Rectangle 37"/>
          <p:cNvSpPr/>
          <p:nvPr/>
        </p:nvSpPr>
        <p:spPr>
          <a:xfrm>
            <a:off x="7162800" y="31813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Rectangle 38"/>
          <p:cNvSpPr/>
          <p:nvPr/>
        </p:nvSpPr>
        <p:spPr>
          <a:xfrm>
            <a:off x="6324600" y="36385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0" name="Rectangle 39"/>
          <p:cNvSpPr/>
          <p:nvPr/>
        </p:nvSpPr>
        <p:spPr>
          <a:xfrm>
            <a:off x="6324600" y="24955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1" name="Rectangle 40"/>
          <p:cNvSpPr/>
          <p:nvPr/>
        </p:nvSpPr>
        <p:spPr>
          <a:xfrm>
            <a:off x="6248400" y="2419350"/>
            <a:ext cx="1219200" cy="152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6294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3" name="Rectangle 42"/>
          <p:cNvSpPr/>
          <p:nvPr/>
        </p:nvSpPr>
        <p:spPr>
          <a:xfrm>
            <a:off x="63246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4" name="Rectangle 43"/>
          <p:cNvSpPr/>
          <p:nvPr/>
        </p:nvSpPr>
        <p:spPr>
          <a:xfrm>
            <a:off x="66294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5" name="Rectangle 44"/>
          <p:cNvSpPr/>
          <p:nvPr/>
        </p:nvSpPr>
        <p:spPr>
          <a:xfrm>
            <a:off x="63246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6" name="Rectangle 45"/>
          <p:cNvSpPr/>
          <p:nvPr/>
        </p:nvSpPr>
        <p:spPr>
          <a:xfrm>
            <a:off x="66294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7" name="Rectangle 46"/>
          <p:cNvSpPr/>
          <p:nvPr/>
        </p:nvSpPr>
        <p:spPr>
          <a:xfrm>
            <a:off x="6934200" y="31813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8" name="Rectangle 47"/>
          <p:cNvSpPr/>
          <p:nvPr/>
        </p:nvSpPr>
        <p:spPr>
          <a:xfrm>
            <a:off x="6934200" y="2952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49" name="Rectangle 48"/>
          <p:cNvSpPr/>
          <p:nvPr/>
        </p:nvSpPr>
        <p:spPr>
          <a:xfrm>
            <a:off x="6934200" y="2724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0" name="Rectangle 49"/>
          <p:cNvSpPr/>
          <p:nvPr/>
        </p:nvSpPr>
        <p:spPr>
          <a:xfrm>
            <a:off x="7162800" y="2724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1" name="Rectangle 50"/>
          <p:cNvSpPr/>
          <p:nvPr/>
        </p:nvSpPr>
        <p:spPr>
          <a:xfrm>
            <a:off x="76200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2" name="Rectangle 51"/>
          <p:cNvSpPr/>
          <p:nvPr/>
        </p:nvSpPr>
        <p:spPr>
          <a:xfrm>
            <a:off x="8229600" y="3409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3" name="Rectangle 52"/>
          <p:cNvSpPr/>
          <p:nvPr/>
        </p:nvSpPr>
        <p:spPr>
          <a:xfrm>
            <a:off x="8458200" y="31813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4" name="Rectangle 53"/>
          <p:cNvSpPr/>
          <p:nvPr/>
        </p:nvSpPr>
        <p:spPr>
          <a:xfrm>
            <a:off x="7620000" y="36385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5" name="Rectangle 54"/>
          <p:cNvSpPr/>
          <p:nvPr/>
        </p:nvSpPr>
        <p:spPr>
          <a:xfrm>
            <a:off x="7620000" y="24955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6" name="Rectangle 55"/>
          <p:cNvSpPr/>
          <p:nvPr/>
        </p:nvSpPr>
        <p:spPr>
          <a:xfrm>
            <a:off x="7543800" y="2419350"/>
            <a:ext cx="1219200" cy="152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7924800" y="3333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8" name="Rectangle 57"/>
          <p:cNvSpPr/>
          <p:nvPr/>
        </p:nvSpPr>
        <p:spPr>
          <a:xfrm>
            <a:off x="76200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9" name="Rectangle 58"/>
          <p:cNvSpPr/>
          <p:nvPr/>
        </p:nvSpPr>
        <p:spPr>
          <a:xfrm>
            <a:off x="7924800" y="3028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0" name="Rectangle 59"/>
          <p:cNvSpPr/>
          <p:nvPr/>
        </p:nvSpPr>
        <p:spPr>
          <a:xfrm>
            <a:off x="76200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1" name="Rectangle 60"/>
          <p:cNvSpPr/>
          <p:nvPr/>
        </p:nvSpPr>
        <p:spPr>
          <a:xfrm>
            <a:off x="7924800" y="27241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2" name="Rectangle 61"/>
          <p:cNvSpPr/>
          <p:nvPr/>
        </p:nvSpPr>
        <p:spPr>
          <a:xfrm>
            <a:off x="8229600" y="31813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3" name="Rectangle 62"/>
          <p:cNvSpPr/>
          <p:nvPr/>
        </p:nvSpPr>
        <p:spPr>
          <a:xfrm>
            <a:off x="8229600" y="2952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4" name="Rectangle 63"/>
          <p:cNvSpPr/>
          <p:nvPr/>
        </p:nvSpPr>
        <p:spPr>
          <a:xfrm>
            <a:off x="8229600" y="2724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5" name="Rectangle 64"/>
          <p:cNvSpPr/>
          <p:nvPr/>
        </p:nvSpPr>
        <p:spPr>
          <a:xfrm>
            <a:off x="8458200" y="2724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6" name="Rectangle 65"/>
          <p:cNvSpPr/>
          <p:nvPr/>
        </p:nvSpPr>
        <p:spPr>
          <a:xfrm>
            <a:off x="4953000" y="4476750"/>
            <a:ext cx="3810000" cy="6096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Device Memory</a:t>
            </a:r>
          </a:p>
        </p:txBody>
      </p:sp>
      <p:sp>
        <p:nvSpPr>
          <p:cNvPr id="67" name="Rectangle 66"/>
          <p:cNvSpPr/>
          <p:nvPr/>
        </p:nvSpPr>
        <p:spPr>
          <a:xfrm>
            <a:off x="4953000" y="4019550"/>
            <a:ext cx="3810000" cy="381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L2 Cache</a:t>
            </a:r>
          </a:p>
        </p:txBody>
      </p:sp>
      <p:sp>
        <p:nvSpPr>
          <p:cNvPr id="73" name="Rectangle 72"/>
          <p:cNvSpPr/>
          <p:nvPr/>
        </p:nvSpPr>
        <p:spPr>
          <a:xfrm>
            <a:off x="4953000" y="819150"/>
            <a:ext cx="1219200" cy="1524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0292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9" name="Rectangle 68"/>
          <p:cNvSpPr/>
          <p:nvPr/>
        </p:nvSpPr>
        <p:spPr>
          <a:xfrm>
            <a:off x="5638800" y="1809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0" name="Rectangle 69"/>
          <p:cNvSpPr/>
          <p:nvPr/>
        </p:nvSpPr>
        <p:spPr>
          <a:xfrm>
            <a:off x="5867400" y="1581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71" name="Rectangle 70"/>
          <p:cNvSpPr/>
          <p:nvPr/>
        </p:nvSpPr>
        <p:spPr>
          <a:xfrm>
            <a:off x="5029200" y="20383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2" name="Rectangle 71"/>
          <p:cNvSpPr/>
          <p:nvPr/>
        </p:nvSpPr>
        <p:spPr>
          <a:xfrm>
            <a:off x="5029200" y="8953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4" name="Rectangle 73"/>
          <p:cNvSpPr/>
          <p:nvPr/>
        </p:nvSpPr>
        <p:spPr>
          <a:xfrm>
            <a:off x="53340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5" name="Rectangle 74"/>
          <p:cNvSpPr/>
          <p:nvPr/>
        </p:nvSpPr>
        <p:spPr>
          <a:xfrm>
            <a:off x="50292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p:cNvSpPr/>
          <p:nvPr/>
        </p:nvSpPr>
        <p:spPr>
          <a:xfrm>
            <a:off x="53340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7" name="Rectangle 76"/>
          <p:cNvSpPr/>
          <p:nvPr/>
        </p:nvSpPr>
        <p:spPr>
          <a:xfrm>
            <a:off x="50292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8" name="Rectangle 77"/>
          <p:cNvSpPr/>
          <p:nvPr/>
        </p:nvSpPr>
        <p:spPr>
          <a:xfrm>
            <a:off x="53340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9" name="Rectangle 78"/>
          <p:cNvSpPr/>
          <p:nvPr/>
        </p:nvSpPr>
        <p:spPr>
          <a:xfrm>
            <a:off x="5638800" y="1581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80" name="Rectangle 79"/>
          <p:cNvSpPr/>
          <p:nvPr/>
        </p:nvSpPr>
        <p:spPr>
          <a:xfrm>
            <a:off x="5638800" y="13525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81" name="Rectangle 80"/>
          <p:cNvSpPr/>
          <p:nvPr/>
        </p:nvSpPr>
        <p:spPr>
          <a:xfrm>
            <a:off x="5638800" y="1123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82" name="Rectangle 81"/>
          <p:cNvSpPr/>
          <p:nvPr/>
        </p:nvSpPr>
        <p:spPr>
          <a:xfrm>
            <a:off x="5867400" y="11239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88" name="Rectangle 87"/>
          <p:cNvSpPr/>
          <p:nvPr/>
        </p:nvSpPr>
        <p:spPr>
          <a:xfrm>
            <a:off x="6248400" y="819150"/>
            <a:ext cx="1219200" cy="1524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3246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84" name="Rectangle 83"/>
          <p:cNvSpPr/>
          <p:nvPr/>
        </p:nvSpPr>
        <p:spPr>
          <a:xfrm>
            <a:off x="6934200" y="1809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85" name="Rectangle 84"/>
          <p:cNvSpPr/>
          <p:nvPr/>
        </p:nvSpPr>
        <p:spPr>
          <a:xfrm>
            <a:off x="7162800" y="1581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86" name="Rectangle 85"/>
          <p:cNvSpPr/>
          <p:nvPr/>
        </p:nvSpPr>
        <p:spPr>
          <a:xfrm>
            <a:off x="6324600" y="20383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7" name="Rectangle 86"/>
          <p:cNvSpPr/>
          <p:nvPr/>
        </p:nvSpPr>
        <p:spPr>
          <a:xfrm>
            <a:off x="6324600" y="8953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9" name="Rectangle 88"/>
          <p:cNvSpPr/>
          <p:nvPr/>
        </p:nvSpPr>
        <p:spPr>
          <a:xfrm>
            <a:off x="66294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0" name="Rectangle 89"/>
          <p:cNvSpPr/>
          <p:nvPr/>
        </p:nvSpPr>
        <p:spPr>
          <a:xfrm>
            <a:off x="63246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1" name="Rectangle 90"/>
          <p:cNvSpPr/>
          <p:nvPr/>
        </p:nvSpPr>
        <p:spPr>
          <a:xfrm>
            <a:off x="66294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2" name="Rectangle 91"/>
          <p:cNvSpPr/>
          <p:nvPr/>
        </p:nvSpPr>
        <p:spPr>
          <a:xfrm>
            <a:off x="63246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3" name="Rectangle 92"/>
          <p:cNvSpPr/>
          <p:nvPr/>
        </p:nvSpPr>
        <p:spPr>
          <a:xfrm>
            <a:off x="66294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4" name="Rectangle 93"/>
          <p:cNvSpPr/>
          <p:nvPr/>
        </p:nvSpPr>
        <p:spPr>
          <a:xfrm>
            <a:off x="6934200" y="1581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5" name="Rectangle 94"/>
          <p:cNvSpPr/>
          <p:nvPr/>
        </p:nvSpPr>
        <p:spPr>
          <a:xfrm>
            <a:off x="6934200" y="13525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6" name="Rectangle 95"/>
          <p:cNvSpPr/>
          <p:nvPr/>
        </p:nvSpPr>
        <p:spPr>
          <a:xfrm>
            <a:off x="6934200" y="1123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7" name="Rectangle 96"/>
          <p:cNvSpPr/>
          <p:nvPr/>
        </p:nvSpPr>
        <p:spPr>
          <a:xfrm>
            <a:off x="7162800" y="11239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3" name="Rectangle 102"/>
          <p:cNvSpPr/>
          <p:nvPr/>
        </p:nvSpPr>
        <p:spPr>
          <a:xfrm>
            <a:off x="7543800" y="819150"/>
            <a:ext cx="1219200" cy="1524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76200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99" name="Rectangle 98"/>
          <p:cNvSpPr/>
          <p:nvPr/>
        </p:nvSpPr>
        <p:spPr>
          <a:xfrm>
            <a:off x="8229600" y="18097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0" name="Rectangle 99"/>
          <p:cNvSpPr/>
          <p:nvPr/>
        </p:nvSpPr>
        <p:spPr>
          <a:xfrm>
            <a:off x="8458200" y="15811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1" name="Rectangle 100"/>
          <p:cNvSpPr/>
          <p:nvPr/>
        </p:nvSpPr>
        <p:spPr>
          <a:xfrm>
            <a:off x="7620000" y="2038350"/>
            <a:ext cx="1066800" cy="228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2" name="Rectangle 101"/>
          <p:cNvSpPr/>
          <p:nvPr/>
        </p:nvSpPr>
        <p:spPr>
          <a:xfrm>
            <a:off x="7620000" y="895350"/>
            <a:ext cx="10668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4" name="Rectangle 103"/>
          <p:cNvSpPr/>
          <p:nvPr/>
        </p:nvSpPr>
        <p:spPr>
          <a:xfrm>
            <a:off x="7924800" y="17335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5" name="Rectangle 104"/>
          <p:cNvSpPr/>
          <p:nvPr/>
        </p:nvSpPr>
        <p:spPr>
          <a:xfrm>
            <a:off x="76200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6" name="Rectangle 105"/>
          <p:cNvSpPr/>
          <p:nvPr/>
        </p:nvSpPr>
        <p:spPr>
          <a:xfrm>
            <a:off x="7924800" y="14287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7" name="Rectangle 106"/>
          <p:cNvSpPr/>
          <p:nvPr/>
        </p:nvSpPr>
        <p:spPr>
          <a:xfrm>
            <a:off x="76200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8" name="Rectangle 107"/>
          <p:cNvSpPr/>
          <p:nvPr/>
        </p:nvSpPr>
        <p:spPr>
          <a:xfrm>
            <a:off x="7924800" y="1123950"/>
            <a:ext cx="228600" cy="228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9" name="Rectangle 108"/>
          <p:cNvSpPr/>
          <p:nvPr/>
        </p:nvSpPr>
        <p:spPr>
          <a:xfrm>
            <a:off x="8229600" y="15811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0" name="Rectangle 109"/>
          <p:cNvSpPr/>
          <p:nvPr/>
        </p:nvSpPr>
        <p:spPr>
          <a:xfrm>
            <a:off x="8229600" y="13525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1" name="Rectangle 110"/>
          <p:cNvSpPr/>
          <p:nvPr/>
        </p:nvSpPr>
        <p:spPr>
          <a:xfrm>
            <a:off x="8229600" y="1123950"/>
            <a:ext cx="1524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2" name="Rectangle 111"/>
          <p:cNvSpPr/>
          <p:nvPr/>
        </p:nvSpPr>
        <p:spPr>
          <a:xfrm>
            <a:off x="8458200" y="1123950"/>
            <a:ext cx="2286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389707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The Full System</a:t>
            </a:r>
          </a:p>
        </p:txBody>
      </p:sp>
      <p:sp>
        <p:nvSpPr>
          <p:cNvPr id="7" name="TextBox 6"/>
          <p:cNvSpPr txBox="1">
            <a:spLocks noChangeAspect="1"/>
          </p:cNvSpPr>
          <p:nvPr/>
        </p:nvSpPr>
        <p:spPr>
          <a:xfrm>
            <a:off x="381000" y="1005840"/>
            <a:ext cx="3429000" cy="3657600"/>
          </a:xfrm>
          <a:prstGeom prst="rect">
            <a:avLst/>
          </a:prstGeom>
          <a:noFill/>
        </p:spPr>
        <p:txBody>
          <a:bodyPr wrap="square" rtlCol="0">
            <a:noAutofit/>
          </a:bodyPr>
          <a:lstStyle/>
          <a:p>
            <a:r>
              <a:rPr lang="en-US" dirty="0"/>
              <a:t>GPUs are not standalone processors, require a CPU to manage them.</a:t>
            </a:r>
          </a:p>
          <a:p>
            <a:endParaRPr lang="en-US" dirty="0"/>
          </a:p>
          <a:p>
            <a:r>
              <a:rPr lang="en-US" dirty="0"/>
              <a:t>Commonly refer to CPU as “host” and GPU as “device”.</a:t>
            </a:r>
          </a:p>
          <a:p>
            <a:endParaRPr lang="en-US" dirty="0"/>
          </a:p>
          <a:p>
            <a:r>
              <a:rPr lang="en-US" dirty="0"/>
              <a:t>Connected by very high latency </a:t>
            </a:r>
            <a:r>
              <a:rPr lang="en-US" dirty="0" err="1"/>
              <a:t>PCIe</a:t>
            </a:r>
            <a:r>
              <a:rPr lang="en-US" dirty="0"/>
              <a:t> bus.</a:t>
            </a:r>
          </a:p>
          <a:p>
            <a:endParaRPr lang="en-US" dirty="0"/>
          </a:p>
          <a:p>
            <a:r>
              <a:rPr lang="en-US" dirty="0"/>
              <a:t>Analogous to two MPI processes, versus </a:t>
            </a:r>
            <a:r>
              <a:rPr lang="en-US" dirty="0" err="1"/>
              <a:t>OpenMP</a:t>
            </a:r>
            <a:r>
              <a:rPr lang="en-US" dirty="0"/>
              <a:t>/</a:t>
            </a:r>
            <a:r>
              <a:rPr lang="en-US" dirty="0" err="1"/>
              <a:t>Cilk</a:t>
            </a:r>
            <a:r>
              <a:rPr lang="en-US" dirty="0"/>
              <a:t> everything shared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23</a:t>
            </a:fld>
            <a:endParaRPr lang="en-US"/>
          </a:p>
        </p:txBody>
      </p:sp>
      <p:sp>
        <p:nvSpPr>
          <p:cNvPr id="10" name="Rectangle 9"/>
          <p:cNvSpPr/>
          <p:nvPr/>
        </p:nvSpPr>
        <p:spPr>
          <a:xfrm>
            <a:off x="4724400" y="346252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23" name="Rectangle 22"/>
          <p:cNvSpPr/>
          <p:nvPr/>
        </p:nvSpPr>
        <p:spPr>
          <a:xfrm>
            <a:off x="5099304" y="3380232"/>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p:nvSpPr>
        <p:spPr>
          <a:xfrm>
            <a:off x="4724400" y="3638550"/>
            <a:ext cx="533400" cy="152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 name="Rectangle 24"/>
          <p:cNvSpPr/>
          <p:nvPr/>
        </p:nvSpPr>
        <p:spPr>
          <a:xfrm>
            <a:off x="4724400" y="2923032"/>
            <a:ext cx="5334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6" name="Rectangle 25"/>
          <p:cNvSpPr/>
          <p:nvPr/>
        </p:nvSpPr>
        <p:spPr>
          <a:xfrm>
            <a:off x="4687824" y="2876550"/>
            <a:ext cx="603504" cy="9547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907280" y="353568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6" name="Rectangle 65"/>
          <p:cNvSpPr/>
          <p:nvPr/>
        </p:nvSpPr>
        <p:spPr>
          <a:xfrm>
            <a:off x="4648200" y="4248150"/>
            <a:ext cx="3352800" cy="381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Device Memory</a:t>
            </a:r>
          </a:p>
        </p:txBody>
      </p:sp>
      <p:sp>
        <p:nvSpPr>
          <p:cNvPr id="67" name="Rectangle 66"/>
          <p:cNvSpPr/>
          <p:nvPr/>
        </p:nvSpPr>
        <p:spPr>
          <a:xfrm>
            <a:off x="4648200" y="3943350"/>
            <a:ext cx="3352800" cy="2286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L2 Cache</a:t>
            </a:r>
          </a:p>
        </p:txBody>
      </p:sp>
      <p:sp>
        <p:nvSpPr>
          <p:cNvPr id="113" name="Rectangle 112"/>
          <p:cNvSpPr/>
          <p:nvPr/>
        </p:nvSpPr>
        <p:spPr>
          <a:xfrm>
            <a:off x="4724400" y="327964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4" name="Rectangle 113"/>
          <p:cNvSpPr/>
          <p:nvPr/>
        </p:nvSpPr>
        <p:spPr>
          <a:xfrm>
            <a:off x="4724400" y="309676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5" name="Rectangle 114"/>
          <p:cNvSpPr/>
          <p:nvPr/>
        </p:nvSpPr>
        <p:spPr>
          <a:xfrm>
            <a:off x="4907280" y="3425952"/>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9" name="Rectangle 118"/>
          <p:cNvSpPr/>
          <p:nvPr/>
        </p:nvSpPr>
        <p:spPr>
          <a:xfrm>
            <a:off x="5099304" y="3105150"/>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2" name="Rectangle 121"/>
          <p:cNvSpPr/>
          <p:nvPr/>
        </p:nvSpPr>
        <p:spPr>
          <a:xfrm>
            <a:off x="4907280" y="3316224"/>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23" name="Rectangle 122"/>
          <p:cNvSpPr/>
          <p:nvPr/>
        </p:nvSpPr>
        <p:spPr>
          <a:xfrm>
            <a:off x="4907280" y="3206496"/>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24" name="Rectangle 123"/>
          <p:cNvSpPr/>
          <p:nvPr/>
        </p:nvSpPr>
        <p:spPr>
          <a:xfrm>
            <a:off x="4907280" y="310515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25" name="Rectangle 124"/>
          <p:cNvSpPr/>
          <p:nvPr/>
        </p:nvSpPr>
        <p:spPr>
          <a:xfrm>
            <a:off x="5410200" y="346252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26" name="Rectangle 125"/>
          <p:cNvSpPr/>
          <p:nvPr/>
        </p:nvSpPr>
        <p:spPr>
          <a:xfrm>
            <a:off x="5785104" y="3380232"/>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7" name="Rectangle 126"/>
          <p:cNvSpPr/>
          <p:nvPr/>
        </p:nvSpPr>
        <p:spPr>
          <a:xfrm>
            <a:off x="5410200" y="3638550"/>
            <a:ext cx="533400" cy="152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8" name="Rectangle 127"/>
          <p:cNvSpPr/>
          <p:nvPr/>
        </p:nvSpPr>
        <p:spPr>
          <a:xfrm>
            <a:off x="5410200" y="2923032"/>
            <a:ext cx="5334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9" name="Rectangle 128"/>
          <p:cNvSpPr/>
          <p:nvPr/>
        </p:nvSpPr>
        <p:spPr>
          <a:xfrm>
            <a:off x="5373624" y="2876550"/>
            <a:ext cx="603504" cy="9547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5593080" y="353568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1" name="Rectangle 130"/>
          <p:cNvSpPr/>
          <p:nvPr/>
        </p:nvSpPr>
        <p:spPr>
          <a:xfrm>
            <a:off x="5410200" y="327964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2" name="Rectangle 131"/>
          <p:cNvSpPr/>
          <p:nvPr/>
        </p:nvSpPr>
        <p:spPr>
          <a:xfrm>
            <a:off x="5410200" y="309676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3" name="Rectangle 132"/>
          <p:cNvSpPr/>
          <p:nvPr/>
        </p:nvSpPr>
        <p:spPr>
          <a:xfrm>
            <a:off x="5593080" y="3425952"/>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4" name="Rectangle 133"/>
          <p:cNvSpPr/>
          <p:nvPr/>
        </p:nvSpPr>
        <p:spPr>
          <a:xfrm>
            <a:off x="5785104" y="3105150"/>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5" name="Rectangle 134"/>
          <p:cNvSpPr/>
          <p:nvPr/>
        </p:nvSpPr>
        <p:spPr>
          <a:xfrm>
            <a:off x="5593080" y="3316224"/>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6" name="Rectangle 135"/>
          <p:cNvSpPr/>
          <p:nvPr/>
        </p:nvSpPr>
        <p:spPr>
          <a:xfrm>
            <a:off x="5593080" y="3206496"/>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7" name="Rectangle 136"/>
          <p:cNvSpPr/>
          <p:nvPr/>
        </p:nvSpPr>
        <p:spPr>
          <a:xfrm>
            <a:off x="5593080" y="310515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8" name="Rectangle 137"/>
          <p:cNvSpPr/>
          <p:nvPr/>
        </p:nvSpPr>
        <p:spPr>
          <a:xfrm>
            <a:off x="6096000" y="346252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9" name="Rectangle 138"/>
          <p:cNvSpPr/>
          <p:nvPr/>
        </p:nvSpPr>
        <p:spPr>
          <a:xfrm>
            <a:off x="6470904" y="3380232"/>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0" name="Rectangle 139"/>
          <p:cNvSpPr/>
          <p:nvPr/>
        </p:nvSpPr>
        <p:spPr>
          <a:xfrm>
            <a:off x="6096000" y="3638550"/>
            <a:ext cx="533400" cy="152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1" name="Rectangle 140"/>
          <p:cNvSpPr/>
          <p:nvPr/>
        </p:nvSpPr>
        <p:spPr>
          <a:xfrm>
            <a:off x="6096000" y="2923032"/>
            <a:ext cx="5334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2" name="Rectangle 141"/>
          <p:cNvSpPr/>
          <p:nvPr/>
        </p:nvSpPr>
        <p:spPr>
          <a:xfrm>
            <a:off x="6059424" y="2876550"/>
            <a:ext cx="603504" cy="9547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6278880" y="353568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44" name="Rectangle 143"/>
          <p:cNvSpPr/>
          <p:nvPr/>
        </p:nvSpPr>
        <p:spPr>
          <a:xfrm>
            <a:off x="6096000" y="327964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45" name="Rectangle 144"/>
          <p:cNvSpPr/>
          <p:nvPr/>
        </p:nvSpPr>
        <p:spPr>
          <a:xfrm>
            <a:off x="6096000" y="309676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46" name="Rectangle 145"/>
          <p:cNvSpPr/>
          <p:nvPr/>
        </p:nvSpPr>
        <p:spPr>
          <a:xfrm>
            <a:off x="6278880" y="3425952"/>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47" name="Rectangle 146"/>
          <p:cNvSpPr/>
          <p:nvPr/>
        </p:nvSpPr>
        <p:spPr>
          <a:xfrm>
            <a:off x="6470904" y="3105150"/>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8" name="Rectangle 147"/>
          <p:cNvSpPr/>
          <p:nvPr/>
        </p:nvSpPr>
        <p:spPr>
          <a:xfrm>
            <a:off x="6278880" y="3316224"/>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49" name="Rectangle 148"/>
          <p:cNvSpPr/>
          <p:nvPr/>
        </p:nvSpPr>
        <p:spPr>
          <a:xfrm>
            <a:off x="6278880" y="3206496"/>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0" name="Rectangle 149"/>
          <p:cNvSpPr/>
          <p:nvPr/>
        </p:nvSpPr>
        <p:spPr>
          <a:xfrm>
            <a:off x="6278880" y="310515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1" name="Rectangle 150"/>
          <p:cNvSpPr/>
          <p:nvPr/>
        </p:nvSpPr>
        <p:spPr>
          <a:xfrm>
            <a:off x="6781800" y="346252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2" name="Rectangle 151"/>
          <p:cNvSpPr/>
          <p:nvPr/>
        </p:nvSpPr>
        <p:spPr>
          <a:xfrm>
            <a:off x="7156704" y="3380232"/>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3" name="Rectangle 152"/>
          <p:cNvSpPr/>
          <p:nvPr/>
        </p:nvSpPr>
        <p:spPr>
          <a:xfrm>
            <a:off x="6781800" y="3638550"/>
            <a:ext cx="533400" cy="152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4" name="Rectangle 153"/>
          <p:cNvSpPr/>
          <p:nvPr/>
        </p:nvSpPr>
        <p:spPr>
          <a:xfrm>
            <a:off x="6781800" y="2923032"/>
            <a:ext cx="5334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5" name="Rectangle 154"/>
          <p:cNvSpPr/>
          <p:nvPr/>
        </p:nvSpPr>
        <p:spPr>
          <a:xfrm>
            <a:off x="6745224" y="2876550"/>
            <a:ext cx="603504" cy="9547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6964680" y="353568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7" name="Rectangle 156"/>
          <p:cNvSpPr/>
          <p:nvPr/>
        </p:nvSpPr>
        <p:spPr>
          <a:xfrm>
            <a:off x="6781800" y="327964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8" name="Rectangle 157"/>
          <p:cNvSpPr/>
          <p:nvPr/>
        </p:nvSpPr>
        <p:spPr>
          <a:xfrm>
            <a:off x="6781800" y="309676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59" name="Rectangle 158"/>
          <p:cNvSpPr/>
          <p:nvPr/>
        </p:nvSpPr>
        <p:spPr>
          <a:xfrm>
            <a:off x="6964680" y="3425952"/>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60" name="Rectangle 159"/>
          <p:cNvSpPr/>
          <p:nvPr/>
        </p:nvSpPr>
        <p:spPr>
          <a:xfrm>
            <a:off x="7156704" y="3105150"/>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61" name="Rectangle 160"/>
          <p:cNvSpPr/>
          <p:nvPr/>
        </p:nvSpPr>
        <p:spPr>
          <a:xfrm>
            <a:off x="6964680" y="3316224"/>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62" name="Rectangle 161"/>
          <p:cNvSpPr/>
          <p:nvPr/>
        </p:nvSpPr>
        <p:spPr>
          <a:xfrm>
            <a:off x="6964680" y="3206496"/>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63" name="Rectangle 162"/>
          <p:cNvSpPr/>
          <p:nvPr/>
        </p:nvSpPr>
        <p:spPr>
          <a:xfrm>
            <a:off x="6964680" y="310515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64" name="Rectangle 163"/>
          <p:cNvSpPr/>
          <p:nvPr/>
        </p:nvSpPr>
        <p:spPr>
          <a:xfrm>
            <a:off x="7467600" y="346252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65" name="Rectangle 164"/>
          <p:cNvSpPr/>
          <p:nvPr/>
        </p:nvSpPr>
        <p:spPr>
          <a:xfrm>
            <a:off x="7842504" y="3380232"/>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66" name="Rectangle 165"/>
          <p:cNvSpPr/>
          <p:nvPr/>
        </p:nvSpPr>
        <p:spPr>
          <a:xfrm>
            <a:off x="7467600" y="3638550"/>
            <a:ext cx="533400" cy="152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7" name="Rectangle 166"/>
          <p:cNvSpPr/>
          <p:nvPr/>
        </p:nvSpPr>
        <p:spPr>
          <a:xfrm>
            <a:off x="7467600" y="2923032"/>
            <a:ext cx="533400" cy="152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8" name="Rectangle 167"/>
          <p:cNvSpPr/>
          <p:nvPr/>
        </p:nvSpPr>
        <p:spPr>
          <a:xfrm>
            <a:off x="7431024" y="2876550"/>
            <a:ext cx="603504" cy="9547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7650480" y="353568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0" name="Rectangle 169"/>
          <p:cNvSpPr/>
          <p:nvPr/>
        </p:nvSpPr>
        <p:spPr>
          <a:xfrm>
            <a:off x="7467600" y="327964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1" name="Rectangle 170"/>
          <p:cNvSpPr/>
          <p:nvPr/>
        </p:nvSpPr>
        <p:spPr>
          <a:xfrm>
            <a:off x="7467600" y="3096768"/>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2" name="Rectangle 171"/>
          <p:cNvSpPr/>
          <p:nvPr/>
        </p:nvSpPr>
        <p:spPr>
          <a:xfrm>
            <a:off x="7650480" y="3425952"/>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3" name="Rectangle 172"/>
          <p:cNvSpPr/>
          <p:nvPr/>
        </p:nvSpPr>
        <p:spPr>
          <a:xfrm>
            <a:off x="7842504" y="3105150"/>
            <a:ext cx="152400" cy="22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74" name="Rectangle 173"/>
          <p:cNvSpPr/>
          <p:nvPr/>
        </p:nvSpPr>
        <p:spPr>
          <a:xfrm>
            <a:off x="7650480" y="3316224"/>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5" name="Rectangle 174"/>
          <p:cNvSpPr/>
          <p:nvPr/>
        </p:nvSpPr>
        <p:spPr>
          <a:xfrm>
            <a:off x="7650480" y="3206496"/>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6" name="Rectangle 175"/>
          <p:cNvSpPr/>
          <p:nvPr/>
        </p:nvSpPr>
        <p:spPr>
          <a:xfrm>
            <a:off x="7650480" y="3105150"/>
            <a:ext cx="152400" cy="76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77" name="Rectangle 176"/>
          <p:cNvSpPr/>
          <p:nvPr/>
        </p:nvSpPr>
        <p:spPr>
          <a:xfrm>
            <a:off x="4572000" y="2571750"/>
            <a:ext cx="3505200" cy="21336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sz="2000" b="1" dirty="0">
                <a:solidFill>
                  <a:schemeClr val="tx1"/>
                </a:solidFill>
              </a:rPr>
              <a:t>GPU</a:t>
            </a:r>
          </a:p>
        </p:txBody>
      </p:sp>
      <p:sp>
        <p:nvSpPr>
          <p:cNvPr id="178" name="Rectangle 177"/>
          <p:cNvSpPr/>
          <p:nvPr/>
        </p:nvSpPr>
        <p:spPr>
          <a:xfrm>
            <a:off x="4572000" y="361950"/>
            <a:ext cx="3505200" cy="1295400"/>
          </a:xfrm>
          <a:prstGeom prst="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sz="2000" b="1" dirty="0">
                <a:solidFill>
                  <a:schemeClr val="tx1"/>
                </a:solidFill>
              </a:rPr>
              <a:t>CPU</a:t>
            </a:r>
          </a:p>
        </p:txBody>
      </p:sp>
      <p:sp>
        <p:nvSpPr>
          <p:cNvPr id="179" name="Rectangle 178"/>
          <p:cNvSpPr/>
          <p:nvPr/>
        </p:nvSpPr>
        <p:spPr>
          <a:xfrm>
            <a:off x="48006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0" name="Rectangle 179"/>
          <p:cNvSpPr/>
          <p:nvPr/>
        </p:nvSpPr>
        <p:spPr>
          <a:xfrm>
            <a:off x="53340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1" name="Rectangle 180"/>
          <p:cNvSpPr/>
          <p:nvPr/>
        </p:nvSpPr>
        <p:spPr>
          <a:xfrm>
            <a:off x="58674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2" name="Rectangle 181"/>
          <p:cNvSpPr/>
          <p:nvPr/>
        </p:nvSpPr>
        <p:spPr>
          <a:xfrm>
            <a:off x="64008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3" name="Rectangle 182"/>
          <p:cNvSpPr/>
          <p:nvPr/>
        </p:nvSpPr>
        <p:spPr>
          <a:xfrm>
            <a:off x="69342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4" name="Rectangle 183"/>
          <p:cNvSpPr/>
          <p:nvPr/>
        </p:nvSpPr>
        <p:spPr>
          <a:xfrm>
            <a:off x="7467600" y="112395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t>x86 core</a:t>
            </a:r>
          </a:p>
        </p:txBody>
      </p:sp>
      <p:sp>
        <p:nvSpPr>
          <p:cNvPr id="185" name="Rectangle 184"/>
          <p:cNvSpPr/>
          <p:nvPr/>
        </p:nvSpPr>
        <p:spPr>
          <a:xfrm>
            <a:off x="4800600" y="666750"/>
            <a:ext cx="3124200" cy="381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DRAM</a:t>
            </a:r>
          </a:p>
        </p:txBody>
      </p:sp>
      <p:cxnSp>
        <p:nvCxnSpPr>
          <p:cNvPr id="8" name="Straight Arrow Connector 7"/>
          <p:cNvCxnSpPr>
            <a:stCxn id="178" idx="2"/>
            <a:endCxn id="177" idx="0"/>
          </p:cNvCxnSpPr>
          <p:nvPr/>
        </p:nvCxnSpPr>
        <p:spPr>
          <a:xfrm>
            <a:off x="6324600" y="1657350"/>
            <a:ext cx="0" cy="91440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24600" y="1885950"/>
            <a:ext cx="985028" cy="369332"/>
          </a:xfrm>
          <a:prstGeom prst="rect">
            <a:avLst/>
          </a:prstGeom>
          <a:noFill/>
        </p:spPr>
        <p:txBody>
          <a:bodyPr wrap="none" rtlCol="0">
            <a:spAutoFit/>
          </a:bodyPr>
          <a:lstStyle/>
          <a:p>
            <a:r>
              <a:rPr lang="en-US" dirty="0" err="1"/>
              <a:t>PCIe</a:t>
            </a:r>
            <a:r>
              <a:rPr lang="en-US" dirty="0"/>
              <a:t> bus</a:t>
            </a:r>
          </a:p>
        </p:txBody>
      </p:sp>
    </p:spTree>
    <p:extLst>
      <p:ext uri="{BB962C8B-B14F-4D97-AF65-F5344CB8AC3E}">
        <p14:creationId xmlns:p14="http://schemas.microsoft.com/office/powerpoint/2010/main" val="2069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Hands-On With CUDA, a Simple Example</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24</a:t>
            </a:fld>
            <a:endParaRPr lang="en-US"/>
          </a:p>
        </p:txBody>
      </p:sp>
    </p:spTree>
    <p:extLst>
      <p:ext uri="{BB962C8B-B14F-4D97-AF65-F5344CB8AC3E}">
        <p14:creationId xmlns:p14="http://schemas.microsoft.com/office/powerpoint/2010/main" val="4072396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Software Stack</a:t>
            </a:r>
          </a:p>
        </p:txBody>
      </p:sp>
      <p:sp>
        <p:nvSpPr>
          <p:cNvPr id="2" name="Slide Number Placeholder 1"/>
          <p:cNvSpPr>
            <a:spLocks noGrp="1"/>
          </p:cNvSpPr>
          <p:nvPr>
            <p:ph type="sldNum" sz="quarter" idx="12"/>
          </p:nvPr>
        </p:nvSpPr>
        <p:spPr/>
        <p:txBody>
          <a:bodyPr/>
          <a:lstStyle/>
          <a:p>
            <a:fld id="{63C537C0-9BD9-40EB-BADE-4FE671F46F7E}" type="slidenum">
              <a:rPr lang="en-US" smtClean="0"/>
              <a:t>25</a:t>
            </a:fld>
            <a:endParaRPr lang="en-US"/>
          </a:p>
        </p:txBody>
      </p:sp>
      <p:pic>
        <p:nvPicPr>
          <p:cNvPr id="13" name="Picture 12"/>
          <p:cNvPicPr>
            <a:picLocks noChangeAspect="1"/>
          </p:cNvPicPr>
          <p:nvPr/>
        </p:nvPicPr>
        <p:blipFill>
          <a:blip r:embed="rId2"/>
          <a:stretch>
            <a:fillRect/>
          </a:stretch>
        </p:blipFill>
        <p:spPr>
          <a:xfrm>
            <a:off x="2514600" y="895350"/>
            <a:ext cx="4495800" cy="3846841"/>
          </a:xfrm>
          <a:prstGeom prst="rect">
            <a:avLst/>
          </a:prstGeom>
        </p:spPr>
      </p:pic>
      <p:sp>
        <p:nvSpPr>
          <p:cNvPr id="14" name="Rectangle 13"/>
          <p:cNvSpPr/>
          <p:nvPr/>
        </p:nvSpPr>
        <p:spPr>
          <a:xfrm>
            <a:off x="1828800" y="4781550"/>
            <a:ext cx="6096000" cy="276999"/>
          </a:xfrm>
          <a:prstGeom prst="rect">
            <a:avLst/>
          </a:prstGeom>
        </p:spPr>
        <p:txBody>
          <a:bodyPr wrap="square">
            <a:spAutoFit/>
          </a:bodyPr>
          <a:lstStyle/>
          <a:p>
            <a:pPr algn="ctr"/>
            <a:r>
              <a:rPr lang="en-US" sz="1200" dirty="0">
                <a:hlinkClick r:id="rId3"/>
              </a:rPr>
              <a:t>http://www.comp.leeds.ac.uk/viznet/reports/GPU_report/GPUSTARReport_html.html</a:t>
            </a:r>
            <a:endParaRPr lang="en-US" sz="1200" dirty="0"/>
          </a:p>
        </p:txBody>
      </p:sp>
    </p:spTree>
    <p:extLst>
      <p:ext uri="{BB962C8B-B14F-4D97-AF65-F5344CB8AC3E}">
        <p14:creationId xmlns:p14="http://schemas.microsoft.com/office/powerpoint/2010/main" val="251512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81000" y="1005840"/>
            <a:ext cx="6324600" cy="3699510"/>
          </a:xfrm>
          <a:prstGeom prst="rect">
            <a:avLst/>
          </a:prstGeom>
          <a:noFill/>
        </p:spPr>
        <p:txBody>
          <a:bodyPr wrap="square" rtlCol="0">
            <a:noAutofit/>
          </a:bodyPr>
          <a:lstStyle/>
          <a:p>
            <a:r>
              <a:rPr lang="en-US" sz="2000" dirty="0"/>
              <a:t>Kernel is written as single-threaded code.</a:t>
            </a:r>
          </a:p>
          <a:p>
            <a:endParaRPr lang="en-US" sz="2000" dirty="0"/>
          </a:p>
          <a:p>
            <a:r>
              <a:rPr lang="en-US" sz="2000" dirty="0"/>
              <a:t>A single CUDA thread per CUDA core, each CUDA thread executes same kernel (similar to SPMD).</a:t>
            </a:r>
          </a:p>
          <a:p>
            <a:endParaRPr lang="en-US" sz="2000" dirty="0"/>
          </a:p>
          <a:p>
            <a:r>
              <a:rPr lang="en-US" sz="2000" dirty="0"/>
              <a:t>Let’s start by considering vector addition: </a:t>
            </a:r>
            <a:r>
              <a:rPr lang="en-US" sz="2000" b="1" dirty="0">
                <a:latin typeface="Consolas"/>
                <a:cs typeface="Consolas"/>
              </a:rPr>
              <a:t>C = B + A</a:t>
            </a:r>
          </a:p>
          <a:p>
            <a:endParaRPr lang="en-US" sz="2000" dirty="0">
              <a:latin typeface="Consolas"/>
              <a:cs typeface="Consolas"/>
            </a:endParaRPr>
          </a:p>
          <a:p>
            <a:r>
              <a:rPr lang="en-US" dirty="0">
                <a:latin typeface="Consolas"/>
                <a:cs typeface="Consolas"/>
              </a:rPr>
              <a:t>void </a:t>
            </a:r>
            <a:r>
              <a:rPr lang="en-US" dirty="0" err="1">
                <a:latin typeface="Consolas"/>
                <a:cs typeface="Consolas"/>
              </a:rPr>
              <a:t>vector_add</a:t>
            </a:r>
            <a:r>
              <a:rPr lang="en-US" dirty="0">
                <a:latin typeface="Consolas"/>
                <a:cs typeface="Consolas"/>
              </a:rPr>
              <a:t>(</a:t>
            </a:r>
            <a:r>
              <a:rPr lang="en-US" dirty="0" err="1">
                <a:latin typeface="Consolas"/>
                <a:cs typeface="Consolas"/>
              </a:rPr>
              <a:t>int</a:t>
            </a:r>
            <a:r>
              <a:rPr lang="en-US" dirty="0">
                <a:latin typeface="Consolas"/>
                <a:cs typeface="Consolas"/>
              </a:rPr>
              <a:t> *C, </a:t>
            </a:r>
            <a:r>
              <a:rPr lang="en-US" dirty="0" err="1">
                <a:latin typeface="Consolas"/>
                <a:cs typeface="Consolas"/>
              </a:rPr>
              <a:t>int</a:t>
            </a:r>
            <a:r>
              <a:rPr lang="en-US" dirty="0">
                <a:latin typeface="Consolas"/>
                <a:cs typeface="Consolas"/>
              </a:rPr>
              <a:t> *B, </a:t>
            </a:r>
            <a:r>
              <a:rPr lang="en-US" dirty="0" err="1">
                <a:latin typeface="Consolas"/>
                <a:cs typeface="Consolas"/>
              </a:rPr>
              <a:t>int</a:t>
            </a:r>
            <a:r>
              <a:rPr lang="en-US" dirty="0">
                <a:latin typeface="Consolas"/>
                <a:cs typeface="Consolas"/>
              </a:rPr>
              <a:t> *A, </a:t>
            </a:r>
            <a:r>
              <a:rPr lang="en-US" dirty="0" err="1">
                <a:latin typeface="Consolas"/>
                <a:cs typeface="Consolas"/>
              </a:rPr>
              <a:t>int</a:t>
            </a:r>
            <a:r>
              <a:rPr lang="en-US" dirty="0">
                <a:latin typeface="Consolas"/>
                <a:cs typeface="Consolas"/>
              </a:rPr>
              <a:t> N) {</a:t>
            </a:r>
          </a:p>
          <a:p>
            <a:r>
              <a:rPr lang="en-US" dirty="0">
                <a:latin typeface="Consolas"/>
                <a:cs typeface="Consolas"/>
              </a:rPr>
              <a:t>  </a:t>
            </a:r>
            <a:r>
              <a:rPr lang="en-US" dirty="0" err="1">
                <a:latin typeface="Consolas"/>
                <a:cs typeface="Consolas"/>
              </a:rPr>
              <a:t>int</a:t>
            </a:r>
            <a:r>
              <a:rPr lang="en-US" dirty="0">
                <a:latin typeface="Consolas"/>
                <a:cs typeface="Consolas"/>
              </a:rPr>
              <a:t> </a:t>
            </a:r>
            <a:r>
              <a:rPr lang="en-US" dirty="0" err="1">
                <a:latin typeface="Consolas"/>
                <a:cs typeface="Consolas"/>
              </a:rPr>
              <a:t>i</a:t>
            </a:r>
            <a:r>
              <a:rPr lang="en-US" dirty="0">
                <a:latin typeface="Consolas"/>
                <a:cs typeface="Consolas"/>
              </a:rPr>
              <a:t>;</a:t>
            </a:r>
          </a:p>
          <a:p>
            <a:r>
              <a:rPr lang="en-US" dirty="0">
                <a:latin typeface="Consolas"/>
                <a:cs typeface="Consolas"/>
              </a:rPr>
              <a:t>  for (</a:t>
            </a:r>
            <a:r>
              <a:rPr lang="en-US" dirty="0" err="1">
                <a:latin typeface="Consolas"/>
                <a:cs typeface="Consolas"/>
              </a:rPr>
              <a:t>i</a:t>
            </a:r>
            <a:r>
              <a:rPr lang="en-US" dirty="0">
                <a:latin typeface="Consolas"/>
                <a:cs typeface="Consolas"/>
              </a:rPr>
              <a:t> = 0; </a:t>
            </a:r>
            <a:r>
              <a:rPr lang="en-US" dirty="0" err="1">
                <a:latin typeface="Consolas"/>
                <a:cs typeface="Consolas"/>
              </a:rPr>
              <a:t>i</a:t>
            </a:r>
            <a:r>
              <a:rPr lang="en-US" dirty="0">
                <a:latin typeface="Consolas"/>
                <a:cs typeface="Consolas"/>
              </a:rPr>
              <a:t> &lt; N; </a:t>
            </a:r>
            <a:r>
              <a:rPr lang="en-US" dirty="0" err="1">
                <a:latin typeface="Consolas"/>
                <a:cs typeface="Consolas"/>
              </a:rPr>
              <a:t>i</a:t>
            </a:r>
            <a:r>
              <a:rPr lang="en-US" dirty="0">
                <a:latin typeface="Consolas"/>
                <a:cs typeface="Consolas"/>
              </a:rPr>
              <a:t>++) {</a:t>
            </a:r>
          </a:p>
          <a:p>
            <a:r>
              <a:rPr lang="en-US" dirty="0">
                <a:latin typeface="Consolas"/>
                <a:cs typeface="Consolas"/>
              </a:rPr>
              <a:t>    C[</a:t>
            </a:r>
            <a:r>
              <a:rPr lang="en-US" dirty="0" err="1">
                <a:latin typeface="Consolas"/>
                <a:cs typeface="Consolas"/>
              </a:rPr>
              <a:t>i</a:t>
            </a:r>
            <a:r>
              <a:rPr lang="en-US" dirty="0">
                <a:latin typeface="Consolas"/>
                <a:cs typeface="Consolas"/>
              </a:rPr>
              <a:t>] = A[</a:t>
            </a:r>
            <a:r>
              <a:rPr lang="en-US" dirty="0" err="1">
                <a:latin typeface="Consolas"/>
                <a:cs typeface="Consolas"/>
              </a:rPr>
              <a:t>i</a:t>
            </a:r>
            <a:r>
              <a:rPr lang="en-US" dirty="0">
                <a:latin typeface="Consolas"/>
                <a:cs typeface="Consolas"/>
              </a:rPr>
              <a:t>] + B[</a:t>
            </a:r>
            <a:r>
              <a:rPr lang="en-US" dirty="0" err="1">
                <a:latin typeface="Consolas"/>
                <a:cs typeface="Consolas"/>
              </a:rPr>
              <a:t>i</a:t>
            </a:r>
            <a:r>
              <a:rPr lang="en-US" dirty="0">
                <a:latin typeface="Consolas"/>
                <a:cs typeface="Consolas"/>
              </a:rPr>
              <a:t>];</a:t>
            </a:r>
          </a:p>
          <a:p>
            <a:r>
              <a:rPr lang="en-US" dirty="0">
                <a:latin typeface="Consolas"/>
                <a:cs typeface="Consolas"/>
              </a:rPr>
              <a:t>  }</a:t>
            </a:r>
            <a:br>
              <a:rPr lang="en-US" dirty="0">
                <a:latin typeface="Consolas"/>
                <a:cs typeface="Consolas"/>
              </a:rPr>
            </a:br>
            <a:r>
              <a:rPr lang="en-US" dirty="0">
                <a:latin typeface="Consolas"/>
                <a:cs typeface="Consolas"/>
              </a:rPr>
              <a:t>}</a:t>
            </a:r>
          </a:p>
        </p:txBody>
      </p:sp>
      <p:sp>
        <p:nvSpPr>
          <p:cNvPr id="2" name="Slide Number Placeholder 1"/>
          <p:cNvSpPr>
            <a:spLocks noGrp="1"/>
          </p:cNvSpPr>
          <p:nvPr>
            <p:ph type="sldNum" sz="quarter" idx="12"/>
          </p:nvPr>
        </p:nvSpPr>
        <p:spPr/>
        <p:txBody>
          <a:bodyPr/>
          <a:lstStyle/>
          <a:p>
            <a:fld id="{63C537C0-9BD9-40EB-BADE-4FE671F46F7E}" type="slidenum">
              <a:rPr lang="en-US" smtClean="0"/>
              <a:t>26</a:t>
            </a:fld>
            <a:endParaRPr lang="en-US"/>
          </a:p>
        </p:txBody>
      </p:sp>
      <p:sp>
        <p:nvSpPr>
          <p:cNvPr id="4" name="Rectangle 3"/>
          <p:cNvSpPr/>
          <p:nvPr/>
        </p:nvSpPr>
        <p:spPr>
          <a:xfrm>
            <a:off x="7010400" y="3028950"/>
            <a:ext cx="13716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CUDA Core</a:t>
            </a:r>
          </a:p>
        </p:txBody>
      </p:sp>
      <p:sp>
        <p:nvSpPr>
          <p:cNvPr id="10" name="Freeform 9"/>
          <p:cNvSpPr/>
          <p:nvPr/>
        </p:nvSpPr>
        <p:spPr>
          <a:xfrm rot="453653">
            <a:off x="7579054" y="11364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930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81000" y="1005840"/>
            <a:ext cx="7086600" cy="3699510"/>
          </a:xfrm>
          <a:prstGeom prst="rect">
            <a:avLst/>
          </a:prstGeom>
          <a:noFill/>
        </p:spPr>
        <p:txBody>
          <a:bodyPr wrap="square" rtlCol="0">
            <a:noAutofit/>
          </a:bodyPr>
          <a:lstStyle/>
          <a:p>
            <a:endParaRPr lang="en-US" sz="2000" dirty="0"/>
          </a:p>
          <a:p>
            <a:r>
              <a:rPr lang="en-US" sz="2000" dirty="0"/>
              <a:t>To enable GPU execution of this function, simply add </a:t>
            </a:r>
            <a:r>
              <a:rPr lang="en-US" dirty="0">
                <a:solidFill>
                  <a:srgbClr val="FF0000"/>
                </a:solidFill>
                <a:latin typeface="Consolas"/>
                <a:cs typeface="Consolas"/>
              </a:rPr>
              <a:t>__global__</a:t>
            </a:r>
            <a:r>
              <a:rPr lang="en-US" sz="2000" dirty="0"/>
              <a:t>:</a:t>
            </a:r>
          </a:p>
          <a:p>
            <a:endParaRPr lang="en-US" sz="2000" dirty="0">
              <a:latin typeface="Consolas"/>
              <a:cs typeface="Consolas"/>
            </a:endParaRPr>
          </a:p>
          <a:p>
            <a:r>
              <a:rPr lang="en-US" dirty="0">
                <a:solidFill>
                  <a:srgbClr val="FF0000"/>
                </a:solidFill>
                <a:latin typeface="Consolas"/>
                <a:cs typeface="Consolas"/>
              </a:rPr>
              <a:t>__global__</a:t>
            </a:r>
            <a:r>
              <a:rPr lang="en-US" dirty="0">
                <a:latin typeface="Consolas"/>
                <a:cs typeface="Consolas"/>
              </a:rPr>
              <a:t> void </a:t>
            </a:r>
            <a:r>
              <a:rPr lang="en-US" dirty="0" err="1">
                <a:latin typeface="Consolas"/>
                <a:cs typeface="Consolas"/>
              </a:rPr>
              <a:t>vector_add</a:t>
            </a:r>
            <a:r>
              <a:rPr lang="en-US" dirty="0">
                <a:latin typeface="Consolas"/>
                <a:cs typeface="Consolas"/>
              </a:rPr>
              <a:t>(</a:t>
            </a:r>
            <a:r>
              <a:rPr lang="en-US" dirty="0" err="1">
                <a:latin typeface="Consolas"/>
                <a:cs typeface="Consolas"/>
              </a:rPr>
              <a:t>int</a:t>
            </a:r>
            <a:r>
              <a:rPr lang="en-US" dirty="0">
                <a:latin typeface="Consolas"/>
                <a:cs typeface="Consolas"/>
              </a:rPr>
              <a:t> *C, </a:t>
            </a:r>
            <a:r>
              <a:rPr lang="en-US" dirty="0" err="1">
                <a:latin typeface="Consolas"/>
                <a:cs typeface="Consolas"/>
              </a:rPr>
              <a:t>int</a:t>
            </a:r>
            <a:r>
              <a:rPr lang="en-US" dirty="0">
                <a:latin typeface="Consolas"/>
                <a:cs typeface="Consolas"/>
              </a:rPr>
              <a:t> *B, </a:t>
            </a:r>
            <a:r>
              <a:rPr lang="en-US" dirty="0" err="1">
                <a:latin typeface="Consolas"/>
                <a:cs typeface="Consolas"/>
              </a:rPr>
              <a:t>int</a:t>
            </a:r>
            <a:r>
              <a:rPr lang="en-US" dirty="0">
                <a:latin typeface="Consolas"/>
                <a:cs typeface="Consolas"/>
              </a:rPr>
              <a:t> *A,</a:t>
            </a:r>
          </a:p>
          <a:p>
            <a:r>
              <a:rPr lang="en-US" dirty="0">
                <a:latin typeface="Consolas"/>
                <a:cs typeface="Consolas"/>
              </a:rPr>
              <a:t>    </a:t>
            </a:r>
            <a:r>
              <a:rPr lang="en-US" dirty="0" err="1">
                <a:latin typeface="Consolas"/>
                <a:cs typeface="Consolas"/>
              </a:rPr>
              <a:t>int</a:t>
            </a:r>
            <a:r>
              <a:rPr lang="en-US" dirty="0">
                <a:latin typeface="Consolas"/>
                <a:cs typeface="Consolas"/>
              </a:rPr>
              <a:t> N) {</a:t>
            </a:r>
          </a:p>
          <a:p>
            <a:r>
              <a:rPr lang="en-US" dirty="0">
                <a:latin typeface="Consolas"/>
                <a:cs typeface="Consolas"/>
              </a:rPr>
              <a:t>  </a:t>
            </a:r>
            <a:r>
              <a:rPr lang="en-US" dirty="0" err="1">
                <a:latin typeface="Consolas"/>
                <a:cs typeface="Consolas"/>
              </a:rPr>
              <a:t>int</a:t>
            </a:r>
            <a:r>
              <a:rPr lang="en-US" dirty="0">
                <a:latin typeface="Consolas"/>
                <a:cs typeface="Consolas"/>
              </a:rPr>
              <a:t> </a:t>
            </a:r>
            <a:r>
              <a:rPr lang="en-US" dirty="0" err="1">
                <a:latin typeface="Consolas"/>
                <a:cs typeface="Consolas"/>
              </a:rPr>
              <a:t>i</a:t>
            </a:r>
            <a:r>
              <a:rPr lang="en-US" dirty="0">
                <a:latin typeface="Consolas"/>
                <a:cs typeface="Consolas"/>
              </a:rPr>
              <a:t>;</a:t>
            </a:r>
          </a:p>
          <a:p>
            <a:r>
              <a:rPr lang="en-US" dirty="0">
                <a:latin typeface="Consolas"/>
                <a:cs typeface="Consolas"/>
              </a:rPr>
              <a:t>  for (</a:t>
            </a:r>
            <a:r>
              <a:rPr lang="en-US" dirty="0" err="1">
                <a:latin typeface="Consolas"/>
                <a:cs typeface="Consolas"/>
              </a:rPr>
              <a:t>i</a:t>
            </a:r>
            <a:r>
              <a:rPr lang="en-US" dirty="0">
                <a:latin typeface="Consolas"/>
                <a:cs typeface="Consolas"/>
              </a:rPr>
              <a:t> = 0; </a:t>
            </a:r>
            <a:r>
              <a:rPr lang="en-US" dirty="0" err="1">
                <a:latin typeface="Consolas"/>
                <a:cs typeface="Consolas"/>
              </a:rPr>
              <a:t>i</a:t>
            </a:r>
            <a:r>
              <a:rPr lang="en-US" dirty="0">
                <a:latin typeface="Consolas"/>
                <a:cs typeface="Consolas"/>
              </a:rPr>
              <a:t> &lt; N; </a:t>
            </a:r>
            <a:r>
              <a:rPr lang="en-US" dirty="0" err="1">
                <a:latin typeface="Consolas"/>
                <a:cs typeface="Consolas"/>
              </a:rPr>
              <a:t>i</a:t>
            </a:r>
            <a:r>
              <a:rPr lang="en-US" dirty="0">
                <a:latin typeface="Consolas"/>
                <a:cs typeface="Consolas"/>
              </a:rPr>
              <a:t>++) {</a:t>
            </a:r>
          </a:p>
          <a:p>
            <a:r>
              <a:rPr lang="en-US" dirty="0">
                <a:latin typeface="Consolas"/>
                <a:cs typeface="Consolas"/>
              </a:rPr>
              <a:t>    C[</a:t>
            </a:r>
            <a:r>
              <a:rPr lang="en-US" dirty="0" err="1">
                <a:latin typeface="Consolas"/>
                <a:cs typeface="Consolas"/>
              </a:rPr>
              <a:t>i</a:t>
            </a:r>
            <a:r>
              <a:rPr lang="en-US" dirty="0">
                <a:latin typeface="Consolas"/>
                <a:cs typeface="Consolas"/>
              </a:rPr>
              <a:t>] = A[</a:t>
            </a:r>
            <a:r>
              <a:rPr lang="en-US" dirty="0" err="1">
                <a:latin typeface="Consolas"/>
                <a:cs typeface="Consolas"/>
              </a:rPr>
              <a:t>i</a:t>
            </a:r>
            <a:r>
              <a:rPr lang="en-US" dirty="0">
                <a:latin typeface="Consolas"/>
                <a:cs typeface="Consolas"/>
              </a:rPr>
              <a:t>] + B[</a:t>
            </a:r>
            <a:r>
              <a:rPr lang="en-US" dirty="0" err="1">
                <a:latin typeface="Consolas"/>
                <a:cs typeface="Consolas"/>
              </a:rPr>
              <a:t>i</a:t>
            </a:r>
            <a:r>
              <a:rPr lang="en-US" dirty="0">
                <a:latin typeface="Consolas"/>
                <a:cs typeface="Consolas"/>
              </a:rPr>
              <a:t>];</a:t>
            </a:r>
          </a:p>
          <a:p>
            <a:r>
              <a:rPr lang="en-US" dirty="0">
                <a:latin typeface="Consolas"/>
                <a:cs typeface="Consolas"/>
              </a:rPr>
              <a:t>  }</a:t>
            </a:r>
            <a:br>
              <a:rPr lang="en-US" dirty="0">
                <a:latin typeface="Consolas"/>
                <a:cs typeface="Consolas"/>
              </a:rPr>
            </a:br>
            <a:r>
              <a:rPr lang="en-US" dirty="0">
                <a:latin typeface="Consolas"/>
                <a:cs typeface="Consolas"/>
              </a:rPr>
              <a:t>}</a:t>
            </a:r>
          </a:p>
        </p:txBody>
      </p:sp>
      <p:sp>
        <p:nvSpPr>
          <p:cNvPr id="2" name="Slide Number Placeholder 1"/>
          <p:cNvSpPr>
            <a:spLocks noGrp="1"/>
          </p:cNvSpPr>
          <p:nvPr>
            <p:ph type="sldNum" sz="quarter" idx="12"/>
          </p:nvPr>
        </p:nvSpPr>
        <p:spPr/>
        <p:txBody>
          <a:bodyPr/>
          <a:lstStyle/>
          <a:p>
            <a:fld id="{63C537C0-9BD9-40EB-BADE-4FE671F46F7E}" type="slidenum">
              <a:rPr lang="en-US" smtClean="0"/>
              <a:t>27</a:t>
            </a:fld>
            <a:endParaRPr lang="en-US"/>
          </a:p>
        </p:txBody>
      </p:sp>
      <p:sp>
        <p:nvSpPr>
          <p:cNvPr id="4" name="Rectangle 3"/>
          <p:cNvSpPr/>
          <p:nvPr/>
        </p:nvSpPr>
        <p:spPr>
          <a:xfrm>
            <a:off x="7010400" y="3028950"/>
            <a:ext cx="13716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CUDA Core</a:t>
            </a:r>
          </a:p>
        </p:txBody>
      </p:sp>
      <p:sp>
        <p:nvSpPr>
          <p:cNvPr id="10" name="Freeform 9"/>
          <p:cNvSpPr/>
          <p:nvPr/>
        </p:nvSpPr>
        <p:spPr>
          <a:xfrm rot="453653">
            <a:off x="7579054" y="11364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9906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81000" y="1005840"/>
            <a:ext cx="7086600" cy="3699510"/>
          </a:xfrm>
          <a:prstGeom prst="rect">
            <a:avLst/>
          </a:prstGeom>
          <a:noFill/>
        </p:spPr>
        <p:txBody>
          <a:bodyPr wrap="square" rtlCol="0">
            <a:noAutofit/>
          </a:bodyPr>
          <a:lstStyle/>
          <a:p>
            <a:r>
              <a:rPr lang="en-US" sz="2000" dirty="0"/>
              <a:t>CUDA function type qualifiers:</a:t>
            </a:r>
          </a:p>
        </p:txBody>
      </p:sp>
      <p:sp>
        <p:nvSpPr>
          <p:cNvPr id="2" name="Slide Number Placeholder 1"/>
          <p:cNvSpPr>
            <a:spLocks noGrp="1"/>
          </p:cNvSpPr>
          <p:nvPr>
            <p:ph type="sldNum" sz="quarter" idx="12"/>
          </p:nvPr>
        </p:nvSpPr>
        <p:spPr/>
        <p:txBody>
          <a:bodyPr/>
          <a:lstStyle/>
          <a:p>
            <a:fld id="{63C537C0-9BD9-40EB-BADE-4FE671F46F7E}" type="slidenum">
              <a:rPr lang="en-US" smtClean="0"/>
              <a:t>28</a:t>
            </a:fld>
            <a:endParaRPr lang="en-US"/>
          </a:p>
        </p:txBody>
      </p:sp>
      <p:sp>
        <p:nvSpPr>
          <p:cNvPr id="4" name="Rectangle 3"/>
          <p:cNvSpPr/>
          <p:nvPr/>
        </p:nvSpPr>
        <p:spPr>
          <a:xfrm>
            <a:off x="7010400" y="3028950"/>
            <a:ext cx="13716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CUDA Core</a:t>
            </a:r>
          </a:p>
        </p:txBody>
      </p:sp>
      <p:sp>
        <p:nvSpPr>
          <p:cNvPr id="10" name="Freeform 9"/>
          <p:cNvSpPr/>
          <p:nvPr/>
        </p:nvSpPr>
        <p:spPr>
          <a:xfrm rot="453653">
            <a:off x="7579054" y="11364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247505282"/>
              </p:ext>
            </p:extLst>
          </p:nvPr>
        </p:nvGraphicFramePr>
        <p:xfrm>
          <a:off x="457200" y="165735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Qualifier</a:t>
                      </a:r>
                    </a:p>
                  </a:txBody>
                  <a:tcPr/>
                </a:tc>
                <a:tc>
                  <a:txBody>
                    <a:bodyPr/>
                    <a:lstStyle/>
                    <a:p>
                      <a:pPr algn="ctr"/>
                      <a:r>
                        <a:rPr lang="en-US" dirty="0"/>
                        <a:t>Executes on…</a:t>
                      </a:r>
                    </a:p>
                  </a:txBody>
                  <a:tcPr/>
                </a:tc>
                <a:tc>
                  <a:txBody>
                    <a:bodyPr/>
                    <a:lstStyle/>
                    <a:p>
                      <a:pPr algn="ctr"/>
                      <a:r>
                        <a:rPr lang="en-US" dirty="0"/>
                        <a:t>Callable from…</a:t>
                      </a:r>
                    </a:p>
                  </a:txBody>
                  <a:tcPr/>
                </a:tc>
                <a:extLst>
                  <a:ext uri="{0D108BD9-81ED-4DB2-BD59-A6C34878D82A}">
                    <a16:rowId xmlns:a16="http://schemas.microsoft.com/office/drawing/2014/main" val="10000"/>
                  </a:ext>
                </a:extLst>
              </a:tr>
              <a:tr h="370840">
                <a:tc>
                  <a:txBody>
                    <a:bodyPr/>
                    <a:lstStyle/>
                    <a:p>
                      <a:pPr algn="ctr"/>
                      <a:r>
                        <a:rPr lang="en-US" sz="1600" dirty="0">
                          <a:latin typeface="Consolas"/>
                          <a:cs typeface="Consolas"/>
                        </a:rPr>
                        <a:t>__global__</a:t>
                      </a:r>
                    </a:p>
                  </a:txBody>
                  <a:tcPr/>
                </a:tc>
                <a:tc>
                  <a:txBody>
                    <a:bodyPr/>
                    <a:lstStyle/>
                    <a:p>
                      <a:pPr algn="ctr"/>
                      <a:r>
                        <a:rPr lang="en-US" dirty="0"/>
                        <a:t>device</a:t>
                      </a:r>
                    </a:p>
                  </a:txBody>
                  <a:tcPr/>
                </a:tc>
                <a:tc>
                  <a:txBody>
                    <a:bodyPr/>
                    <a:lstStyle/>
                    <a:p>
                      <a:pPr algn="ctr"/>
                      <a:r>
                        <a:rPr lang="en-US" dirty="0"/>
                        <a:t>host</a:t>
                      </a:r>
                    </a:p>
                  </a:txBody>
                  <a:tcPr/>
                </a:tc>
                <a:extLst>
                  <a:ext uri="{0D108BD9-81ED-4DB2-BD59-A6C34878D82A}">
                    <a16:rowId xmlns:a16="http://schemas.microsoft.com/office/drawing/2014/main" val="10001"/>
                  </a:ext>
                </a:extLst>
              </a:tr>
              <a:tr h="370840">
                <a:tc>
                  <a:txBody>
                    <a:bodyPr/>
                    <a:lstStyle/>
                    <a:p>
                      <a:pPr algn="ctr"/>
                      <a:r>
                        <a:rPr lang="en-US" sz="1600" dirty="0">
                          <a:latin typeface="Consolas"/>
                          <a:cs typeface="Consolas"/>
                        </a:rPr>
                        <a:t>__host__</a:t>
                      </a:r>
                    </a:p>
                  </a:txBody>
                  <a:tcPr/>
                </a:tc>
                <a:tc>
                  <a:txBody>
                    <a:bodyPr/>
                    <a:lstStyle/>
                    <a:p>
                      <a:pPr algn="ctr"/>
                      <a:r>
                        <a:rPr lang="en-US" dirty="0"/>
                        <a:t>host</a:t>
                      </a:r>
                    </a:p>
                  </a:txBody>
                  <a:tcPr/>
                </a:tc>
                <a:tc>
                  <a:txBody>
                    <a:bodyPr/>
                    <a:lstStyle/>
                    <a:p>
                      <a:pPr algn="ctr"/>
                      <a:r>
                        <a:rPr lang="en-US" dirty="0"/>
                        <a:t>host</a:t>
                      </a:r>
                    </a:p>
                  </a:txBody>
                  <a:tcPr/>
                </a:tc>
                <a:extLst>
                  <a:ext uri="{0D108BD9-81ED-4DB2-BD59-A6C34878D82A}">
                    <a16:rowId xmlns:a16="http://schemas.microsoft.com/office/drawing/2014/main" val="10002"/>
                  </a:ext>
                </a:extLst>
              </a:tr>
              <a:tr h="370840">
                <a:tc>
                  <a:txBody>
                    <a:bodyPr/>
                    <a:lstStyle/>
                    <a:p>
                      <a:pPr algn="ctr"/>
                      <a:r>
                        <a:rPr lang="en-US" sz="1600" dirty="0">
                          <a:latin typeface="Consolas"/>
                          <a:cs typeface="Consolas"/>
                        </a:rPr>
                        <a:t>__device__</a:t>
                      </a:r>
                    </a:p>
                  </a:txBody>
                  <a:tcPr/>
                </a:tc>
                <a:tc>
                  <a:txBody>
                    <a:bodyPr/>
                    <a:lstStyle/>
                    <a:p>
                      <a:pPr algn="ctr"/>
                      <a:r>
                        <a:rPr lang="en-US" dirty="0"/>
                        <a:t>device</a:t>
                      </a:r>
                    </a:p>
                  </a:txBody>
                  <a:tcPr/>
                </a:tc>
                <a:tc>
                  <a:txBody>
                    <a:bodyPr/>
                    <a:lstStyle/>
                    <a:p>
                      <a:pPr algn="ctr"/>
                      <a:r>
                        <a:rPr lang="en-US" dirty="0"/>
                        <a:t>device</a:t>
                      </a:r>
                    </a:p>
                  </a:txBody>
                  <a:tcPr/>
                </a:tc>
                <a:extLst>
                  <a:ext uri="{0D108BD9-81ED-4DB2-BD59-A6C34878D82A}">
                    <a16:rowId xmlns:a16="http://schemas.microsoft.com/office/drawing/2014/main" val="10003"/>
                  </a:ext>
                </a:extLst>
              </a:tr>
            </a:tbl>
          </a:graphicData>
        </a:graphic>
      </p:graphicFrame>
      <p:sp>
        <p:nvSpPr>
          <p:cNvPr id="8" name="Rectangle 7"/>
          <p:cNvSpPr/>
          <p:nvPr/>
        </p:nvSpPr>
        <p:spPr>
          <a:xfrm>
            <a:off x="1524000" y="3409950"/>
            <a:ext cx="4191000" cy="1323439"/>
          </a:xfrm>
          <a:prstGeom prst="rect">
            <a:avLst/>
          </a:prstGeom>
        </p:spPr>
        <p:txBody>
          <a:bodyPr wrap="square">
            <a:spAutoFit/>
          </a:bodyPr>
          <a:lstStyle/>
          <a:p>
            <a:r>
              <a:rPr lang="en-US" sz="1600" dirty="0">
                <a:solidFill>
                  <a:srgbClr val="FF0000"/>
                </a:solidFill>
                <a:latin typeface="Consolas"/>
                <a:cs typeface="Consolas"/>
              </a:rPr>
              <a:t>__device__</a:t>
            </a:r>
            <a:r>
              <a:rPr lang="en-US" sz="1600" dirty="0">
                <a:latin typeface="Consolas"/>
                <a:cs typeface="Consolas"/>
              </a:rPr>
              <a:t> void bar(...) { ... }</a:t>
            </a:r>
          </a:p>
          <a:p>
            <a:endParaRPr lang="en-US" sz="1600" dirty="0">
              <a:solidFill>
                <a:srgbClr val="FF0000"/>
              </a:solidFill>
              <a:latin typeface="Consolas"/>
              <a:cs typeface="Consolas"/>
            </a:endParaRPr>
          </a:p>
          <a:p>
            <a:r>
              <a:rPr lang="en-US" sz="1600" dirty="0">
                <a:solidFill>
                  <a:srgbClr val="FF0000"/>
                </a:solidFill>
                <a:latin typeface="Consolas"/>
                <a:cs typeface="Consolas"/>
              </a:rPr>
              <a:t>__global__</a:t>
            </a:r>
            <a:r>
              <a:rPr lang="en-US" sz="1600" dirty="0">
                <a:latin typeface="Consolas"/>
                <a:cs typeface="Consolas"/>
              </a:rPr>
              <a:t> void foo(...) {</a:t>
            </a:r>
          </a:p>
          <a:p>
            <a:r>
              <a:rPr lang="en-US" sz="1600" dirty="0">
                <a:latin typeface="Consolas"/>
                <a:cs typeface="Consolas"/>
              </a:rPr>
              <a:t>  bar(...);</a:t>
            </a:r>
          </a:p>
          <a:p>
            <a:r>
              <a:rPr lang="en-US" sz="1600" dirty="0">
                <a:latin typeface="Consolas"/>
                <a:cs typeface="Consolas"/>
              </a:rPr>
              <a:t>}</a:t>
            </a:r>
          </a:p>
        </p:txBody>
      </p:sp>
    </p:spTree>
    <p:extLst>
      <p:ext uri="{BB962C8B-B14F-4D97-AF65-F5344CB8AC3E}">
        <p14:creationId xmlns:p14="http://schemas.microsoft.com/office/powerpoint/2010/main" val="5245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81000" y="1005840"/>
            <a:ext cx="6858000" cy="3699510"/>
          </a:xfrm>
          <a:prstGeom prst="rect">
            <a:avLst/>
          </a:prstGeom>
          <a:noFill/>
        </p:spPr>
        <p:txBody>
          <a:bodyPr wrap="square" rtlCol="0">
            <a:noAutofit/>
          </a:bodyPr>
          <a:lstStyle/>
          <a:p>
            <a:r>
              <a:rPr lang="en-US" sz="2000" dirty="0"/>
              <a:t>Calling this kernel from the host requires special syntax to indicate that the function call runs on the device:</a:t>
            </a:r>
          </a:p>
          <a:p>
            <a:endParaRPr lang="en-US" sz="2000" dirty="0"/>
          </a:p>
          <a:p>
            <a:r>
              <a:rPr lang="en-US" dirty="0">
                <a:solidFill>
                  <a:srgbClr val="FF0000"/>
                </a:solidFill>
                <a:latin typeface="Consolas"/>
                <a:cs typeface="Consolas"/>
              </a:rPr>
              <a:t>__global__</a:t>
            </a:r>
            <a:r>
              <a:rPr lang="en-US" dirty="0">
                <a:latin typeface="Consolas"/>
                <a:cs typeface="Consolas"/>
              </a:rPr>
              <a:t> void </a:t>
            </a:r>
            <a:r>
              <a:rPr lang="en-US" dirty="0" err="1">
                <a:latin typeface="Consolas"/>
                <a:cs typeface="Consolas"/>
              </a:rPr>
              <a:t>vector_add</a:t>
            </a:r>
            <a:r>
              <a:rPr lang="en-US" dirty="0">
                <a:latin typeface="Consolas"/>
                <a:cs typeface="Consolas"/>
              </a:rPr>
              <a:t>(...) {</a:t>
            </a:r>
          </a:p>
          <a:p>
            <a:r>
              <a:rPr lang="en-US" dirty="0">
                <a:latin typeface="Consolas"/>
                <a:cs typeface="Consolas"/>
              </a:rPr>
              <a:t>  ...</a:t>
            </a:r>
          </a:p>
          <a:p>
            <a:r>
              <a:rPr lang="en-US" dirty="0">
                <a:latin typeface="Consolas"/>
                <a:cs typeface="Consolas"/>
              </a:rPr>
              <a:t>}</a:t>
            </a:r>
          </a:p>
          <a:p>
            <a:endParaRPr lang="en-US" dirty="0">
              <a:latin typeface="Consolas"/>
              <a:cs typeface="Consolas"/>
            </a:endParaRPr>
          </a:p>
          <a:p>
            <a:r>
              <a:rPr lang="en-US" dirty="0" err="1">
                <a:latin typeface="Consolas"/>
                <a:cs typeface="Consolas"/>
              </a:rPr>
              <a:t>vector_add</a:t>
            </a:r>
            <a:r>
              <a:rPr lang="en-US" dirty="0">
                <a:solidFill>
                  <a:srgbClr val="FF0000"/>
                </a:solidFill>
                <a:latin typeface="Consolas"/>
                <a:cs typeface="Consolas"/>
              </a:rPr>
              <a:t>&lt;&lt;&lt;1, 1&gt;&gt;&gt;</a:t>
            </a:r>
            <a:r>
              <a:rPr lang="en-US" dirty="0">
                <a:latin typeface="Consolas"/>
                <a:cs typeface="Consolas"/>
              </a:rPr>
              <a:t>(C, A, B, N);</a:t>
            </a:r>
          </a:p>
        </p:txBody>
      </p:sp>
      <p:sp>
        <p:nvSpPr>
          <p:cNvPr id="2" name="Slide Number Placeholder 1"/>
          <p:cNvSpPr>
            <a:spLocks noGrp="1"/>
          </p:cNvSpPr>
          <p:nvPr>
            <p:ph type="sldNum" sz="quarter" idx="12"/>
          </p:nvPr>
        </p:nvSpPr>
        <p:spPr/>
        <p:txBody>
          <a:bodyPr/>
          <a:lstStyle/>
          <a:p>
            <a:fld id="{63C537C0-9BD9-40EB-BADE-4FE671F46F7E}" type="slidenum">
              <a:rPr lang="en-US" smtClean="0"/>
              <a:t>29</a:t>
            </a:fld>
            <a:endParaRPr lang="en-US"/>
          </a:p>
        </p:txBody>
      </p:sp>
      <p:sp>
        <p:nvSpPr>
          <p:cNvPr id="4" name="Rectangle 3"/>
          <p:cNvSpPr/>
          <p:nvPr/>
        </p:nvSpPr>
        <p:spPr>
          <a:xfrm>
            <a:off x="6934200" y="3409950"/>
            <a:ext cx="14478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Device</a:t>
            </a:r>
          </a:p>
        </p:txBody>
      </p:sp>
      <p:sp>
        <p:nvSpPr>
          <p:cNvPr id="8" name="Rectangle 7"/>
          <p:cNvSpPr/>
          <p:nvPr/>
        </p:nvSpPr>
        <p:spPr>
          <a:xfrm>
            <a:off x="6934200" y="1276350"/>
            <a:ext cx="1447800" cy="1066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Host</a:t>
            </a:r>
          </a:p>
        </p:txBody>
      </p:sp>
      <p:cxnSp>
        <p:nvCxnSpPr>
          <p:cNvPr id="9" name="Straight Arrow Connector 8"/>
          <p:cNvCxnSpPr>
            <a:stCxn id="8" idx="2"/>
            <a:endCxn id="4" idx="0"/>
          </p:cNvCxnSpPr>
          <p:nvPr/>
        </p:nvCxnSpPr>
        <p:spPr>
          <a:xfrm>
            <a:off x="7658100" y="2343150"/>
            <a:ext cx="0" cy="1066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553200" y="2571750"/>
            <a:ext cx="1066800" cy="584776"/>
          </a:xfrm>
          <a:prstGeom prst="rect">
            <a:avLst/>
          </a:prstGeom>
          <a:noFill/>
        </p:spPr>
        <p:txBody>
          <a:bodyPr wrap="square" rtlCol="0">
            <a:spAutoFit/>
          </a:bodyPr>
          <a:lstStyle/>
          <a:p>
            <a:pPr algn="r"/>
            <a:r>
              <a:rPr lang="en-US" sz="1600" dirty="0"/>
              <a:t>Kernel offload</a:t>
            </a:r>
          </a:p>
        </p:txBody>
      </p:sp>
      <p:cxnSp>
        <p:nvCxnSpPr>
          <p:cNvPr id="14" name="Straight Arrow Connector 13"/>
          <p:cNvCxnSpPr/>
          <p:nvPr/>
        </p:nvCxnSpPr>
        <p:spPr>
          <a:xfrm flipV="1">
            <a:off x="2362200" y="3358574"/>
            <a:ext cx="0" cy="4572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43000" y="3815774"/>
            <a:ext cx="2514600" cy="584776"/>
          </a:xfrm>
          <a:prstGeom prst="rect">
            <a:avLst/>
          </a:prstGeom>
          <a:noFill/>
        </p:spPr>
        <p:txBody>
          <a:bodyPr wrap="square" rtlCol="0">
            <a:spAutoFit/>
          </a:bodyPr>
          <a:lstStyle/>
          <a:p>
            <a:pPr algn="ctr"/>
            <a:r>
              <a:rPr lang="en-US" sz="1600" dirty="0"/>
              <a:t>Run one thread on the GPU (more on this later)</a:t>
            </a:r>
          </a:p>
        </p:txBody>
      </p:sp>
    </p:spTree>
    <p:extLst>
      <p:ext uri="{BB962C8B-B14F-4D97-AF65-F5344CB8AC3E}">
        <p14:creationId xmlns:p14="http://schemas.microsoft.com/office/powerpoint/2010/main" val="265401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6934200" cy="646331"/>
          </a:xfrm>
          <a:prstGeom prst="rect">
            <a:avLst/>
          </a:prstGeom>
          <a:noFill/>
        </p:spPr>
        <p:txBody>
          <a:bodyPr wrap="square" rtlCol="0">
            <a:spAutoFit/>
          </a:bodyPr>
          <a:lstStyle/>
          <a:p>
            <a:r>
              <a:rPr lang="en-US" sz="3600" b="1" dirty="0">
                <a:solidFill>
                  <a:schemeClr val="bg1"/>
                </a:solidFill>
              </a:rPr>
              <a:t>Outline</a:t>
            </a:r>
          </a:p>
        </p:txBody>
      </p:sp>
      <p:sp>
        <p:nvSpPr>
          <p:cNvPr id="7" name="TextBox 6"/>
          <p:cNvSpPr txBox="1">
            <a:spLocks noChangeAspect="1"/>
          </p:cNvSpPr>
          <p:nvPr/>
        </p:nvSpPr>
        <p:spPr>
          <a:xfrm>
            <a:off x="381000" y="1005840"/>
            <a:ext cx="8382000" cy="3657600"/>
          </a:xfrm>
          <a:prstGeom prst="rect">
            <a:avLst/>
          </a:prstGeom>
          <a:noFill/>
        </p:spPr>
        <p:txBody>
          <a:bodyPr wrap="square" rtlCol="0">
            <a:noAutofit/>
          </a:bodyPr>
          <a:lstStyle/>
          <a:p>
            <a:pPr marL="457200" indent="-457200">
              <a:buFont typeface="+mj-lt"/>
              <a:buAutoNum type="arabicPeriod"/>
            </a:pPr>
            <a:r>
              <a:rPr lang="en-US" dirty="0"/>
              <a:t>A Brief History of Computing</a:t>
            </a:r>
          </a:p>
          <a:p>
            <a:pPr marL="457200" indent="-457200">
              <a:buFont typeface="+mj-lt"/>
              <a:buAutoNum type="arabicPeriod"/>
            </a:pPr>
            <a:endParaRPr lang="en-US" dirty="0"/>
          </a:p>
          <a:p>
            <a:pPr marL="457200" indent="-457200">
              <a:buFont typeface="+mj-lt"/>
              <a:buAutoNum type="arabicPeriod"/>
            </a:pPr>
            <a:r>
              <a:rPr lang="en-US" dirty="0"/>
              <a:t>GPU Architecture Overview</a:t>
            </a:r>
          </a:p>
          <a:p>
            <a:pPr marL="457200" indent="-457200">
              <a:buFont typeface="+mj-lt"/>
              <a:buAutoNum type="arabicPeriod"/>
            </a:pPr>
            <a:endParaRPr lang="en-US" dirty="0"/>
          </a:p>
          <a:p>
            <a:pPr marL="457200" indent="-457200">
              <a:buFont typeface="+mj-lt"/>
              <a:buAutoNum type="arabicPeriod"/>
            </a:pPr>
            <a:r>
              <a:rPr lang="en-US" dirty="0"/>
              <a:t>An Overview of CUDA</a:t>
            </a:r>
          </a:p>
          <a:p>
            <a:pPr marL="457200" indent="-457200">
              <a:buFont typeface="+mj-lt"/>
              <a:buAutoNum type="arabicPeriod"/>
            </a:pPr>
            <a:endParaRPr lang="en-US" dirty="0"/>
          </a:p>
          <a:p>
            <a:pPr marL="457200" indent="-457200">
              <a:buFont typeface="+mj-lt"/>
              <a:buAutoNum type="arabicPeriod"/>
            </a:pPr>
            <a:r>
              <a:rPr lang="en-US" dirty="0"/>
              <a:t>Hands-On with a Scientific App</a:t>
            </a:r>
          </a:p>
          <a:p>
            <a:pPr marL="457200" indent="-457200">
              <a:buFont typeface="+mj-lt"/>
              <a:buAutoNum type="arabicPeriod"/>
            </a:pPr>
            <a:endParaRPr lang="en-US" dirty="0"/>
          </a:p>
          <a:p>
            <a:pPr marL="457200" indent="-457200">
              <a:buFont typeface="+mj-lt"/>
              <a:buAutoNum type="arabicPeriod"/>
            </a:pPr>
            <a:r>
              <a:rPr lang="en-US" dirty="0"/>
              <a:t>Related Topics:</a:t>
            </a:r>
          </a:p>
          <a:p>
            <a:pPr marL="914400" lvl="1" indent="-457200">
              <a:buFont typeface="+mj-lt"/>
              <a:buAutoNum type="arabicPeriod"/>
            </a:pPr>
            <a:r>
              <a:rPr lang="en-US" dirty="0"/>
              <a:t>Alternative GPU Programming Models</a:t>
            </a:r>
          </a:p>
          <a:p>
            <a:pPr marL="914400" lvl="1" indent="-457200">
              <a:buFont typeface="+mj-lt"/>
              <a:buAutoNum type="arabicPeriod"/>
            </a:pPr>
            <a:r>
              <a:rPr lang="en-US" dirty="0"/>
              <a:t>Alternatives to GPUs</a:t>
            </a:r>
          </a:p>
        </p:txBody>
      </p:sp>
      <p:sp>
        <p:nvSpPr>
          <p:cNvPr id="2" name="Slide Number Placeholder 1"/>
          <p:cNvSpPr>
            <a:spLocks noGrp="1"/>
          </p:cNvSpPr>
          <p:nvPr>
            <p:ph type="sldNum" sz="quarter" idx="12"/>
          </p:nvPr>
        </p:nvSpPr>
        <p:spPr/>
        <p:txBody>
          <a:bodyPr/>
          <a:lstStyle/>
          <a:p>
            <a:fld id="{63C537C0-9BD9-40EB-BADE-4FE671F46F7E}" type="slidenum">
              <a:rPr lang="en-US" smtClean="0"/>
              <a:t>3</a:t>
            </a:fld>
            <a:endParaRPr lang="en-US"/>
          </a:p>
        </p:txBody>
      </p:sp>
    </p:spTree>
    <p:extLst>
      <p:ext uri="{BB962C8B-B14F-4D97-AF65-F5344CB8AC3E}">
        <p14:creationId xmlns:p14="http://schemas.microsoft.com/office/powerpoint/2010/main" val="312163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81000" y="1005840"/>
            <a:ext cx="8382000" cy="1337310"/>
          </a:xfrm>
          <a:prstGeom prst="rect">
            <a:avLst/>
          </a:prstGeom>
          <a:noFill/>
        </p:spPr>
        <p:txBody>
          <a:bodyPr wrap="square" rtlCol="0">
            <a:noAutofit/>
          </a:bodyPr>
          <a:lstStyle/>
          <a:p>
            <a:r>
              <a:rPr lang="en-US" sz="2000" dirty="0"/>
              <a:t>One final step: the data.</a:t>
            </a:r>
          </a:p>
          <a:p>
            <a:endParaRPr lang="en-US" sz="2000" dirty="0"/>
          </a:p>
          <a:p>
            <a:r>
              <a:rPr lang="en-US" sz="2000" dirty="0"/>
              <a:t>Recall that host and device are physically discrete processors </a:t>
            </a:r>
            <a:r>
              <a:rPr lang="en-US" sz="2000" dirty="0">
                <a:latin typeface="Wingdings"/>
                <a:ea typeface="Wingdings"/>
                <a:cs typeface="Wingdings"/>
                <a:sym typeface="Wingdings"/>
              </a:rPr>
              <a:t></a:t>
            </a:r>
            <a:r>
              <a:rPr lang="en-US" sz="2000" dirty="0"/>
              <a:t> separate address spaces, a pointer on one has no meaning on the other.</a:t>
            </a:r>
          </a:p>
        </p:txBody>
      </p:sp>
      <p:sp>
        <p:nvSpPr>
          <p:cNvPr id="2" name="Slide Number Placeholder 1"/>
          <p:cNvSpPr>
            <a:spLocks noGrp="1"/>
          </p:cNvSpPr>
          <p:nvPr>
            <p:ph type="sldNum" sz="quarter" idx="12"/>
          </p:nvPr>
        </p:nvSpPr>
        <p:spPr/>
        <p:txBody>
          <a:bodyPr/>
          <a:lstStyle/>
          <a:p>
            <a:fld id="{63C537C0-9BD9-40EB-BADE-4FE671F46F7E}" type="slidenum">
              <a:rPr lang="en-US" smtClean="0"/>
              <a:t>30</a:t>
            </a:fld>
            <a:endParaRPr lang="en-US"/>
          </a:p>
        </p:txBody>
      </p:sp>
      <p:sp>
        <p:nvSpPr>
          <p:cNvPr id="13" name="TextBox 12"/>
          <p:cNvSpPr txBox="1">
            <a:spLocks noChangeAspect="1"/>
          </p:cNvSpPr>
          <p:nvPr/>
        </p:nvSpPr>
        <p:spPr>
          <a:xfrm>
            <a:off x="228600" y="2495550"/>
            <a:ext cx="8763000" cy="2286000"/>
          </a:xfrm>
          <a:prstGeom prst="rect">
            <a:avLst/>
          </a:prstGeom>
          <a:noFill/>
        </p:spPr>
        <p:txBody>
          <a:bodyPr wrap="square" numCol="2" spcCol="182880" rtlCol="0">
            <a:noAutofit/>
          </a:bodyPr>
          <a:lstStyle/>
          <a:p>
            <a:pPr algn="ctr"/>
            <a:r>
              <a:rPr lang="en-US" sz="1500" b="1" dirty="0">
                <a:latin typeface="Calibri"/>
                <a:cs typeface="Calibri"/>
              </a:rPr>
              <a:t>Host</a:t>
            </a:r>
          </a:p>
          <a:p>
            <a:endParaRPr lang="en-US" sz="1500" dirty="0">
              <a:latin typeface="Consolas"/>
              <a:cs typeface="Consolas"/>
            </a:endParaRPr>
          </a:p>
          <a:p>
            <a:r>
              <a:rPr lang="en-US" sz="1500" dirty="0" err="1">
                <a:latin typeface="Consolas"/>
                <a:cs typeface="Consolas"/>
              </a:rPr>
              <a:t>int</a:t>
            </a:r>
            <a:r>
              <a:rPr lang="en-US" sz="1500" dirty="0">
                <a:latin typeface="Consolas"/>
                <a:cs typeface="Consolas"/>
              </a:rPr>
              <a:t> *A =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malloc</a:t>
            </a:r>
            <a:r>
              <a:rPr lang="en-US" sz="1500" dirty="0">
                <a:latin typeface="Consolas"/>
                <a:cs typeface="Consolas"/>
              </a:rPr>
              <a:t>(N * </a:t>
            </a:r>
            <a:r>
              <a:rPr lang="en-US" sz="1500" dirty="0" err="1">
                <a:latin typeface="Consolas"/>
                <a:cs typeface="Consolas"/>
              </a:rPr>
              <a:t>sizeof</a:t>
            </a:r>
            <a:r>
              <a:rPr lang="en-US" sz="1500" dirty="0">
                <a:latin typeface="Consolas"/>
                <a:cs typeface="Consolas"/>
              </a:rPr>
              <a:t>(</a:t>
            </a:r>
            <a:r>
              <a:rPr lang="en-US" sz="1500" dirty="0" err="1">
                <a:latin typeface="Consolas"/>
                <a:cs typeface="Consolas"/>
              </a:rPr>
              <a:t>int</a:t>
            </a:r>
            <a:r>
              <a:rPr lang="en-US" sz="1500" dirty="0">
                <a:latin typeface="Consolas"/>
                <a:cs typeface="Consolas"/>
              </a:rPr>
              <a:t>));</a:t>
            </a:r>
          </a:p>
          <a:p>
            <a:r>
              <a:rPr lang="en-US" sz="1500" dirty="0" err="1">
                <a:latin typeface="Consolas"/>
                <a:cs typeface="Consolas"/>
              </a:rPr>
              <a:t>int</a:t>
            </a:r>
            <a:r>
              <a:rPr lang="en-US" sz="1500" dirty="0">
                <a:latin typeface="Consolas"/>
                <a:cs typeface="Consolas"/>
              </a:rPr>
              <a:t> *B =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malloc</a:t>
            </a:r>
            <a:r>
              <a:rPr lang="en-US" sz="1500" dirty="0">
                <a:latin typeface="Consolas"/>
                <a:cs typeface="Consolas"/>
              </a:rPr>
              <a:t>(N * </a:t>
            </a:r>
            <a:r>
              <a:rPr lang="en-US" sz="1500" dirty="0" err="1">
                <a:latin typeface="Consolas"/>
                <a:cs typeface="Consolas"/>
              </a:rPr>
              <a:t>sizeof</a:t>
            </a:r>
            <a:r>
              <a:rPr lang="en-US" sz="1500" dirty="0">
                <a:latin typeface="Consolas"/>
                <a:cs typeface="Consolas"/>
              </a:rPr>
              <a:t>(</a:t>
            </a:r>
            <a:r>
              <a:rPr lang="en-US" sz="1500" dirty="0" err="1">
                <a:latin typeface="Consolas"/>
                <a:cs typeface="Consolas"/>
              </a:rPr>
              <a:t>int</a:t>
            </a:r>
            <a:r>
              <a:rPr lang="en-US" sz="1500" dirty="0">
                <a:latin typeface="Consolas"/>
                <a:cs typeface="Consolas"/>
              </a:rPr>
              <a:t>));</a:t>
            </a:r>
          </a:p>
          <a:p>
            <a:r>
              <a:rPr lang="en-US" sz="1500" dirty="0" err="1">
                <a:latin typeface="Consolas"/>
                <a:cs typeface="Consolas"/>
              </a:rPr>
              <a:t>int</a:t>
            </a:r>
            <a:r>
              <a:rPr lang="en-US" sz="1500" dirty="0">
                <a:latin typeface="Consolas"/>
                <a:cs typeface="Consolas"/>
              </a:rPr>
              <a:t> *C =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malloc</a:t>
            </a:r>
            <a:r>
              <a:rPr lang="en-US" sz="1500" dirty="0">
                <a:latin typeface="Consolas"/>
                <a:cs typeface="Consolas"/>
              </a:rPr>
              <a:t>(N * </a:t>
            </a:r>
            <a:r>
              <a:rPr lang="en-US" sz="1500" dirty="0" err="1">
                <a:latin typeface="Consolas"/>
                <a:cs typeface="Consolas"/>
              </a:rPr>
              <a:t>sizeof</a:t>
            </a:r>
            <a:r>
              <a:rPr lang="en-US" sz="1500" dirty="0">
                <a:latin typeface="Consolas"/>
                <a:cs typeface="Consolas"/>
              </a:rPr>
              <a:t>(</a:t>
            </a:r>
            <a:r>
              <a:rPr lang="en-US" sz="1500" dirty="0" err="1">
                <a:latin typeface="Consolas"/>
                <a:cs typeface="Consolas"/>
              </a:rPr>
              <a:t>int</a:t>
            </a:r>
            <a:r>
              <a:rPr lang="en-US" sz="1500" dirty="0">
                <a:latin typeface="Consolas"/>
                <a:cs typeface="Consolas"/>
              </a:rPr>
              <a:t>));</a:t>
            </a:r>
          </a:p>
          <a:p>
            <a:endParaRPr lang="en-US" sz="1500" dirty="0">
              <a:latin typeface="Consolas"/>
              <a:cs typeface="Consolas"/>
            </a:endParaRPr>
          </a:p>
          <a:p>
            <a:r>
              <a:rPr lang="en-US" sz="1500" dirty="0" err="1">
                <a:latin typeface="Consolas"/>
                <a:cs typeface="Consolas"/>
              </a:rPr>
              <a:t>vector_add</a:t>
            </a:r>
            <a:r>
              <a:rPr lang="en-US" sz="1500" dirty="0">
                <a:latin typeface="Consolas"/>
                <a:cs typeface="Consolas"/>
              </a:rPr>
              <a:t>&lt;&lt;&lt;1, 1&gt;&gt;&gt;(C, A, B, N);</a:t>
            </a:r>
          </a:p>
          <a:p>
            <a:endParaRPr lang="en-US" sz="1500" dirty="0">
              <a:latin typeface="Consolas"/>
              <a:cs typeface="Consolas"/>
            </a:endParaRPr>
          </a:p>
          <a:p>
            <a:endParaRPr lang="en-US" sz="1500" dirty="0">
              <a:latin typeface="Consolas"/>
              <a:cs typeface="Consolas"/>
            </a:endParaRPr>
          </a:p>
          <a:p>
            <a:pPr algn="ctr"/>
            <a:r>
              <a:rPr lang="en-US" sz="1500" b="1" dirty="0">
                <a:latin typeface="Calibri"/>
                <a:cs typeface="Calibri"/>
              </a:rPr>
              <a:t>Device</a:t>
            </a:r>
          </a:p>
          <a:p>
            <a:endParaRPr lang="en-US" sz="1500" dirty="0">
              <a:latin typeface="Consolas"/>
              <a:cs typeface="Consolas"/>
            </a:endParaRPr>
          </a:p>
          <a:p>
            <a:r>
              <a:rPr lang="en-US" sz="1500" dirty="0">
                <a:latin typeface="Consolas"/>
                <a:cs typeface="Consolas"/>
              </a:rPr>
              <a:t>__global__ void </a:t>
            </a:r>
            <a:r>
              <a:rPr lang="en-US" sz="1500" dirty="0" err="1">
                <a:latin typeface="Consolas"/>
                <a:cs typeface="Consolas"/>
              </a:rPr>
              <a:t>vector_add</a:t>
            </a:r>
            <a:r>
              <a:rPr lang="en-US" sz="1500" dirty="0">
                <a:latin typeface="Consolas"/>
                <a:cs typeface="Consolas"/>
              </a:rPr>
              <a:t>(</a:t>
            </a:r>
            <a:r>
              <a:rPr lang="en-US" sz="1500" dirty="0" err="1">
                <a:latin typeface="Consolas"/>
                <a:cs typeface="Consolas"/>
              </a:rPr>
              <a:t>int</a:t>
            </a:r>
            <a:r>
              <a:rPr lang="en-US" sz="1500" dirty="0">
                <a:latin typeface="Consolas"/>
                <a:cs typeface="Consolas"/>
              </a:rPr>
              <a:t> *C,</a:t>
            </a:r>
          </a:p>
          <a:p>
            <a:r>
              <a:rPr lang="en-US" sz="1500" dirty="0">
                <a:latin typeface="Consolas"/>
                <a:cs typeface="Consolas"/>
              </a:rPr>
              <a:t>    </a:t>
            </a:r>
            <a:r>
              <a:rPr lang="en-US" sz="1500" dirty="0" err="1">
                <a:latin typeface="Consolas"/>
                <a:cs typeface="Consolas"/>
              </a:rPr>
              <a:t>int</a:t>
            </a:r>
            <a:r>
              <a:rPr lang="en-US" sz="1500" dirty="0">
                <a:latin typeface="Consolas"/>
                <a:cs typeface="Consolas"/>
              </a:rPr>
              <a:t> *A, </a:t>
            </a:r>
            <a:r>
              <a:rPr lang="en-US" sz="1500" dirty="0" err="1">
                <a:latin typeface="Consolas"/>
                <a:cs typeface="Consolas"/>
              </a:rPr>
              <a:t>int</a:t>
            </a:r>
            <a:r>
              <a:rPr lang="en-US" sz="1500" dirty="0">
                <a:latin typeface="Consolas"/>
                <a:cs typeface="Consolas"/>
              </a:rPr>
              <a:t> *B, </a:t>
            </a:r>
            <a:r>
              <a:rPr lang="en-US" sz="1500" dirty="0" err="1">
                <a:latin typeface="Consolas"/>
                <a:cs typeface="Consolas"/>
              </a:rPr>
              <a:t>int</a:t>
            </a:r>
            <a:r>
              <a:rPr lang="en-US" sz="1500" dirty="0">
                <a:latin typeface="Consolas"/>
                <a:cs typeface="Consolas"/>
              </a:rPr>
              <a:t> N) {</a:t>
            </a:r>
          </a:p>
          <a:p>
            <a:r>
              <a:rPr lang="en-US" sz="1500" dirty="0">
                <a:latin typeface="Consolas"/>
                <a:cs typeface="Consolas"/>
              </a:rPr>
              <a:t>  </a:t>
            </a:r>
            <a:r>
              <a:rPr lang="en-US" sz="1500" dirty="0" err="1">
                <a:latin typeface="Consolas"/>
                <a:cs typeface="Consolas"/>
              </a:rPr>
              <a:t>int</a:t>
            </a:r>
            <a:r>
              <a:rPr lang="en-US" sz="1500" dirty="0">
                <a:latin typeface="Consolas"/>
                <a:cs typeface="Consolas"/>
              </a:rPr>
              <a:t> </a:t>
            </a:r>
            <a:r>
              <a:rPr lang="en-US" sz="1500" dirty="0" err="1">
                <a:latin typeface="Consolas"/>
                <a:cs typeface="Consolas"/>
              </a:rPr>
              <a:t>i</a:t>
            </a:r>
            <a:r>
              <a:rPr lang="en-US" sz="1500" dirty="0">
                <a:latin typeface="Consolas"/>
                <a:cs typeface="Consolas"/>
              </a:rPr>
              <a:t>;</a:t>
            </a:r>
          </a:p>
          <a:p>
            <a:r>
              <a:rPr lang="en-US" sz="1500" dirty="0">
                <a:latin typeface="Consolas"/>
                <a:cs typeface="Consolas"/>
              </a:rPr>
              <a:t>  for (</a:t>
            </a:r>
            <a:r>
              <a:rPr lang="en-US" sz="1500" dirty="0" err="1">
                <a:latin typeface="Consolas"/>
                <a:cs typeface="Consolas"/>
              </a:rPr>
              <a:t>i</a:t>
            </a:r>
            <a:r>
              <a:rPr lang="en-US" sz="1500" dirty="0">
                <a:latin typeface="Consolas"/>
                <a:cs typeface="Consolas"/>
              </a:rPr>
              <a:t> = 0; </a:t>
            </a:r>
            <a:r>
              <a:rPr lang="en-US" sz="1500" dirty="0" err="1">
                <a:latin typeface="Consolas"/>
                <a:cs typeface="Consolas"/>
              </a:rPr>
              <a:t>i</a:t>
            </a:r>
            <a:r>
              <a:rPr lang="en-US" sz="1500" dirty="0">
                <a:latin typeface="Consolas"/>
                <a:cs typeface="Consolas"/>
              </a:rPr>
              <a:t> &lt; N; </a:t>
            </a:r>
            <a:r>
              <a:rPr lang="en-US" sz="1500" dirty="0" err="1">
                <a:latin typeface="Consolas"/>
                <a:cs typeface="Consolas"/>
              </a:rPr>
              <a:t>i</a:t>
            </a:r>
            <a:r>
              <a:rPr lang="en-US" sz="1500" dirty="0">
                <a:latin typeface="Consolas"/>
                <a:cs typeface="Consolas"/>
              </a:rPr>
              <a:t>++) {</a:t>
            </a:r>
          </a:p>
          <a:p>
            <a:r>
              <a:rPr lang="en-US" sz="1500" dirty="0">
                <a:latin typeface="Consolas"/>
                <a:cs typeface="Consolas"/>
              </a:rPr>
              <a:t>    C[</a:t>
            </a:r>
            <a:r>
              <a:rPr lang="en-US" sz="1500" dirty="0" err="1">
                <a:latin typeface="Consolas"/>
                <a:cs typeface="Consolas"/>
              </a:rPr>
              <a:t>i</a:t>
            </a:r>
            <a:r>
              <a:rPr lang="en-US" sz="1500" dirty="0">
                <a:latin typeface="Consolas"/>
                <a:cs typeface="Consolas"/>
              </a:rPr>
              <a:t>] = A[</a:t>
            </a:r>
            <a:r>
              <a:rPr lang="en-US" sz="1500" dirty="0" err="1">
                <a:latin typeface="Consolas"/>
                <a:cs typeface="Consolas"/>
              </a:rPr>
              <a:t>i</a:t>
            </a:r>
            <a:r>
              <a:rPr lang="en-US" sz="1500" dirty="0">
                <a:latin typeface="Consolas"/>
                <a:cs typeface="Consolas"/>
              </a:rPr>
              <a:t>] + B[</a:t>
            </a:r>
            <a:r>
              <a:rPr lang="en-US" sz="1500" dirty="0" err="1">
                <a:latin typeface="Consolas"/>
                <a:cs typeface="Consolas"/>
              </a:rPr>
              <a:t>i</a:t>
            </a:r>
            <a:r>
              <a:rPr lang="en-US" sz="1500" dirty="0">
                <a:latin typeface="Consolas"/>
                <a:cs typeface="Consolas"/>
              </a:rPr>
              <a:t>];</a:t>
            </a:r>
          </a:p>
          <a:p>
            <a:r>
              <a:rPr lang="en-US" sz="1500" dirty="0">
                <a:latin typeface="Consolas"/>
                <a:cs typeface="Consolas"/>
              </a:rPr>
              <a:t>  }</a:t>
            </a:r>
            <a:br>
              <a:rPr lang="en-US" sz="1500" dirty="0">
                <a:latin typeface="Consolas"/>
                <a:cs typeface="Consolas"/>
              </a:rPr>
            </a:br>
            <a:r>
              <a:rPr lang="en-US" sz="1500" dirty="0">
                <a:latin typeface="Consolas"/>
                <a:cs typeface="Consolas"/>
              </a:rPr>
              <a:t>}</a:t>
            </a:r>
          </a:p>
        </p:txBody>
      </p:sp>
    </p:spTree>
    <p:extLst>
      <p:ext uri="{BB962C8B-B14F-4D97-AF65-F5344CB8AC3E}">
        <p14:creationId xmlns:p14="http://schemas.microsoft.com/office/powerpoint/2010/main" val="615395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31</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cxnSp>
        <p:nvCxnSpPr>
          <p:cNvPr id="98" name="Straight Arrow Connector 97"/>
          <p:cNvCxnSpPr>
            <a:endCxn id="31" idx="0"/>
          </p:cNvCxnSpPr>
          <p:nvPr/>
        </p:nvCxnSpPr>
        <p:spPr>
          <a:xfrm flipH="1">
            <a:off x="2781300" y="1657350"/>
            <a:ext cx="2628900" cy="1524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Arrow Connector 100"/>
          <p:cNvCxnSpPr>
            <a:endCxn id="46" idx="0"/>
          </p:cNvCxnSpPr>
          <p:nvPr/>
        </p:nvCxnSpPr>
        <p:spPr>
          <a:xfrm flipH="1">
            <a:off x="3009900" y="1733550"/>
            <a:ext cx="3314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endCxn id="60" idx="0"/>
          </p:cNvCxnSpPr>
          <p:nvPr/>
        </p:nvCxnSpPr>
        <p:spPr>
          <a:xfrm flipH="1">
            <a:off x="3238500" y="1504950"/>
            <a:ext cx="4610100" cy="2438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4114800" y="2126218"/>
            <a:ext cx="338554" cy="400110"/>
          </a:xfrm>
          <a:prstGeom prst="rect">
            <a:avLst/>
          </a:prstGeom>
        </p:spPr>
        <p:txBody>
          <a:bodyPr wrap="none">
            <a:spAutoFit/>
          </a:bodyPr>
          <a:lstStyle/>
          <a:p>
            <a:r>
              <a:rPr lang="en-US" sz="2000" dirty="0">
                <a:solidFill>
                  <a:srgbClr val="FF0000"/>
                </a:solidFill>
                <a:latin typeface="Zapf Dingbats"/>
                <a:ea typeface="Zapf Dingbats"/>
                <a:cs typeface="Zapf Dingbats"/>
              </a:rPr>
              <a:t>✗</a:t>
            </a:r>
            <a:endParaRPr lang="en-US" sz="2000" dirty="0">
              <a:solidFill>
                <a:srgbClr val="FF0000"/>
              </a:solidFill>
            </a:endParaRPr>
          </a:p>
        </p:txBody>
      </p:sp>
      <p:sp>
        <p:nvSpPr>
          <p:cNvPr id="109" name="Rectangle 108"/>
          <p:cNvSpPr/>
          <p:nvPr/>
        </p:nvSpPr>
        <p:spPr>
          <a:xfrm>
            <a:off x="4648200" y="2343150"/>
            <a:ext cx="338554" cy="400110"/>
          </a:xfrm>
          <a:prstGeom prst="rect">
            <a:avLst/>
          </a:prstGeom>
        </p:spPr>
        <p:txBody>
          <a:bodyPr wrap="none">
            <a:spAutoFit/>
          </a:bodyPr>
          <a:lstStyle/>
          <a:p>
            <a:r>
              <a:rPr lang="en-US" sz="2000" dirty="0">
                <a:solidFill>
                  <a:srgbClr val="FF0000"/>
                </a:solidFill>
                <a:latin typeface="Zapf Dingbats"/>
                <a:ea typeface="Zapf Dingbats"/>
                <a:cs typeface="Zapf Dingbats"/>
              </a:rPr>
              <a:t>✗</a:t>
            </a:r>
            <a:endParaRPr lang="en-US" sz="2000" dirty="0">
              <a:solidFill>
                <a:srgbClr val="FF0000"/>
              </a:solidFill>
            </a:endParaRPr>
          </a:p>
        </p:txBody>
      </p:sp>
      <p:sp>
        <p:nvSpPr>
          <p:cNvPr id="110" name="Rectangle 109"/>
          <p:cNvSpPr/>
          <p:nvPr/>
        </p:nvSpPr>
        <p:spPr>
          <a:xfrm>
            <a:off x="5300246" y="2571750"/>
            <a:ext cx="338554" cy="400110"/>
          </a:xfrm>
          <a:prstGeom prst="rect">
            <a:avLst/>
          </a:prstGeom>
        </p:spPr>
        <p:txBody>
          <a:bodyPr wrap="none">
            <a:spAutoFit/>
          </a:bodyPr>
          <a:lstStyle/>
          <a:p>
            <a:r>
              <a:rPr lang="en-US" sz="2000" dirty="0">
                <a:solidFill>
                  <a:srgbClr val="FF0000"/>
                </a:solidFill>
                <a:latin typeface="Zapf Dingbats"/>
                <a:ea typeface="Zapf Dingbats"/>
                <a:cs typeface="Zapf Dingbats"/>
              </a:rPr>
              <a:t>✗</a:t>
            </a:r>
            <a:endParaRPr lang="en-US" sz="2000" dirty="0">
              <a:solidFill>
                <a:srgbClr val="FF0000"/>
              </a:solidFill>
            </a:endParaRPr>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Tree>
    <p:extLst>
      <p:ext uri="{BB962C8B-B14F-4D97-AF65-F5344CB8AC3E}">
        <p14:creationId xmlns:p14="http://schemas.microsoft.com/office/powerpoint/2010/main" val="4149576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32</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latin typeface="Calibri"/>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latin typeface="Calibri"/>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76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105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334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2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912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19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48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77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05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342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162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391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620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4876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105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334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5562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7912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19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8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477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705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342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162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391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20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876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105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334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5562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57912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6019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6248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477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705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9342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162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7391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7620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848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848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848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Tree>
    <p:extLst>
      <p:ext uri="{BB962C8B-B14F-4D97-AF65-F5344CB8AC3E}">
        <p14:creationId xmlns:p14="http://schemas.microsoft.com/office/powerpoint/2010/main" val="3310506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33</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latin typeface="Calibri"/>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latin typeface="Calibri"/>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76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105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334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2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912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19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48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77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05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342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1628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3914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6200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4876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105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334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5562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7912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19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8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477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705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342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1628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3914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200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876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105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334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5562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57912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6019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6248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477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705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9342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1628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73914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76200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848600" y="3181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848600" y="3562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848600" y="3943350"/>
            <a:ext cx="228600" cy="228600"/>
          </a:xfrm>
          <a:prstGeom prst="rect">
            <a:avLst/>
          </a:prstGeom>
          <a:solidFill>
            <a:schemeClr val="bg1">
              <a:lumMod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
        <p:nvSpPr>
          <p:cNvPr id="109" name="TextBox 108"/>
          <p:cNvSpPr txBox="1">
            <a:spLocks noChangeAspect="1"/>
          </p:cNvSpPr>
          <p:nvPr/>
        </p:nvSpPr>
        <p:spPr>
          <a:xfrm>
            <a:off x="0" y="732971"/>
            <a:ext cx="9144000" cy="4400550"/>
          </a:xfrm>
          <a:prstGeom prst="rect">
            <a:avLst/>
          </a:prstGeom>
          <a:solidFill>
            <a:schemeClr val="bg1">
              <a:alpha val="90000"/>
            </a:schemeClr>
          </a:solidFill>
          <a:ln>
            <a:noFill/>
          </a:ln>
        </p:spPr>
        <p:txBody>
          <a:bodyPr wrap="square" rtlCol="0">
            <a:noAutofit/>
          </a:bodyPr>
          <a:lstStyle/>
          <a:p>
            <a:pPr algn="ctr"/>
            <a:endParaRPr lang="en-US" sz="2000" b="1" dirty="0">
              <a:latin typeface="Consolas"/>
              <a:cs typeface="Consolas"/>
            </a:endParaRPr>
          </a:p>
          <a:p>
            <a:pPr algn="ctr"/>
            <a:endParaRPr lang="en-US" sz="2000" b="1" dirty="0">
              <a:latin typeface="Consolas"/>
              <a:cs typeface="Consolas"/>
            </a:endParaRPr>
          </a:p>
          <a:p>
            <a:pPr algn="ctr"/>
            <a:endParaRPr lang="en-US" sz="2000" b="1" dirty="0">
              <a:latin typeface="Consolas"/>
              <a:cs typeface="Consolas"/>
            </a:endParaRPr>
          </a:p>
          <a:p>
            <a:pPr algn="ctr"/>
            <a:endParaRPr lang="en-US" sz="2000" b="1" dirty="0">
              <a:latin typeface="Consolas"/>
              <a:cs typeface="Consolas"/>
            </a:endParaRPr>
          </a:p>
          <a:p>
            <a:pPr algn="ctr"/>
            <a:r>
              <a:rPr lang="en-US" sz="2000" b="1" dirty="0" err="1">
                <a:latin typeface="Consolas"/>
                <a:cs typeface="Consolas"/>
              </a:rPr>
              <a:t>cudaError_t</a:t>
            </a:r>
            <a:r>
              <a:rPr lang="en-US" sz="2000" b="1" dirty="0">
                <a:latin typeface="Consolas"/>
                <a:cs typeface="Consolas"/>
              </a:rPr>
              <a:t> </a:t>
            </a:r>
            <a:r>
              <a:rPr lang="en-US" sz="2000" b="1" dirty="0" err="1">
                <a:solidFill>
                  <a:srgbClr val="FF0000"/>
                </a:solidFill>
                <a:latin typeface="Consolas"/>
                <a:cs typeface="Consolas"/>
              </a:rPr>
              <a:t>cudaMalloc</a:t>
            </a:r>
            <a:r>
              <a:rPr lang="en-US" sz="2000" b="1" dirty="0">
                <a:latin typeface="Consolas"/>
                <a:cs typeface="Consolas"/>
              </a:rPr>
              <a:t>(void **</a:t>
            </a:r>
            <a:r>
              <a:rPr lang="en-US" sz="2000" b="1" dirty="0" err="1">
                <a:latin typeface="Consolas"/>
                <a:cs typeface="Consolas"/>
              </a:rPr>
              <a:t>devPtr</a:t>
            </a:r>
            <a:r>
              <a:rPr lang="en-US" sz="2000" b="1" dirty="0">
                <a:latin typeface="Consolas"/>
                <a:cs typeface="Consolas"/>
              </a:rPr>
              <a:t>, </a:t>
            </a:r>
            <a:r>
              <a:rPr lang="en-US" sz="2000" b="1" dirty="0" err="1">
                <a:latin typeface="Consolas"/>
                <a:cs typeface="Consolas"/>
              </a:rPr>
              <a:t>size_t</a:t>
            </a:r>
            <a:r>
              <a:rPr lang="en-US" sz="2000" b="1" dirty="0">
                <a:latin typeface="Consolas"/>
                <a:cs typeface="Consolas"/>
              </a:rPr>
              <a:t> size);</a:t>
            </a:r>
          </a:p>
          <a:p>
            <a:pPr algn="ctr"/>
            <a:endParaRPr lang="en-US" sz="2000" b="1" dirty="0">
              <a:latin typeface="Consolas"/>
              <a:cs typeface="Consolas"/>
            </a:endParaRPr>
          </a:p>
          <a:p>
            <a:pPr algn="ctr"/>
            <a:r>
              <a:rPr lang="en-US" sz="2000" dirty="0">
                <a:latin typeface="Calibri"/>
                <a:cs typeface="Calibri"/>
              </a:rPr>
              <a:t>Allocate </a:t>
            </a:r>
            <a:r>
              <a:rPr lang="en-US" dirty="0">
                <a:latin typeface="Consolas"/>
                <a:cs typeface="Consolas"/>
              </a:rPr>
              <a:t>size</a:t>
            </a:r>
            <a:r>
              <a:rPr lang="en-US" sz="2000" dirty="0">
                <a:latin typeface="Calibri"/>
                <a:cs typeface="Calibri"/>
              </a:rPr>
              <a:t> bytes of memory on GPU.</a:t>
            </a:r>
          </a:p>
          <a:p>
            <a:pPr algn="ctr"/>
            <a:r>
              <a:rPr lang="en-US" sz="2000" dirty="0">
                <a:latin typeface="Calibri"/>
                <a:cs typeface="Calibri"/>
              </a:rPr>
              <a:t>Store address at </a:t>
            </a:r>
            <a:r>
              <a:rPr lang="en-US" dirty="0">
                <a:latin typeface="Consolas"/>
                <a:cs typeface="Consolas"/>
              </a:rPr>
              <a:t>*</a:t>
            </a:r>
            <a:r>
              <a:rPr lang="en-US" dirty="0" err="1">
                <a:latin typeface="Consolas"/>
                <a:cs typeface="Consolas"/>
              </a:rPr>
              <a:t>devPtr</a:t>
            </a:r>
            <a:r>
              <a:rPr lang="en-US" sz="2000" dirty="0">
                <a:latin typeface="Calibri"/>
                <a:cs typeface="Calibri"/>
              </a:rPr>
              <a:t>.</a:t>
            </a:r>
          </a:p>
        </p:txBody>
      </p:sp>
    </p:spTree>
    <p:extLst>
      <p:ext uri="{BB962C8B-B14F-4D97-AF65-F5344CB8AC3E}">
        <p14:creationId xmlns:p14="http://schemas.microsoft.com/office/powerpoint/2010/main" val="3202043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34</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latin typeface="Calibri"/>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latin typeface="Calibri"/>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7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10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33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9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1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4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7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0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3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16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39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620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487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10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33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556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79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1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47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70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3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16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39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20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87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10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33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556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579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601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624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47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70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93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16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739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7620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848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848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848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3845431" y="3257550"/>
            <a:ext cx="994661" cy="691741"/>
          </a:xfrm>
          <a:custGeom>
            <a:avLst/>
            <a:gdLst>
              <a:gd name="connsiteX0" fmla="*/ 0 w 994661"/>
              <a:gd name="connsiteY0" fmla="*/ 0 h 691741"/>
              <a:gd name="connsiteX1" fmla="*/ 257546 w 994661"/>
              <a:gd name="connsiteY1" fmla="*/ 586179 h 691741"/>
              <a:gd name="connsiteX2" fmla="*/ 701591 w 994661"/>
              <a:gd name="connsiteY2" fmla="*/ 639469 h 691741"/>
              <a:gd name="connsiteX3" fmla="*/ 994661 w 994661"/>
              <a:gd name="connsiteY3" fmla="*/ 26645 h 691741"/>
            </a:gdLst>
            <a:ahLst/>
            <a:cxnLst>
              <a:cxn ang="0">
                <a:pos x="connsiteX0" y="connsiteY0"/>
              </a:cxn>
              <a:cxn ang="0">
                <a:pos x="connsiteX1" y="connsiteY1"/>
              </a:cxn>
              <a:cxn ang="0">
                <a:pos x="connsiteX2" y="connsiteY2"/>
              </a:cxn>
              <a:cxn ang="0">
                <a:pos x="connsiteX3" y="connsiteY3"/>
              </a:cxn>
            </a:cxnLst>
            <a:rect l="l" t="t" r="r" b="b"/>
            <a:pathLst>
              <a:path w="994661" h="691741">
                <a:moveTo>
                  <a:pt x="0" y="0"/>
                </a:moveTo>
                <a:cubicBezTo>
                  <a:pt x="70307" y="239800"/>
                  <a:pt x="140614" y="479601"/>
                  <a:pt x="257546" y="586179"/>
                </a:cubicBezTo>
                <a:cubicBezTo>
                  <a:pt x="374478" y="692757"/>
                  <a:pt x="578739" y="732725"/>
                  <a:pt x="701591" y="639469"/>
                </a:cubicBezTo>
                <a:cubicBezTo>
                  <a:pt x="824443" y="546213"/>
                  <a:pt x="994661" y="26645"/>
                  <a:pt x="994661" y="26645"/>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3836550" y="3659179"/>
            <a:ext cx="1021304" cy="308293"/>
          </a:xfrm>
          <a:custGeom>
            <a:avLst/>
            <a:gdLst>
              <a:gd name="connsiteX0" fmla="*/ 0 w 1021304"/>
              <a:gd name="connsiteY0" fmla="*/ 0 h 308293"/>
              <a:gd name="connsiteX1" fmla="*/ 266427 w 1021304"/>
              <a:gd name="connsiteY1" fmla="*/ 266445 h 308293"/>
              <a:gd name="connsiteX2" fmla="*/ 772639 w 1021304"/>
              <a:gd name="connsiteY2" fmla="*/ 284208 h 308293"/>
              <a:gd name="connsiteX3" fmla="*/ 1021304 w 1021304"/>
              <a:gd name="connsiteY3" fmla="*/ 35526 h 308293"/>
            </a:gdLst>
            <a:ahLst/>
            <a:cxnLst>
              <a:cxn ang="0">
                <a:pos x="connsiteX0" y="connsiteY0"/>
              </a:cxn>
              <a:cxn ang="0">
                <a:pos x="connsiteX1" y="connsiteY1"/>
              </a:cxn>
              <a:cxn ang="0">
                <a:pos x="connsiteX2" y="connsiteY2"/>
              </a:cxn>
              <a:cxn ang="0">
                <a:pos x="connsiteX3" y="connsiteY3"/>
              </a:cxn>
            </a:cxnLst>
            <a:rect l="l" t="t" r="r" b="b"/>
            <a:pathLst>
              <a:path w="1021304" h="308293">
                <a:moveTo>
                  <a:pt x="0" y="0"/>
                </a:moveTo>
                <a:cubicBezTo>
                  <a:pt x="68827" y="109538"/>
                  <a:pt x="137654" y="219077"/>
                  <a:pt x="266427" y="266445"/>
                </a:cubicBezTo>
                <a:cubicBezTo>
                  <a:pt x="395200" y="313813"/>
                  <a:pt x="646826" y="322695"/>
                  <a:pt x="772639" y="284208"/>
                </a:cubicBezTo>
                <a:cubicBezTo>
                  <a:pt x="898452" y="245721"/>
                  <a:pt x="1021304" y="35526"/>
                  <a:pt x="1021304" y="35526"/>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836550" y="3952115"/>
            <a:ext cx="994661" cy="115613"/>
          </a:xfrm>
          <a:custGeom>
            <a:avLst/>
            <a:gdLst>
              <a:gd name="connsiteX0" fmla="*/ 0 w 994661"/>
              <a:gd name="connsiteY0" fmla="*/ 115613 h 115613"/>
              <a:gd name="connsiteX1" fmla="*/ 346355 w 994661"/>
              <a:gd name="connsiteY1" fmla="*/ 9035 h 115613"/>
              <a:gd name="connsiteX2" fmla="*/ 754877 w 994661"/>
              <a:gd name="connsiteY2" fmla="*/ 17917 h 115613"/>
              <a:gd name="connsiteX3" fmla="*/ 994661 w 994661"/>
              <a:gd name="connsiteY3" fmla="*/ 115613 h 115613"/>
            </a:gdLst>
            <a:ahLst/>
            <a:cxnLst>
              <a:cxn ang="0">
                <a:pos x="connsiteX0" y="connsiteY0"/>
              </a:cxn>
              <a:cxn ang="0">
                <a:pos x="connsiteX1" y="connsiteY1"/>
              </a:cxn>
              <a:cxn ang="0">
                <a:pos x="connsiteX2" y="connsiteY2"/>
              </a:cxn>
              <a:cxn ang="0">
                <a:pos x="connsiteX3" y="connsiteY3"/>
              </a:cxn>
            </a:cxnLst>
            <a:rect l="l" t="t" r="r" b="b"/>
            <a:pathLst>
              <a:path w="994661" h="115613">
                <a:moveTo>
                  <a:pt x="0" y="115613"/>
                </a:moveTo>
                <a:cubicBezTo>
                  <a:pt x="110271" y="70465"/>
                  <a:pt x="220542" y="25318"/>
                  <a:pt x="346355" y="9035"/>
                </a:cubicBezTo>
                <a:cubicBezTo>
                  <a:pt x="472168" y="-7248"/>
                  <a:pt x="646826" y="154"/>
                  <a:pt x="754877" y="17917"/>
                </a:cubicBezTo>
                <a:cubicBezTo>
                  <a:pt x="862928" y="35680"/>
                  <a:pt x="994661" y="115613"/>
                  <a:pt x="994661" y="115613"/>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TextBox 122"/>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Tree>
    <p:extLst>
      <p:ext uri="{BB962C8B-B14F-4D97-AF65-F5344CB8AC3E}">
        <p14:creationId xmlns:p14="http://schemas.microsoft.com/office/powerpoint/2010/main" val="3138015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35</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latin typeface="Calibri"/>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latin typeface="Calibri"/>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7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10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33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9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1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4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7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0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3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16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39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620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487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10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33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556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79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1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47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70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3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16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39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20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87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10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33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556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579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601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624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47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70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93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16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739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7620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848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848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848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3845431" y="3257550"/>
            <a:ext cx="994661" cy="691741"/>
          </a:xfrm>
          <a:custGeom>
            <a:avLst/>
            <a:gdLst>
              <a:gd name="connsiteX0" fmla="*/ 0 w 994661"/>
              <a:gd name="connsiteY0" fmla="*/ 0 h 691741"/>
              <a:gd name="connsiteX1" fmla="*/ 257546 w 994661"/>
              <a:gd name="connsiteY1" fmla="*/ 586179 h 691741"/>
              <a:gd name="connsiteX2" fmla="*/ 701591 w 994661"/>
              <a:gd name="connsiteY2" fmla="*/ 639469 h 691741"/>
              <a:gd name="connsiteX3" fmla="*/ 994661 w 994661"/>
              <a:gd name="connsiteY3" fmla="*/ 26645 h 691741"/>
            </a:gdLst>
            <a:ahLst/>
            <a:cxnLst>
              <a:cxn ang="0">
                <a:pos x="connsiteX0" y="connsiteY0"/>
              </a:cxn>
              <a:cxn ang="0">
                <a:pos x="connsiteX1" y="connsiteY1"/>
              </a:cxn>
              <a:cxn ang="0">
                <a:pos x="connsiteX2" y="connsiteY2"/>
              </a:cxn>
              <a:cxn ang="0">
                <a:pos x="connsiteX3" y="connsiteY3"/>
              </a:cxn>
            </a:cxnLst>
            <a:rect l="l" t="t" r="r" b="b"/>
            <a:pathLst>
              <a:path w="994661" h="691741">
                <a:moveTo>
                  <a:pt x="0" y="0"/>
                </a:moveTo>
                <a:cubicBezTo>
                  <a:pt x="70307" y="239800"/>
                  <a:pt x="140614" y="479601"/>
                  <a:pt x="257546" y="586179"/>
                </a:cubicBezTo>
                <a:cubicBezTo>
                  <a:pt x="374478" y="692757"/>
                  <a:pt x="578739" y="732725"/>
                  <a:pt x="701591" y="639469"/>
                </a:cubicBezTo>
                <a:cubicBezTo>
                  <a:pt x="824443" y="546213"/>
                  <a:pt x="994661" y="26645"/>
                  <a:pt x="994661" y="26645"/>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3836550" y="3659179"/>
            <a:ext cx="1021304" cy="308293"/>
          </a:xfrm>
          <a:custGeom>
            <a:avLst/>
            <a:gdLst>
              <a:gd name="connsiteX0" fmla="*/ 0 w 1021304"/>
              <a:gd name="connsiteY0" fmla="*/ 0 h 308293"/>
              <a:gd name="connsiteX1" fmla="*/ 266427 w 1021304"/>
              <a:gd name="connsiteY1" fmla="*/ 266445 h 308293"/>
              <a:gd name="connsiteX2" fmla="*/ 772639 w 1021304"/>
              <a:gd name="connsiteY2" fmla="*/ 284208 h 308293"/>
              <a:gd name="connsiteX3" fmla="*/ 1021304 w 1021304"/>
              <a:gd name="connsiteY3" fmla="*/ 35526 h 308293"/>
            </a:gdLst>
            <a:ahLst/>
            <a:cxnLst>
              <a:cxn ang="0">
                <a:pos x="connsiteX0" y="connsiteY0"/>
              </a:cxn>
              <a:cxn ang="0">
                <a:pos x="connsiteX1" y="connsiteY1"/>
              </a:cxn>
              <a:cxn ang="0">
                <a:pos x="connsiteX2" y="connsiteY2"/>
              </a:cxn>
              <a:cxn ang="0">
                <a:pos x="connsiteX3" y="connsiteY3"/>
              </a:cxn>
            </a:cxnLst>
            <a:rect l="l" t="t" r="r" b="b"/>
            <a:pathLst>
              <a:path w="1021304" h="308293">
                <a:moveTo>
                  <a:pt x="0" y="0"/>
                </a:moveTo>
                <a:cubicBezTo>
                  <a:pt x="68827" y="109538"/>
                  <a:pt x="137654" y="219077"/>
                  <a:pt x="266427" y="266445"/>
                </a:cubicBezTo>
                <a:cubicBezTo>
                  <a:pt x="395200" y="313813"/>
                  <a:pt x="646826" y="322695"/>
                  <a:pt x="772639" y="284208"/>
                </a:cubicBezTo>
                <a:cubicBezTo>
                  <a:pt x="898452" y="245721"/>
                  <a:pt x="1021304" y="35526"/>
                  <a:pt x="1021304" y="35526"/>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836550" y="3952115"/>
            <a:ext cx="994661" cy="115613"/>
          </a:xfrm>
          <a:custGeom>
            <a:avLst/>
            <a:gdLst>
              <a:gd name="connsiteX0" fmla="*/ 0 w 994661"/>
              <a:gd name="connsiteY0" fmla="*/ 115613 h 115613"/>
              <a:gd name="connsiteX1" fmla="*/ 346355 w 994661"/>
              <a:gd name="connsiteY1" fmla="*/ 9035 h 115613"/>
              <a:gd name="connsiteX2" fmla="*/ 754877 w 994661"/>
              <a:gd name="connsiteY2" fmla="*/ 17917 h 115613"/>
              <a:gd name="connsiteX3" fmla="*/ 994661 w 994661"/>
              <a:gd name="connsiteY3" fmla="*/ 115613 h 115613"/>
            </a:gdLst>
            <a:ahLst/>
            <a:cxnLst>
              <a:cxn ang="0">
                <a:pos x="connsiteX0" y="connsiteY0"/>
              </a:cxn>
              <a:cxn ang="0">
                <a:pos x="connsiteX1" y="connsiteY1"/>
              </a:cxn>
              <a:cxn ang="0">
                <a:pos x="connsiteX2" y="connsiteY2"/>
              </a:cxn>
              <a:cxn ang="0">
                <a:pos x="connsiteX3" y="connsiteY3"/>
              </a:cxn>
            </a:cxnLst>
            <a:rect l="l" t="t" r="r" b="b"/>
            <a:pathLst>
              <a:path w="994661" h="115613">
                <a:moveTo>
                  <a:pt x="0" y="115613"/>
                </a:moveTo>
                <a:cubicBezTo>
                  <a:pt x="110271" y="70465"/>
                  <a:pt x="220542" y="25318"/>
                  <a:pt x="346355" y="9035"/>
                </a:cubicBezTo>
                <a:cubicBezTo>
                  <a:pt x="472168" y="-7248"/>
                  <a:pt x="646826" y="154"/>
                  <a:pt x="754877" y="17917"/>
                </a:cubicBezTo>
                <a:cubicBezTo>
                  <a:pt x="862928" y="35680"/>
                  <a:pt x="994661" y="115613"/>
                  <a:pt x="994661" y="115613"/>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TextBox 122"/>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
        <p:nvSpPr>
          <p:cNvPr id="104" name="TextBox 103"/>
          <p:cNvSpPr txBox="1">
            <a:spLocks noChangeAspect="1"/>
          </p:cNvSpPr>
          <p:nvPr/>
        </p:nvSpPr>
        <p:spPr>
          <a:xfrm>
            <a:off x="1" y="742950"/>
            <a:ext cx="9144000" cy="4400550"/>
          </a:xfrm>
          <a:prstGeom prst="rect">
            <a:avLst/>
          </a:prstGeom>
          <a:solidFill>
            <a:schemeClr val="bg1">
              <a:alpha val="90000"/>
            </a:schemeClr>
          </a:solidFill>
          <a:ln>
            <a:noFill/>
          </a:ln>
        </p:spPr>
        <p:txBody>
          <a:bodyPr wrap="square" rtlCol="0">
            <a:noAutofit/>
          </a:bodyPr>
          <a:lstStyle/>
          <a:p>
            <a:pPr algn="ctr"/>
            <a:endParaRPr lang="en-US" sz="2000" b="1" dirty="0">
              <a:latin typeface="Consolas"/>
              <a:cs typeface="Consolas"/>
            </a:endParaRPr>
          </a:p>
          <a:p>
            <a:pPr algn="ctr"/>
            <a:endParaRPr lang="en-US" sz="2000" b="1" dirty="0">
              <a:latin typeface="Consolas"/>
              <a:cs typeface="Consolas"/>
            </a:endParaRPr>
          </a:p>
          <a:p>
            <a:pPr algn="ctr"/>
            <a:r>
              <a:rPr lang="en-US" sz="2000" b="1" dirty="0" err="1">
                <a:latin typeface="Consolas"/>
                <a:cs typeface="Consolas"/>
              </a:rPr>
              <a:t>cudaError_t</a:t>
            </a:r>
            <a:r>
              <a:rPr lang="en-US" sz="2000" b="1" dirty="0">
                <a:latin typeface="Consolas"/>
                <a:cs typeface="Consolas"/>
              </a:rPr>
              <a:t> </a:t>
            </a:r>
            <a:r>
              <a:rPr lang="en-US" sz="2000" b="1" dirty="0" err="1">
                <a:solidFill>
                  <a:srgbClr val="FF0000"/>
                </a:solidFill>
                <a:latin typeface="Consolas"/>
                <a:cs typeface="Consolas"/>
              </a:rPr>
              <a:t>cudaMemcpy</a:t>
            </a:r>
            <a:r>
              <a:rPr lang="en-US" sz="2000" b="1" dirty="0">
                <a:latin typeface="Consolas"/>
                <a:cs typeface="Consolas"/>
              </a:rPr>
              <a:t>(void *</a:t>
            </a:r>
            <a:r>
              <a:rPr lang="en-US" sz="2000" b="1" dirty="0" err="1">
                <a:latin typeface="Consolas"/>
                <a:cs typeface="Consolas"/>
              </a:rPr>
              <a:t>dst</a:t>
            </a:r>
            <a:r>
              <a:rPr lang="en-US" sz="2000" b="1" dirty="0">
                <a:latin typeface="Consolas"/>
                <a:cs typeface="Consolas"/>
              </a:rPr>
              <a:t>, </a:t>
            </a:r>
            <a:r>
              <a:rPr lang="en-US" sz="2000" b="1" dirty="0" err="1">
                <a:latin typeface="Consolas"/>
                <a:cs typeface="Consolas"/>
              </a:rPr>
              <a:t>const</a:t>
            </a:r>
            <a:r>
              <a:rPr lang="en-US" sz="2000" b="1" dirty="0">
                <a:latin typeface="Consolas"/>
                <a:cs typeface="Consolas"/>
              </a:rPr>
              <a:t> void *</a:t>
            </a:r>
            <a:r>
              <a:rPr lang="en-US" sz="2000" b="1" dirty="0" err="1">
                <a:latin typeface="Consolas"/>
                <a:cs typeface="Consolas"/>
              </a:rPr>
              <a:t>src</a:t>
            </a:r>
            <a:r>
              <a:rPr lang="en-US" sz="2000" b="1" dirty="0">
                <a:latin typeface="Consolas"/>
                <a:cs typeface="Consolas"/>
              </a:rPr>
              <a:t>,</a:t>
            </a:r>
          </a:p>
          <a:p>
            <a:pPr algn="ctr"/>
            <a:r>
              <a:rPr lang="en-US" sz="2000" b="1" dirty="0">
                <a:latin typeface="Consolas"/>
                <a:cs typeface="Consolas"/>
              </a:rPr>
              <a:t>    </a:t>
            </a:r>
            <a:r>
              <a:rPr lang="en-US" sz="2000" b="1" dirty="0" err="1">
                <a:latin typeface="Consolas"/>
                <a:cs typeface="Consolas"/>
              </a:rPr>
              <a:t>size_t</a:t>
            </a:r>
            <a:r>
              <a:rPr lang="en-US" sz="2000" b="1" dirty="0">
                <a:latin typeface="Consolas"/>
                <a:cs typeface="Consolas"/>
              </a:rPr>
              <a:t> size, </a:t>
            </a:r>
            <a:r>
              <a:rPr lang="en-US" sz="2000" b="1" dirty="0" err="1">
                <a:latin typeface="Consolas"/>
                <a:cs typeface="Consolas"/>
              </a:rPr>
              <a:t>enum</a:t>
            </a:r>
            <a:r>
              <a:rPr lang="en-US" sz="2000" b="1" dirty="0">
                <a:latin typeface="Consolas"/>
                <a:cs typeface="Consolas"/>
              </a:rPr>
              <a:t> </a:t>
            </a:r>
            <a:r>
              <a:rPr lang="en-US" sz="2000" b="1" dirty="0" err="1">
                <a:latin typeface="Consolas"/>
                <a:cs typeface="Consolas"/>
              </a:rPr>
              <a:t>cudaMemcpyKind</a:t>
            </a:r>
            <a:r>
              <a:rPr lang="en-US" sz="2000" b="1" dirty="0">
                <a:latin typeface="Consolas"/>
                <a:cs typeface="Consolas"/>
              </a:rPr>
              <a:t> direction);</a:t>
            </a:r>
          </a:p>
          <a:p>
            <a:pPr algn="ctr"/>
            <a:endParaRPr lang="en-US" sz="2000" b="1" dirty="0">
              <a:latin typeface="Consolas"/>
              <a:cs typeface="Consolas"/>
            </a:endParaRPr>
          </a:p>
          <a:p>
            <a:pPr algn="ctr"/>
            <a:r>
              <a:rPr lang="en-US" sz="2000" dirty="0">
                <a:latin typeface="Calibri"/>
                <a:cs typeface="Calibri"/>
              </a:rPr>
              <a:t>Transfer size bytes from </a:t>
            </a:r>
            <a:r>
              <a:rPr lang="en-US" dirty="0" err="1">
                <a:latin typeface="Consolas"/>
                <a:cs typeface="Consolas"/>
              </a:rPr>
              <a:t>src</a:t>
            </a:r>
            <a:r>
              <a:rPr lang="en-US" sz="2000" dirty="0">
                <a:latin typeface="Calibri"/>
                <a:cs typeface="Calibri"/>
              </a:rPr>
              <a:t> to </a:t>
            </a:r>
            <a:r>
              <a:rPr lang="en-US" dirty="0" err="1">
                <a:latin typeface="Consolas"/>
                <a:cs typeface="Consolas"/>
              </a:rPr>
              <a:t>dst</a:t>
            </a:r>
            <a:r>
              <a:rPr lang="en-US" sz="2000" dirty="0">
                <a:latin typeface="Calibri"/>
                <a:cs typeface="Calibri"/>
              </a:rPr>
              <a:t>.</a:t>
            </a:r>
          </a:p>
          <a:p>
            <a:pPr algn="ctr"/>
            <a:r>
              <a:rPr lang="en-US" sz="2000" dirty="0">
                <a:latin typeface="Calibri"/>
                <a:cs typeface="Calibri"/>
              </a:rPr>
              <a:t>Address spaces must obey </a:t>
            </a:r>
            <a:r>
              <a:rPr lang="en-US" dirty="0">
                <a:latin typeface="Consolas"/>
                <a:cs typeface="Consolas"/>
              </a:rPr>
              <a:t>direction</a:t>
            </a:r>
            <a:r>
              <a:rPr lang="en-US" sz="2000" dirty="0">
                <a:latin typeface="Calibri"/>
                <a:cs typeface="Calibri"/>
              </a:rPr>
              <a:t>, can be:</a:t>
            </a:r>
          </a:p>
          <a:p>
            <a:pPr marL="3086100" lvl="6" indent="-342900">
              <a:buFont typeface="Arial"/>
              <a:buChar char="•"/>
            </a:pPr>
            <a:r>
              <a:rPr lang="en-US" sz="1600" dirty="0" err="1">
                <a:latin typeface="Consolas"/>
                <a:cs typeface="Consolas"/>
              </a:rPr>
              <a:t>cudaMemcpyHostToHost</a:t>
            </a:r>
            <a:endParaRPr lang="en-US" sz="1600" dirty="0">
              <a:latin typeface="Consolas"/>
              <a:cs typeface="Consolas"/>
            </a:endParaRPr>
          </a:p>
          <a:p>
            <a:pPr marL="3086100" lvl="6" indent="-342900">
              <a:buFont typeface="Arial"/>
              <a:buChar char="•"/>
            </a:pPr>
            <a:r>
              <a:rPr lang="en-US" sz="1600" dirty="0" err="1">
                <a:latin typeface="Consolas"/>
                <a:cs typeface="Consolas"/>
              </a:rPr>
              <a:t>cudaMemcpyDeviceToDevice</a:t>
            </a:r>
            <a:endParaRPr lang="en-US" sz="1600" dirty="0">
              <a:latin typeface="Consolas"/>
              <a:cs typeface="Consolas"/>
            </a:endParaRPr>
          </a:p>
          <a:p>
            <a:pPr marL="3086100" lvl="6" indent="-342900">
              <a:buFont typeface="Arial"/>
              <a:buChar char="•"/>
            </a:pPr>
            <a:r>
              <a:rPr lang="en-US" sz="1600" dirty="0" err="1">
                <a:latin typeface="Consolas"/>
                <a:cs typeface="Consolas"/>
              </a:rPr>
              <a:t>cudaMemcpyHostToDevice</a:t>
            </a:r>
            <a:endParaRPr lang="en-US" sz="1600" dirty="0">
              <a:latin typeface="Consolas"/>
              <a:cs typeface="Consolas"/>
            </a:endParaRPr>
          </a:p>
          <a:p>
            <a:pPr marL="3086100" lvl="6" indent="-342900">
              <a:buFont typeface="Arial"/>
              <a:buChar char="•"/>
            </a:pPr>
            <a:r>
              <a:rPr lang="en-US" sz="1600" dirty="0" err="1">
                <a:latin typeface="Consolas"/>
                <a:cs typeface="Consolas"/>
              </a:rPr>
              <a:t>cudaMemcpyDeviceToHost</a:t>
            </a:r>
            <a:endParaRPr lang="en-US" sz="1600" dirty="0">
              <a:latin typeface="Consolas"/>
              <a:cs typeface="Consolas"/>
            </a:endParaRPr>
          </a:p>
        </p:txBody>
      </p:sp>
    </p:spTree>
    <p:extLst>
      <p:ext uri="{BB962C8B-B14F-4D97-AF65-F5344CB8AC3E}">
        <p14:creationId xmlns:p14="http://schemas.microsoft.com/office/powerpoint/2010/main" val="404516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2" name="Slide Number Placeholder 1"/>
          <p:cNvSpPr>
            <a:spLocks noGrp="1"/>
          </p:cNvSpPr>
          <p:nvPr>
            <p:ph type="sldNum" sz="quarter" idx="12"/>
          </p:nvPr>
        </p:nvSpPr>
        <p:spPr/>
        <p:txBody>
          <a:bodyPr/>
          <a:lstStyle/>
          <a:p>
            <a:fld id="{63C537C0-9BD9-40EB-BADE-4FE671F46F7E}" type="slidenum">
              <a:rPr lang="en-US" smtClean="0"/>
              <a:t>36</a:t>
            </a:fld>
            <a:endParaRPr lang="en-US"/>
          </a:p>
        </p:txBody>
      </p:sp>
      <p:sp>
        <p:nvSpPr>
          <p:cNvPr id="13" name="TextBox 12"/>
          <p:cNvSpPr txBox="1">
            <a:spLocks noChangeAspect="1"/>
          </p:cNvSpPr>
          <p:nvPr/>
        </p:nvSpPr>
        <p:spPr>
          <a:xfrm>
            <a:off x="152400" y="819150"/>
            <a:ext cx="8763000" cy="2286000"/>
          </a:xfrm>
          <a:prstGeom prst="rect">
            <a:avLst/>
          </a:prstGeom>
          <a:noFill/>
        </p:spPr>
        <p:txBody>
          <a:bodyPr wrap="square" numCol="2" spcCol="182880" rtlCol="0">
            <a:noAutofit/>
          </a:bodyPr>
          <a:lstStyle/>
          <a:p>
            <a:pPr algn="ctr"/>
            <a:r>
              <a:rPr lang="en-US" sz="1500" b="1" dirty="0">
                <a:solidFill>
                  <a:srgbClr val="515151"/>
                </a:solidFill>
                <a:latin typeface="Calibri"/>
                <a:cs typeface="Calibri"/>
              </a:rPr>
              <a:t>Host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int</a:t>
            </a:r>
            <a:r>
              <a:rPr lang="en-US" sz="1500" dirty="0">
                <a:solidFill>
                  <a:srgbClr val="515151"/>
                </a:solidFill>
                <a:latin typeface="Consolas"/>
                <a:cs typeface="Consolas"/>
              </a:rPr>
              <a:t> *A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*B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r>
              <a:rPr lang="en-US" sz="1500" dirty="0" err="1">
                <a:solidFill>
                  <a:srgbClr val="515151"/>
                </a:solidFill>
                <a:latin typeface="Consolas"/>
                <a:cs typeface="Consolas"/>
              </a:rPr>
              <a:t>int</a:t>
            </a:r>
            <a:r>
              <a:rPr lang="en-US" sz="1500" dirty="0">
                <a:solidFill>
                  <a:srgbClr val="515151"/>
                </a:solidFill>
                <a:latin typeface="Consolas"/>
                <a:cs typeface="Consolas"/>
              </a:rPr>
              <a:t> *C =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malloc</a:t>
            </a:r>
            <a:r>
              <a:rPr lang="en-US" sz="1500" dirty="0">
                <a:solidFill>
                  <a:srgbClr val="515151"/>
                </a:solidFill>
                <a:latin typeface="Consolas"/>
                <a:cs typeface="Consolas"/>
              </a:rPr>
              <a:t>(N * </a:t>
            </a:r>
            <a:r>
              <a:rPr lang="en-US" sz="1500" dirty="0" err="1">
                <a:solidFill>
                  <a:srgbClr val="515151"/>
                </a:solidFill>
                <a:latin typeface="Consolas"/>
                <a:cs typeface="Consolas"/>
              </a:rPr>
              <a:t>sizeof</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a:t>
            </a:r>
          </a:p>
          <a:p>
            <a:endParaRPr lang="en-US" sz="1500" dirty="0">
              <a:solidFill>
                <a:srgbClr val="515151"/>
              </a:solidFill>
              <a:latin typeface="Consolas"/>
              <a:cs typeface="Consolas"/>
            </a:endParaRPr>
          </a:p>
          <a:p>
            <a:r>
              <a:rPr lang="en-US" sz="1500" dirty="0" err="1">
                <a:solidFill>
                  <a:srgbClr val="515151"/>
                </a:solidFill>
                <a:latin typeface="Consolas"/>
                <a:cs typeface="Consolas"/>
              </a:rPr>
              <a:t>vector_add</a:t>
            </a:r>
            <a:r>
              <a:rPr lang="en-US" sz="1500" dirty="0">
                <a:solidFill>
                  <a:srgbClr val="515151"/>
                </a:solidFill>
                <a:latin typeface="Consolas"/>
                <a:cs typeface="Consolas"/>
              </a:rPr>
              <a:t>&lt;&lt;&lt;1, 1&gt;&gt;&gt;(C, A, B, N);</a:t>
            </a:r>
          </a:p>
          <a:p>
            <a:endParaRPr lang="en-US" sz="1500" dirty="0">
              <a:solidFill>
                <a:srgbClr val="515151"/>
              </a:solidFill>
              <a:latin typeface="Consolas"/>
              <a:cs typeface="Consolas"/>
            </a:endParaRPr>
          </a:p>
          <a:p>
            <a:endParaRPr lang="en-US" sz="1500" dirty="0">
              <a:solidFill>
                <a:srgbClr val="515151"/>
              </a:solidFill>
              <a:latin typeface="Consolas"/>
              <a:cs typeface="Consolas"/>
            </a:endParaRPr>
          </a:p>
          <a:p>
            <a:pPr algn="ctr"/>
            <a:r>
              <a:rPr lang="en-US" sz="1500" b="1" dirty="0">
                <a:solidFill>
                  <a:srgbClr val="515151"/>
                </a:solidFill>
                <a:latin typeface="Calibri"/>
                <a:cs typeface="Calibri"/>
              </a:rPr>
              <a:t>Device</a:t>
            </a:r>
          </a:p>
          <a:p>
            <a:endParaRPr lang="en-US" sz="1500" dirty="0">
              <a:solidFill>
                <a:srgbClr val="515151"/>
              </a:solidFill>
              <a:latin typeface="Consolas"/>
              <a:cs typeface="Consolas"/>
            </a:endParaRPr>
          </a:p>
          <a:p>
            <a:r>
              <a:rPr lang="en-US" sz="1500" dirty="0">
                <a:solidFill>
                  <a:srgbClr val="515151"/>
                </a:solidFill>
                <a:latin typeface="Consolas"/>
                <a:cs typeface="Consolas"/>
              </a:rPr>
              <a:t>__global__ void </a:t>
            </a:r>
            <a:r>
              <a:rPr lang="en-US" sz="1500" dirty="0" err="1">
                <a:solidFill>
                  <a:srgbClr val="515151"/>
                </a:solidFill>
                <a:latin typeface="Consolas"/>
                <a:cs typeface="Consolas"/>
              </a:rPr>
              <a:t>vector_add</a:t>
            </a:r>
            <a:r>
              <a:rPr lang="en-US" sz="1500" dirty="0">
                <a:solidFill>
                  <a:srgbClr val="515151"/>
                </a:solidFill>
                <a:latin typeface="Consolas"/>
                <a:cs typeface="Consolas"/>
              </a:rPr>
              <a:t>(</a:t>
            </a:r>
            <a:r>
              <a:rPr lang="en-US" sz="1500" dirty="0" err="1">
                <a:solidFill>
                  <a:srgbClr val="515151"/>
                </a:solidFill>
                <a:latin typeface="Consolas"/>
                <a:cs typeface="Consolas"/>
              </a:rPr>
              <a:t>int</a:t>
            </a:r>
            <a:r>
              <a:rPr lang="en-US" sz="1500" dirty="0">
                <a:solidFill>
                  <a:srgbClr val="515151"/>
                </a:solidFill>
                <a:latin typeface="Consolas"/>
                <a:cs typeface="Consolas"/>
              </a:rPr>
              <a:t> *C,</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 </a:t>
            </a:r>
            <a:r>
              <a:rPr lang="en-US" sz="1500" dirty="0" err="1">
                <a:solidFill>
                  <a:srgbClr val="515151"/>
                </a:solidFill>
                <a:latin typeface="Consolas"/>
                <a:cs typeface="Consolas"/>
              </a:rPr>
              <a:t>int</a:t>
            </a:r>
            <a:r>
              <a:rPr lang="en-US" sz="1500" dirty="0">
                <a:solidFill>
                  <a:srgbClr val="515151"/>
                </a:solidFill>
                <a:latin typeface="Consolas"/>
                <a:cs typeface="Consolas"/>
              </a:rPr>
              <a:t> *B, </a:t>
            </a:r>
            <a:r>
              <a:rPr lang="en-US" sz="1500" dirty="0" err="1">
                <a:solidFill>
                  <a:srgbClr val="515151"/>
                </a:solidFill>
                <a:latin typeface="Consolas"/>
                <a:cs typeface="Consolas"/>
              </a:rPr>
              <a:t>int</a:t>
            </a:r>
            <a:r>
              <a:rPr lang="en-US" sz="1500" dirty="0">
                <a:solidFill>
                  <a:srgbClr val="515151"/>
                </a:solidFill>
                <a:latin typeface="Consolas"/>
                <a:cs typeface="Consolas"/>
              </a:rPr>
              <a:t> N) {</a:t>
            </a:r>
          </a:p>
          <a:p>
            <a:r>
              <a:rPr lang="en-US" sz="1500" dirty="0">
                <a:solidFill>
                  <a:srgbClr val="515151"/>
                </a:solidFill>
                <a:latin typeface="Consolas"/>
                <a:cs typeface="Consolas"/>
              </a:rPr>
              <a:t>  </a:t>
            </a:r>
            <a:r>
              <a:rPr lang="en-US" sz="1500" dirty="0" err="1">
                <a:solidFill>
                  <a:srgbClr val="515151"/>
                </a:solidFill>
                <a:latin typeface="Consolas"/>
                <a:cs typeface="Consolas"/>
              </a:rPr>
              <a:t>int</a:t>
            </a:r>
            <a:r>
              <a:rPr lang="en-US" sz="1500" dirty="0">
                <a:solidFill>
                  <a:srgbClr val="515151"/>
                </a:solidFill>
                <a:latin typeface="Consolas"/>
                <a:cs typeface="Consolas"/>
              </a:rPr>
              <a:t> </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for (</a:t>
            </a:r>
            <a:r>
              <a:rPr lang="en-US" sz="1500" dirty="0" err="1">
                <a:solidFill>
                  <a:srgbClr val="515151"/>
                </a:solidFill>
                <a:latin typeface="Consolas"/>
                <a:cs typeface="Consolas"/>
              </a:rPr>
              <a:t>i</a:t>
            </a:r>
            <a:r>
              <a:rPr lang="en-US" sz="1500" dirty="0">
                <a:solidFill>
                  <a:srgbClr val="515151"/>
                </a:solidFill>
                <a:latin typeface="Consolas"/>
                <a:cs typeface="Consolas"/>
              </a:rPr>
              <a:t> = 0; </a:t>
            </a:r>
            <a:r>
              <a:rPr lang="en-US" sz="1500" dirty="0" err="1">
                <a:solidFill>
                  <a:srgbClr val="515151"/>
                </a:solidFill>
                <a:latin typeface="Consolas"/>
                <a:cs typeface="Consolas"/>
              </a:rPr>
              <a:t>i</a:t>
            </a:r>
            <a:r>
              <a:rPr lang="en-US" sz="1500" dirty="0">
                <a:solidFill>
                  <a:srgbClr val="515151"/>
                </a:solidFill>
                <a:latin typeface="Consolas"/>
                <a:cs typeface="Consolas"/>
              </a:rPr>
              <a:t> &lt; N; </a:t>
            </a:r>
            <a:r>
              <a:rPr lang="en-US" sz="1500" dirty="0" err="1">
                <a:solidFill>
                  <a:srgbClr val="515151"/>
                </a:solidFill>
                <a:latin typeface="Consolas"/>
                <a:cs typeface="Consolas"/>
              </a:rPr>
              <a:t>i</a:t>
            </a:r>
            <a:r>
              <a:rPr lang="en-US" sz="1500" dirty="0">
                <a:solidFill>
                  <a:srgbClr val="515151"/>
                </a:solidFill>
                <a:latin typeface="Consolas"/>
                <a:cs typeface="Consolas"/>
              </a:rPr>
              <a:t>++) {</a:t>
            </a:r>
          </a:p>
          <a:p>
            <a:r>
              <a:rPr lang="en-US" sz="1500" dirty="0">
                <a:solidFill>
                  <a:srgbClr val="515151"/>
                </a:solidFill>
                <a:latin typeface="Consolas"/>
                <a:cs typeface="Consolas"/>
              </a:rPr>
              <a:t>    C[</a:t>
            </a:r>
            <a:r>
              <a:rPr lang="en-US" sz="1500" dirty="0" err="1">
                <a:solidFill>
                  <a:srgbClr val="515151"/>
                </a:solidFill>
                <a:latin typeface="Consolas"/>
                <a:cs typeface="Consolas"/>
              </a:rPr>
              <a:t>i</a:t>
            </a:r>
            <a:r>
              <a:rPr lang="en-US" sz="1500" dirty="0">
                <a:solidFill>
                  <a:srgbClr val="515151"/>
                </a:solidFill>
                <a:latin typeface="Consolas"/>
                <a:cs typeface="Consolas"/>
              </a:rPr>
              <a:t>] = A[</a:t>
            </a:r>
            <a:r>
              <a:rPr lang="en-US" sz="1500" dirty="0" err="1">
                <a:solidFill>
                  <a:srgbClr val="515151"/>
                </a:solidFill>
                <a:latin typeface="Consolas"/>
                <a:cs typeface="Consolas"/>
              </a:rPr>
              <a:t>i</a:t>
            </a:r>
            <a:r>
              <a:rPr lang="en-US" sz="1500" dirty="0">
                <a:solidFill>
                  <a:srgbClr val="515151"/>
                </a:solidFill>
                <a:latin typeface="Consolas"/>
                <a:cs typeface="Consolas"/>
              </a:rPr>
              <a:t>] + B[</a:t>
            </a:r>
            <a:r>
              <a:rPr lang="en-US" sz="1500" dirty="0" err="1">
                <a:solidFill>
                  <a:srgbClr val="515151"/>
                </a:solidFill>
                <a:latin typeface="Consolas"/>
                <a:cs typeface="Consolas"/>
              </a:rPr>
              <a:t>i</a:t>
            </a:r>
            <a:r>
              <a:rPr lang="en-US" sz="1500" dirty="0">
                <a:solidFill>
                  <a:srgbClr val="515151"/>
                </a:solidFill>
                <a:latin typeface="Consolas"/>
                <a:cs typeface="Consolas"/>
              </a:rPr>
              <a:t>];</a:t>
            </a:r>
          </a:p>
          <a:p>
            <a:r>
              <a:rPr lang="en-US" sz="1500" dirty="0">
                <a:solidFill>
                  <a:srgbClr val="515151"/>
                </a:solidFill>
                <a:latin typeface="Consolas"/>
                <a:cs typeface="Consolas"/>
              </a:rPr>
              <a:t>  }</a:t>
            </a:r>
            <a:br>
              <a:rPr lang="en-US" sz="1500" dirty="0">
                <a:solidFill>
                  <a:srgbClr val="515151"/>
                </a:solidFill>
                <a:latin typeface="Consolas"/>
                <a:cs typeface="Consolas"/>
              </a:rPr>
            </a:br>
            <a:r>
              <a:rPr lang="en-US" sz="1500" dirty="0">
                <a:solidFill>
                  <a:srgbClr val="515151"/>
                </a:solidFill>
                <a:latin typeface="Consolas"/>
                <a:cs typeface="Consolas"/>
              </a:rPr>
              <a:t>}</a:t>
            </a:r>
          </a:p>
        </p:txBody>
      </p:sp>
      <p:sp>
        <p:nvSpPr>
          <p:cNvPr id="8" name="Rectangle 7"/>
          <p:cNvSpPr/>
          <p:nvPr/>
        </p:nvSpPr>
        <p:spPr>
          <a:xfrm>
            <a:off x="4724400" y="3028950"/>
            <a:ext cx="3581400" cy="1981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Device</a:t>
            </a:r>
          </a:p>
        </p:txBody>
      </p:sp>
      <p:sp>
        <p:nvSpPr>
          <p:cNvPr id="9" name="Rectangle 8"/>
          <p:cNvSpPr/>
          <p:nvPr/>
        </p:nvSpPr>
        <p:spPr>
          <a:xfrm>
            <a:off x="381000" y="3028950"/>
            <a:ext cx="3581400" cy="1981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200" dirty="0"/>
              <a:t>Host</a:t>
            </a:r>
          </a:p>
        </p:txBody>
      </p:sp>
      <p:cxnSp>
        <p:nvCxnSpPr>
          <p:cNvPr id="10" name="Straight Arrow Connector 9"/>
          <p:cNvCxnSpPr>
            <a:stCxn id="9" idx="3"/>
            <a:endCxn id="8" idx="1"/>
          </p:cNvCxnSpPr>
          <p:nvPr/>
        </p:nvCxnSpPr>
        <p:spPr>
          <a:xfrm>
            <a:off x="3962400" y="4019550"/>
            <a:ext cx="762000" cy="0"/>
          </a:xfrm>
          <a:prstGeom prst="straightConnector1">
            <a:avLst/>
          </a:prstGeom>
          <a:ln w="38100">
            <a:solidFill>
              <a:schemeClr val="tx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9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38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06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9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5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98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3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66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9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12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35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38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06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9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2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5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8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20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3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66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89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12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5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09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38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06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9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52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75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98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20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243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66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89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12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35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Arrow Connector 79"/>
          <p:cNvCxnSpPr>
            <a:endCxn id="49" idx="0"/>
          </p:cNvCxnSpPr>
          <p:nvPr/>
        </p:nvCxnSpPr>
        <p:spPr>
          <a:xfrm flipH="1">
            <a:off x="723900" y="2038350"/>
            <a:ext cx="38100" cy="1905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38" idx="0"/>
          </p:cNvCxnSpPr>
          <p:nvPr/>
        </p:nvCxnSpPr>
        <p:spPr>
          <a:xfrm>
            <a:off x="914400" y="1733550"/>
            <a:ext cx="2667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25" idx="0"/>
          </p:cNvCxnSpPr>
          <p:nvPr/>
        </p:nvCxnSpPr>
        <p:spPr>
          <a:xfrm>
            <a:off x="914400" y="1504950"/>
            <a:ext cx="495300" cy="1676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1430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6" name="Rectangle 95"/>
          <p:cNvSpPr/>
          <p:nvPr/>
        </p:nvSpPr>
        <p:spPr>
          <a:xfrm>
            <a:off x="914400" y="2721173"/>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97" name="Rectangle 96"/>
          <p:cNvSpPr/>
          <p:nvPr/>
        </p:nvSpPr>
        <p:spPr>
          <a:xfrm>
            <a:off x="575846" y="27241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cxnSp>
        <p:nvCxnSpPr>
          <p:cNvPr id="98" name="Straight Arrow Connector 97"/>
          <p:cNvCxnSpPr>
            <a:endCxn id="66" idx="0"/>
          </p:cNvCxnSpPr>
          <p:nvPr/>
        </p:nvCxnSpPr>
        <p:spPr>
          <a:xfrm>
            <a:off x="5410200" y="1657350"/>
            <a:ext cx="266700" cy="1524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14" name="Rectangle 113"/>
          <p:cNvSpPr/>
          <p:nvPr/>
        </p:nvSpPr>
        <p:spPr>
          <a:xfrm>
            <a:off x="358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58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58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76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105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334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2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91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19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48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77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05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342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1628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3914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6200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4876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105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5334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5562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791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019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8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477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705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9342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1628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3914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200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876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105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5334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5562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5791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6019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6248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477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705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9342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1628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73914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76200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848600" y="3181350"/>
            <a:ext cx="228600" cy="228600"/>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848600" y="3562350"/>
            <a:ext cx="228600" cy="22860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848600" y="3943350"/>
            <a:ext cx="228600" cy="228600"/>
          </a:xfrm>
          <a:prstGeom prst="rect">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Arrow Connector 100"/>
          <p:cNvCxnSpPr>
            <a:endCxn id="83" idx="0"/>
          </p:cNvCxnSpPr>
          <p:nvPr/>
        </p:nvCxnSpPr>
        <p:spPr>
          <a:xfrm>
            <a:off x="6324600" y="1733550"/>
            <a:ext cx="38100" cy="1828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119" idx="0"/>
          </p:cNvCxnSpPr>
          <p:nvPr/>
        </p:nvCxnSpPr>
        <p:spPr>
          <a:xfrm>
            <a:off x="7848600" y="1504950"/>
            <a:ext cx="114300" cy="24384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4102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21" name="Rectangle 120"/>
          <p:cNvSpPr/>
          <p:nvPr/>
        </p:nvSpPr>
        <p:spPr>
          <a:xfrm>
            <a:off x="6172200" y="25717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22" name="Rectangle 121"/>
          <p:cNvSpPr/>
          <p:nvPr/>
        </p:nvSpPr>
        <p:spPr>
          <a:xfrm>
            <a:off x="7696200" y="2495550"/>
            <a:ext cx="389850" cy="369332"/>
          </a:xfrm>
          <a:prstGeom prst="rect">
            <a:avLst/>
          </a:prstGeom>
        </p:spPr>
        <p:txBody>
          <a:bodyPr wrap="none">
            <a:spAutoFit/>
          </a:bodyPr>
          <a:lstStyle/>
          <a:p>
            <a:r>
              <a:rPr lang="en-US" dirty="0">
                <a:solidFill>
                  <a:srgbClr val="01EA03"/>
                </a:solidFill>
                <a:latin typeface="Zapf Dingbats"/>
                <a:ea typeface="Zapf Dingbats"/>
                <a:cs typeface="Zapf Dingbats"/>
              </a:rPr>
              <a:t>✔</a:t>
            </a:r>
            <a:endParaRPr lang="en-US" dirty="0">
              <a:solidFill>
                <a:srgbClr val="01EA03"/>
              </a:solidFill>
            </a:endParaRPr>
          </a:p>
        </p:txBody>
      </p:sp>
      <p:sp>
        <p:nvSpPr>
          <p:cNvPr id="17" name="Freeform 16"/>
          <p:cNvSpPr/>
          <p:nvPr/>
        </p:nvSpPr>
        <p:spPr>
          <a:xfrm>
            <a:off x="3845431" y="3257550"/>
            <a:ext cx="994661" cy="691741"/>
          </a:xfrm>
          <a:custGeom>
            <a:avLst/>
            <a:gdLst>
              <a:gd name="connsiteX0" fmla="*/ 0 w 994661"/>
              <a:gd name="connsiteY0" fmla="*/ 0 h 691741"/>
              <a:gd name="connsiteX1" fmla="*/ 257546 w 994661"/>
              <a:gd name="connsiteY1" fmla="*/ 586179 h 691741"/>
              <a:gd name="connsiteX2" fmla="*/ 701591 w 994661"/>
              <a:gd name="connsiteY2" fmla="*/ 639469 h 691741"/>
              <a:gd name="connsiteX3" fmla="*/ 994661 w 994661"/>
              <a:gd name="connsiteY3" fmla="*/ 26645 h 691741"/>
            </a:gdLst>
            <a:ahLst/>
            <a:cxnLst>
              <a:cxn ang="0">
                <a:pos x="connsiteX0" y="connsiteY0"/>
              </a:cxn>
              <a:cxn ang="0">
                <a:pos x="connsiteX1" y="connsiteY1"/>
              </a:cxn>
              <a:cxn ang="0">
                <a:pos x="connsiteX2" y="connsiteY2"/>
              </a:cxn>
              <a:cxn ang="0">
                <a:pos x="connsiteX3" y="connsiteY3"/>
              </a:cxn>
            </a:cxnLst>
            <a:rect l="l" t="t" r="r" b="b"/>
            <a:pathLst>
              <a:path w="994661" h="691741">
                <a:moveTo>
                  <a:pt x="0" y="0"/>
                </a:moveTo>
                <a:cubicBezTo>
                  <a:pt x="70307" y="239800"/>
                  <a:pt x="140614" y="479601"/>
                  <a:pt x="257546" y="586179"/>
                </a:cubicBezTo>
                <a:cubicBezTo>
                  <a:pt x="374478" y="692757"/>
                  <a:pt x="578739" y="732725"/>
                  <a:pt x="701591" y="639469"/>
                </a:cubicBezTo>
                <a:cubicBezTo>
                  <a:pt x="824443" y="546213"/>
                  <a:pt x="994661" y="26645"/>
                  <a:pt x="994661" y="26645"/>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3836550" y="3659179"/>
            <a:ext cx="1021304" cy="308293"/>
          </a:xfrm>
          <a:custGeom>
            <a:avLst/>
            <a:gdLst>
              <a:gd name="connsiteX0" fmla="*/ 0 w 1021304"/>
              <a:gd name="connsiteY0" fmla="*/ 0 h 308293"/>
              <a:gd name="connsiteX1" fmla="*/ 266427 w 1021304"/>
              <a:gd name="connsiteY1" fmla="*/ 266445 h 308293"/>
              <a:gd name="connsiteX2" fmla="*/ 772639 w 1021304"/>
              <a:gd name="connsiteY2" fmla="*/ 284208 h 308293"/>
              <a:gd name="connsiteX3" fmla="*/ 1021304 w 1021304"/>
              <a:gd name="connsiteY3" fmla="*/ 35526 h 308293"/>
            </a:gdLst>
            <a:ahLst/>
            <a:cxnLst>
              <a:cxn ang="0">
                <a:pos x="connsiteX0" y="connsiteY0"/>
              </a:cxn>
              <a:cxn ang="0">
                <a:pos x="connsiteX1" y="connsiteY1"/>
              </a:cxn>
              <a:cxn ang="0">
                <a:pos x="connsiteX2" y="connsiteY2"/>
              </a:cxn>
              <a:cxn ang="0">
                <a:pos x="connsiteX3" y="connsiteY3"/>
              </a:cxn>
            </a:cxnLst>
            <a:rect l="l" t="t" r="r" b="b"/>
            <a:pathLst>
              <a:path w="1021304" h="308293">
                <a:moveTo>
                  <a:pt x="0" y="0"/>
                </a:moveTo>
                <a:cubicBezTo>
                  <a:pt x="68827" y="109538"/>
                  <a:pt x="137654" y="219077"/>
                  <a:pt x="266427" y="266445"/>
                </a:cubicBezTo>
                <a:cubicBezTo>
                  <a:pt x="395200" y="313813"/>
                  <a:pt x="646826" y="322695"/>
                  <a:pt x="772639" y="284208"/>
                </a:cubicBezTo>
                <a:cubicBezTo>
                  <a:pt x="898452" y="245721"/>
                  <a:pt x="1021304" y="35526"/>
                  <a:pt x="1021304" y="35526"/>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836550" y="3952115"/>
            <a:ext cx="994661" cy="115613"/>
          </a:xfrm>
          <a:custGeom>
            <a:avLst/>
            <a:gdLst>
              <a:gd name="connsiteX0" fmla="*/ 0 w 994661"/>
              <a:gd name="connsiteY0" fmla="*/ 115613 h 115613"/>
              <a:gd name="connsiteX1" fmla="*/ 346355 w 994661"/>
              <a:gd name="connsiteY1" fmla="*/ 9035 h 115613"/>
              <a:gd name="connsiteX2" fmla="*/ 754877 w 994661"/>
              <a:gd name="connsiteY2" fmla="*/ 17917 h 115613"/>
              <a:gd name="connsiteX3" fmla="*/ 994661 w 994661"/>
              <a:gd name="connsiteY3" fmla="*/ 115613 h 115613"/>
            </a:gdLst>
            <a:ahLst/>
            <a:cxnLst>
              <a:cxn ang="0">
                <a:pos x="connsiteX0" y="connsiteY0"/>
              </a:cxn>
              <a:cxn ang="0">
                <a:pos x="connsiteX1" y="connsiteY1"/>
              </a:cxn>
              <a:cxn ang="0">
                <a:pos x="connsiteX2" y="connsiteY2"/>
              </a:cxn>
              <a:cxn ang="0">
                <a:pos x="connsiteX3" y="connsiteY3"/>
              </a:cxn>
            </a:cxnLst>
            <a:rect l="l" t="t" r="r" b="b"/>
            <a:pathLst>
              <a:path w="994661" h="115613">
                <a:moveTo>
                  <a:pt x="0" y="115613"/>
                </a:moveTo>
                <a:cubicBezTo>
                  <a:pt x="110271" y="70465"/>
                  <a:pt x="220542" y="25318"/>
                  <a:pt x="346355" y="9035"/>
                </a:cubicBezTo>
                <a:cubicBezTo>
                  <a:pt x="472168" y="-7248"/>
                  <a:pt x="646826" y="154"/>
                  <a:pt x="754877" y="17917"/>
                </a:cubicBezTo>
                <a:cubicBezTo>
                  <a:pt x="862928" y="35680"/>
                  <a:pt x="994661" y="115613"/>
                  <a:pt x="994661" y="115613"/>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TextBox 122"/>
          <p:cNvSpPr txBox="1"/>
          <p:nvPr/>
        </p:nvSpPr>
        <p:spPr>
          <a:xfrm>
            <a:off x="4038600" y="4019550"/>
            <a:ext cx="553858" cy="338554"/>
          </a:xfrm>
          <a:prstGeom prst="rect">
            <a:avLst/>
          </a:prstGeom>
          <a:noFill/>
        </p:spPr>
        <p:txBody>
          <a:bodyPr wrap="none" rtlCol="0">
            <a:spAutoFit/>
          </a:bodyPr>
          <a:lstStyle/>
          <a:p>
            <a:pPr algn="ctr"/>
            <a:r>
              <a:rPr lang="en-US" sz="1600" dirty="0" err="1"/>
              <a:t>PCIe</a:t>
            </a:r>
            <a:endParaRPr lang="en-US" sz="1600" dirty="0"/>
          </a:p>
        </p:txBody>
      </p:sp>
    </p:spTree>
    <p:extLst>
      <p:ext uri="{BB962C8B-B14F-4D97-AF65-F5344CB8AC3E}">
        <p14:creationId xmlns:p14="http://schemas.microsoft.com/office/powerpoint/2010/main" val="3138015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04800" y="1005840"/>
            <a:ext cx="7010400" cy="2175510"/>
          </a:xfrm>
          <a:prstGeom prst="rect">
            <a:avLst/>
          </a:prstGeom>
          <a:noFill/>
        </p:spPr>
        <p:txBody>
          <a:bodyPr wrap="square" rtlCol="0">
            <a:noAutofit/>
          </a:bodyPr>
          <a:lstStyle/>
          <a:p>
            <a:r>
              <a:rPr lang="en-US" sz="1600" dirty="0" err="1">
                <a:latin typeface="Consolas"/>
                <a:cs typeface="Consolas"/>
              </a:rPr>
              <a:t>int</a:t>
            </a:r>
            <a:r>
              <a:rPr lang="en-US" sz="1600" dirty="0">
                <a:latin typeface="Consolas"/>
                <a:cs typeface="Consolas"/>
              </a:rPr>
              <a:t> *A, *</a:t>
            </a:r>
            <a:r>
              <a:rPr lang="en-US" sz="1600" dirty="0" err="1">
                <a:latin typeface="Consolas"/>
                <a:cs typeface="Consolas"/>
              </a:rPr>
              <a:t>d_A</a:t>
            </a:r>
            <a:r>
              <a:rPr lang="en-US" sz="1600" dirty="0">
                <a:latin typeface="Consolas"/>
                <a:cs typeface="Consolas"/>
              </a:rPr>
              <a:t>;</a:t>
            </a:r>
          </a:p>
          <a:p>
            <a:r>
              <a:rPr lang="en-US" sz="1600" dirty="0">
                <a:latin typeface="Consolas"/>
                <a:cs typeface="Consolas"/>
              </a:rPr>
              <a:t>A =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malloc</a:t>
            </a:r>
            <a:r>
              <a:rPr lang="en-US" sz="1600" dirty="0">
                <a:latin typeface="Consolas"/>
                <a:cs typeface="Consolas"/>
              </a:rPr>
              <a:t>(N * </a:t>
            </a:r>
            <a:r>
              <a:rPr lang="en-US" sz="1600" dirty="0" err="1">
                <a:latin typeface="Consolas"/>
                <a:cs typeface="Consolas"/>
              </a:rPr>
              <a:t>sizeof</a:t>
            </a:r>
            <a:r>
              <a:rPr lang="en-US" sz="1600" dirty="0">
                <a:latin typeface="Consolas"/>
                <a:cs typeface="Consolas"/>
              </a:rPr>
              <a:t>(</a:t>
            </a:r>
            <a:r>
              <a:rPr lang="en-US" sz="1600" dirty="0" err="1">
                <a:latin typeface="Consolas"/>
                <a:cs typeface="Consolas"/>
              </a:rPr>
              <a:t>int</a:t>
            </a:r>
            <a:r>
              <a:rPr lang="en-US" sz="1600" dirty="0">
                <a:latin typeface="Consolas"/>
                <a:cs typeface="Consolas"/>
              </a:rPr>
              <a:t>));</a:t>
            </a:r>
          </a:p>
          <a:p>
            <a:r>
              <a:rPr lang="en-US" sz="1600" dirty="0" err="1">
                <a:solidFill>
                  <a:srgbClr val="FF0000"/>
                </a:solidFill>
                <a:latin typeface="Consolas"/>
                <a:cs typeface="Consolas"/>
              </a:rPr>
              <a:t>cudaMalloc</a:t>
            </a:r>
            <a:r>
              <a:rPr lang="en-US" sz="1600" dirty="0">
                <a:latin typeface="Consolas"/>
                <a:cs typeface="Consolas"/>
              </a:rPr>
              <a:t>((void **)&amp;</a:t>
            </a:r>
            <a:r>
              <a:rPr lang="en-US" sz="1600" dirty="0" err="1">
                <a:latin typeface="Consolas"/>
                <a:cs typeface="Consolas"/>
              </a:rPr>
              <a:t>d_A</a:t>
            </a:r>
            <a:r>
              <a:rPr lang="en-US" sz="1600" dirty="0">
                <a:latin typeface="Consolas"/>
                <a:cs typeface="Consolas"/>
              </a:rPr>
              <a:t>, N * </a:t>
            </a:r>
            <a:r>
              <a:rPr lang="en-US" sz="1600" dirty="0" err="1">
                <a:latin typeface="Consolas"/>
                <a:cs typeface="Consolas"/>
              </a:rPr>
              <a:t>sizeof</a:t>
            </a:r>
            <a:r>
              <a:rPr lang="en-US" sz="1600" dirty="0">
                <a:latin typeface="Consolas"/>
                <a:cs typeface="Consolas"/>
              </a:rPr>
              <a:t>(</a:t>
            </a:r>
            <a:r>
              <a:rPr lang="en-US" sz="1600" dirty="0" err="1">
                <a:latin typeface="Consolas"/>
                <a:cs typeface="Consolas"/>
              </a:rPr>
              <a:t>int</a:t>
            </a:r>
            <a:r>
              <a:rPr lang="en-US" sz="1600" dirty="0">
                <a:latin typeface="Consolas"/>
                <a:cs typeface="Consolas"/>
              </a:rPr>
              <a:t>));</a:t>
            </a:r>
          </a:p>
          <a:p>
            <a:r>
              <a:rPr lang="en-US" sz="1600" dirty="0" err="1">
                <a:solidFill>
                  <a:srgbClr val="FF0000"/>
                </a:solidFill>
                <a:latin typeface="Consolas"/>
                <a:cs typeface="Consolas"/>
              </a:rPr>
              <a:t>cudaMemcpy</a:t>
            </a:r>
            <a:r>
              <a:rPr lang="en-US" sz="1600" dirty="0">
                <a:latin typeface="Consolas"/>
                <a:cs typeface="Consolas"/>
              </a:rPr>
              <a:t>(</a:t>
            </a:r>
            <a:r>
              <a:rPr lang="en-US" sz="1600" dirty="0" err="1">
                <a:latin typeface="Consolas"/>
                <a:cs typeface="Consolas"/>
              </a:rPr>
              <a:t>d_A</a:t>
            </a:r>
            <a:r>
              <a:rPr lang="en-US" sz="1600" dirty="0">
                <a:latin typeface="Consolas"/>
                <a:cs typeface="Consolas"/>
              </a:rPr>
              <a:t>, A, N * </a:t>
            </a:r>
            <a:r>
              <a:rPr lang="en-US" sz="1600" dirty="0" err="1">
                <a:latin typeface="Consolas"/>
                <a:cs typeface="Consolas"/>
              </a:rPr>
              <a:t>sizeof</a:t>
            </a:r>
            <a:r>
              <a:rPr lang="en-US" sz="1600" dirty="0">
                <a:latin typeface="Consolas"/>
                <a:cs typeface="Consolas"/>
              </a:rPr>
              <a:t>(</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cudaMemcpyHostToDevice</a:t>
            </a:r>
            <a:r>
              <a:rPr lang="en-US" sz="1600" dirty="0">
                <a:latin typeface="Consolas"/>
                <a:cs typeface="Consolas"/>
              </a:rPr>
              <a:t>);</a:t>
            </a:r>
          </a:p>
          <a:p>
            <a:endParaRPr lang="en-US" sz="1600" dirty="0">
              <a:latin typeface="Consolas"/>
              <a:cs typeface="Consolas"/>
            </a:endParaRPr>
          </a:p>
          <a:p>
            <a:r>
              <a:rPr lang="en-US" sz="1600" dirty="0">
                <a:latin typeface="Consolas"/>
                <a:cs typeface="Consolas"/>
              </a:rPr>
              <a:t>...</a:t>
            </a:r>
          </a:p>
          <a:p>
            <a:endParaRPr lang="en-US" sz="1600" dirty="0">
              <a:latin typeface="Consolas"/>
              <a:cs typeface="Consolas"/>
            </a:endParaRPr>
          </a:p>
          <a:p>
            <a:r>
              <a:rPr lang="en-US" sz="1600" dirty="0" err="1">
                <a:latin typeface="Consolas"/>
                <a:cs typeface="Consolas"/>
              </a:rPr>
              <a:t>vector_add</a:t>
            </a:r>
            <a:r>
              <a:rPr lang="en-US" sz="1600" dirty="0">
                <a:solidFill>
                  <a:srgbClr val="FF0000"/>
                </a:solidFill>
                <a:latin typeface="Consolas"/>
                <a:cs typeface="Consolas"/>
              </a:rPr>
              <a:t>&lt;&lt;&lt;1, 1&gt;&gt;&gt;</a:t>
            </a:r>
            <a:r>
              <a:rPr lang="en-US" sz="1600" dirty="0">
                <a:latin typeface="Consolas"/>
                <a:cs typeface="Consolas"/>
              </a:rPr>
              <a:t>(</a:t>
            </a:r>
            <a:r>
              <a:rPr lang="en-US" sz="1600" dirty="0" err="1">
                <a:latin typeface="Consolas"/>
                <a:cs typeface="Consolas"/>
              </a:rPr>
              <a:t>d_C</a:t>
            </a:r>
            <a:r>
              <a:rPr lang="en-US" sz="1600" dirty="0">
                <a:latin typeface="Consolas"/>
                <a:cs typeface="Consolas"/>
              </a:rPr>
              <a:t>, </a:t>
            </a:r>
            <a:r>
              <a:rPr lang="en-US" sz="1600" dirty="0" err="1">
                <a:latin typeface="Consolas"/>
                <a:cs typeface="Consolas"/>
              </a:rPr>
              <a:t>d_A</a:t>
            </a:r>
            <a:r>
              <a:rPr lang="en-US" sz="1600" dirty="0">
                <a:latin typeface="Consolas"/>
                <a:cs typeface="Consolas"/>
              </a:rPr>
              <a:t>, </a:t>
            </a:r>
            <a:r>
              <a:rPr lang="en-US" sz="1600" dirty="0" err="1">
                <a:latin typeface="Consolas"/>
                <a:cs typeface="Consolas"/>
              </a:rPr>
              <a:t>d_B</a:t>
            </a:r>
            <a:r>
              <a:rPr lang="en-US" sz="1600" dirty="0">
                <a:latin typeface="Consolas"/>
                <a:cs typeface="Consolas"/>
              </a:rPr>
              <a:t>, N);</a:t>
            </a:r>
          </a:p>
        </p:txBody>
      </p:sp>
      <p:sp>
        <p:nvSpPr>
          <p:cNvPr id="2" name="Slide Number Placeholder 1"/>
          <p:cNvSpPr>
            <a:spLocks noGrp="1"/>
          </p:cNvSpPr>
          <p:nvPr>
            <p:ph type="sldNum" sz="quarter" idx="12"/>
          </p:nvPr>
        </p:nvSpPr>
        <p:spPr/>
        <p:txBody>
          <a:bodyPr/>
          <a:lstStyle/>
          <a:p>
            <a:fld id="{63C537C0-9BD9-40EB-BADE-4FE671F46F7E}" type="slidenum">
              <a:rPr lang="en-US" smtClean="0"/>
              <a:t>37</a:t>
            </a:fld>
            <a:endParaRPr lang="en-US"/>
          </a:p>
        </p:txBody>
      </p:sp>
      <p:sp>
        <p:nvSpPr>
          <p:cNvPr id="4" name="Rectangle 3"/>
          <p:cNvSpPr/>
          <p:nvPr/>
        </p:nvSpPr>
        <p:spPr>
          <a:xfrm>
            <a:off x="7391400" y="3257550"/>
            <a:ext cx="14478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Device</a:t>
            </a:r>
          </a:p>
        </p:txBody>
      </p:sp>
      <p:sp>
        <p:nvSpPr>
          <p:cNvPr id="8" name="Rectangle 7"/>
          <p:cNvSpPr/>
          <p:nvPr/>
        </p:nvSpPr>
        <p:spPr>
          <a:xfrm>
            <a:off x="7391400" y="1123950"/>
            <a:ext cx="1447800" cy="1066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Host</a:t>
            </a:r>
          </a:p>
        </p:txBody>
      </p:sp>
      <p:cxnSp>
        <p:nvCxnSpPr>
          <p:cNvPr id="9" name="Straight Arrow Connector 8"/>
          <p:cNvCxnSpPr>
            <a:stCxn id="8" idx="2"/>
            <a:endCxn id="4" idx="0"/>
          </p:cNvCxnSpPr>
          <p:nvPr/>
        </p:nvCxnSpPr>
        <p:spPr>
          <a:xfrm>
            <a:off x="8115300" y="2190750"/>
            <a:ext cx="0" cy="10668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 name="TextBox 12"/>
          <p:cNvSpPr txBox="1">
            <a:spLocks noChangeAspect="1"/>
          </p:cNvSpPr>
          <p:nvPr/>
        </p:nvSpPr>
        <p:spPr>
          <a:xfrm>
            <a:off x="990600" y="3257550"/>
            <a:ext cx="5943600" cy="1600200"/>
          </a:xfrm>
          <a:prstGeom prst="rect">
            <a:avLst/>
          </a:prstGeom>
          <a:noFill/>
          <a:ln>
            <a:solidFill>
              <a:schemeClr val="tx1"/>
            </a:solidFill>
          </a:ln>
        </p:spPr>
        <p:txBody>
          <a:bodyPr wrap="square" rtlCol="0">
            <a:noAutofit/>
          </a:bodyPr>
          <a:lstStyle/>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cudaMalloc</a:t>
            </a:r>
            <a:r>
              <a:rPr lang="en-US" sz="1600" dirty="0">
                <a:latin typeface="Consolas"/>
                <a:cs typeface="Consolas"/>
              </a:rPr>
              <a:t>(void **</a:t>
            </a:r>
            <a:r>
              <a:rPr lang="en-US" sz="1600" dirty="0" err="1">
                <a:latin typeface="Consolas"/>
                <a:cs typeface="Consolas"/>
              </a:rPr>
              <a:t>devPtr</a:t>
            </a:r>
            <a:r>
              <a:rPr lang="en-US" sz="1600" dirty="0">
                <a:latin typeface="Consolas"/>
                <a:cs typeface="Consolas"/>
              </a:rPr>
              <a:t>, </a:t>
            </a:r>
            <a:r>
              <a:rPr lang="en-US" sz="1600" dirty="0" err="1">
                <a:latin typeface="Consolas"/>
                <a:cs typeface="Consolas"/>
              </a:rPr>
              <a:t>size_t</a:t>
            </a:r>
            <a:r>
              <a:rPr lang="en-US" sz="1600" dirty="0">
                <a:latin typeface="Consolas"/>
                <a:cs typeface="Consolas"/>
              </a:rPr>
              <a:t> size);</a:t>
            </a:r>
          </a:p>
          <a:p>
            <a:endParaRPr lang="en-US" sz="1600" dirty="0">
              <a:latin typeface="Consolas"/>
              <a:cs typeface="Consolas"/>
            </a:endParaRPr>
          </a:p>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cudaMemcpy</a:t>
            </a:r>
            <a:r>
              <a:rPr lang="en-US" sz="1600" dirty="0">
                <a:latin typeface="Consolas"/>
                <a:cs typeface="Consolas"/>
              </a:rPr>
              <a:t>(void *</a:t>
            </a:r>
            <a:r>
              <a:rPr lang="en-US" sz="1600" dirty="0" err="1">
                <a:latin typeface="Consolas"/>
                <a:cs typeface="Consolas"/>
              </a:rPr>
              <a:t>dst</a:t>
            </a:r>
            <a:r>
              <a:rPr lang="en-US" sz="1600" dirty="0">
                <a:latin typeface="Consolas"/>
                <a:cs typeface="Consolas"/>
              </a:rPr>
              <a:t>, </a:t>
            </a:r>
            <a:r>
              <a:rPr lang="en-US" sz="1600" dirty="0" err="1">
                <a:latin typeface="Consolas"/>
                <a:cs typeface="Consolas"/>
              </a:rPr>
              <a:t>const</a:t>
            </a:r>
            <a:r>
              <a:rPr lang="en-US" sz="1600" dirty="0">
                <a:latin typeface="Consolas"/>
                <a:cs typeface="Consolas"/>
              </a:rPr>
              <a:t> void *</a:t>
            </a:r>
            <a:r>
              <a:rPr lang="en-US" sz="1600" dirty="0" err="1">
                <a:latin typeface="Consolas"/>
                <a:cs typeface="Consolas"/>
              </a:rPr>
              <a:t>src</a:t>
            </a:r>
            <a:r>
              <a:rPr lang="en-US" sz="1600" dirty="0">
                <a:latin typeface="Consolas"/>
                <a:cs typeface="Consolas"/>
              </a:rPr>
              <a:t>,</a:t>
            </a:r>
          </a:p>
          <a:p>
            <a:r>
              <a:rPr lang="en-US" sz="1600" dirty="0">
                <a:latin typeface="Consolas"/>
                <a:cs typeface="Consolas"/>
              </a:rPr>
              <a:t>    </a:t>
            </a:r>
            <a:r>
              <a:rPr lang="en-US" sz="1600" dirty="0" err="1">
                <a:latin typeface="Consolas"/>
                <a:cs typeface="Consolas"/>
              </a:rPr>
              <a:t>size_t</a:t>
            </a:r>
            <a:r>
              <a:rPr lang="en-US" sz="1600" dirty="0">
                <a:latin typeface="Consolas"/>
                <a:cs typeface="Consolas"/>
              </a:rPr>
              <a:t> size, </a:t>
            </a:r>
            <a:r>
              <a:rPr lang="en-US" sz="1600" dirty="0" err="1">
                <a:latin typeface="Consolas"/>
                <a:cs typeface="Consolas"/>
              </a:rPr>
              <a:t>enum</a:t>
            </a:r>
            <a:r>
              <a:rPr lang="en-US" sz="1600" dirty="0">
                <a:latin typeface="Consolas"/>
                <a:cs typeface="Consolas"/>
              </a:rPr>
              <a:t> </a:t>
            </a:r>
            <a:r>
              <a:rPr lang="en-US" sz="1600" dirty="0" err="1">
                <a:latin typeface="Consolas"/>
                <a:cs typeface="Consolas"/>
              </a:rPr>
              <a:t>cudaMemcpyKind</a:t>
            </a:r>
            <a:r>
              <a:rPr lang="en-US" sz="1600" dirty="0">
                <a:latin typeface="Consolas"/>
                <a:cs typeface="Consolas"/>
              </a:rPr>
              <a:t> direction);</a:t>
            </a:r>
          </a:p>
          <a:p>
            <a:endParaRPr lang="en-US" sz="1600" dirty="0">
              <a:latin typeface="Consolas"/>
              <a:cs typeface="Consolas"/>
            </a:endParaRPr>
          </a:p>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cudaFree</a:t>
            </a:r>
            <a:r>
              <a:rPr lang="en-US" sz="1600" dirty="0">
                <a:latin typeface="Consolas"/>
                <a:cs typeface="Consolas"/>
              </a:rPr>
              <a:t>(void *</a:t>
            </a:r>
            <a:r>
              <a:rPr lang="en-US" sz="1600" dirty="0" err="1">
                <a:latin typeface="Consolas"/>
                <a:cs typeface="Consolas"/>
              </a:rPr>
              <a:t>addr</a:t>
            </a:r>
            <a:r>
              <a:rPr lang="en-US" sz="1600" dirty="0">
                <a:latin typeface="Consolas"/>
                <a:cs typeface="Consolas"/>
              </a:rPr>
              <a:t>);</a:t>
            </a:r>
          </a:p>
        </p:txBody>
      </p:sp>
    </p:spTree>
    <p:extLst>
      <p:ext uri="{BB962C8B-B14F-4D97-AF65-F5344CB8AC3E}">
        <p14:creationId xmlns:p14="http://schemas.microsoft.com/office/powerpoint/2010/main" val="12119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A Simple CUDA Example</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latin typeface="Calibri"/>
                <a:cs typeface="Calibri"/>
              </a:rPr>
              <a:t>Building CUDA programs requires </a:t>
            </a:r>
            <a:r>
              <a:rPr lang="en-US" sz="2000" b="1" dirty="0" err="1">
                <a:latin typeface="Calibri"/>
                <a:cs typeface="Calibri"/>
              </a:rPr>
              <a:t>nvcc</a:t>
            </a:r>
            <a:r>
              <a:rPr lang="en-US" sz="2000" dirty="0">
                <a:latin typeface="Calibri"/>
                <a:cs typeface="Calibri"/>
              </a:rPr>
              <a:t>. Supports all of the usual flags you expect from a compiler.</a:t>
            </a:r>
          </a:p>
          <a:p>
            <a:endParaRPr lang="en-US" sz="2000" dirty="0">
              <a:latin typeface="Calibri"/>
              <a:cs typeface="Calibri"/>
            </a:endParaRPr>
          </a:p>
          <a:p>
            <a:r>
              <a:rPr lang="en-US" sz="2000" dirty="0">
                <a:latin typeface="Consolas"/>
                <a:cs typeface="Consolas"/>
              </a:rPr>
              <a:t>$ cd ~/</a:t>
            </a:r>
            <a:r>
              <a:rPr lang="en-US" sz="2000" dirty="0" err="1">
                <a:latin typeface="Consolas"/>
                <a:cs typeface="Consolas"/>
              </a:rPr>
              <a:t>bootcamp-gpu</a:t>
            </a:r>
            <a:r>
              <a:rPr lang="en-US" sz="2000" dirty="0">
                <a:latin typeface="Consolas"/>
                <a:cs typeface="Consolas"/>
              </a:rPr>
              <a:t>/</a:t>
            </a:r>
            <a:r>
              <a:rPr lang="en-US" sz="2000" dirty="0" err="1">
                <a:latin typeface="Consolas"/>
                <a:cs typeface="Consolas"/>
              </a:rPr>
              <a:t>src</a:t>
            </a:r>
            <a:r>
              <a:rPr lang="en-US" sz="2000" dirty="0">
                <a:latin typeface="Consolas"/>
                <a:cs typeface="Consolas"/>
              </a:rPr>
              <a:t>/00_vecadd</a:t>
            </a:r>
          </a:p>
          <a:p>
            <a:r>
              <a:rPr lang="en-US" sz="2000" b="1" dirty="0">
                <a:latin typeface="Consolas"/>
                <a:cs typeface="Consolas"/>
              </a:rPr>
              <a:t>$ </a:t>
            </a:r>
            <a:r>
              <a:rPr lang="en-US" sz="2000" b="1" dirty="0" err="1">
                <a:latin typeface="Consolas"/>
                <a:cs typeface="Consolas"/>
              </a:rPr>
              <a:t>nvcc</a:t>
            </a:r>
            <a:r>
              <a:rPr lang="en-US" sz="2000" b="1" dirty="0">
                <a:latin typeface="Consolas"/>
                <a:cs typeface="Consolas"/>
              </a:rPr>
              <a:t> –arch=sm_20 </a:t>
            </a:r>
            <a:r>
              <a:rPr lang="en-US" sz="2000" b="1" dirty="0" err="1">
                <a:latin typeface="Consolas"/>
                <a:cs typeface="Consolas"/>
              </a:rPr>
              <a:t>vecadd.cu</a:t>
            </a:r>
            <a:r>
              <a:rPr lang="en-US" sz="2000" b="1" dirty="0">
                <a:latin typeface="Consolas"/>
                <a:cs typeface="Consolas"/>
              </a:rPr>
              <a:t> –o </a:t>
            </a:r>
            <a:r>
              <a:rPr lang="en-US" sz="2000" b="1" dirty="0" err="1">
                <a:latin typeface="Consolas"/>
                <a:cs typeface="Consolas"/>
              </a:rPr>
              <a:t>vecadd</a:t>
            </a:r>
            <a:endParaRPr lang="en-US" sz="2000" b="1" dirty="0">
              <a:latin typeface="Consolas"/>
              <a:cs typeface="Consolas"/>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r>
              <a:rPr lang="en-US" sz="2000" dirty="0">
                <a:latin typeface="Calibri"/>
                <a:cs typeface="Calibri"/>
              </a:rPr>
              <a:t>*</a:t>
            </a:r>
            <a:r>
              <a:rPr lang="en-US" sz="2000" dirty="0" err="1">
                <a:latin typeface="Calibri"/>
                <a:cs typeface="Calibri"/>
              </a:rPr>
              <a:t>Makefiles</a:t>
            </a:r>
            <a:r>
              <a:rPr lang="en-US" sz="2000" dirty="0">
                <a:latin typeface="Calibri"/>
                <a:cs typeface="Calibri"/>
              </a:rPr>
              <a:t> will be provided for your convenience</a:t>
            </a:r>
          </a:p>
        </p:txBody>
      </p:sp>
      <p:sp>
        <p:nvSpPr>
          <p:cNvPr id="2" name="Slide Number Placeholder 1"/>
          <p:cNvSpPr>
            <a:spLocks noGrp="1"/>
          </p:cNvSpPr>
          <p:nvPr>
            <p:ph type="sldNum" sz="quarter" idx="12"/>
          </p:nvPr>
        </p:nvSpPr>
        <p:spPr/>
        <p:txBody>
          <a:bodyPr/>
          <a:lstStyle/>
          <a:p>
            <a:fld id="{63C537C0-9BD9-40EB-BADE-4FE671F46F7E}" type="slidenum">
              <a:rPr lang="en-US" smtClean="0"/>
              <a:t>38</a:t>
            </a:fld>
            <a:endParaRPr lang="en-US"/>
          </a:p>
        </p:txBody>
      </p:sp>
      <p:cxnSp>
        <p:nvCxnSpPr>
          <p:cNvPr id="14" name="Straight Arrow Connector 13"/>
          <p:cNvCxnSpPr/>
          <p:nvPr/>
        </p:nvCxnSpPr>
        <p:spPr>
          <a:xfrm flipV="1">
            <a:off x="990600" y="2679977"/>
            <a:ext cx="0" cy="271046"/>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362200" y="2647950"/>
            <a:ext cx="0" cy="271046"/>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886200" y="2655153"/>
            <a:ext cx="0" cy="271046"/>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257800" y="2655153"/>
            <a:ext cx="0" cy="271046"/>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2400" y="2908577"/>
            <a:ext cx="1521693" cy="584776"/>
          </a:xfrm>
          <a:prstGeom prst="rect">
            <a:avLst/>
          </a:prstGeom>
          <a:noFill/>
        </p:spPr>
        <p:txBody>
          <a:bodyPr wrap="square" rtlCol="0">
            <a:spAutoFit/>
          </a:bodyPr>
          <a:lstStyle/>
          <a:p>
            <a:pPr algn="ctr"/>
            <a:r>
              <a:rPr lang="en-US" sz="1600" dirty="0">
                <a:latin typeface="Calibri"/>
                <a:cs typeface="Calibri"/>
              </a:rPr>
              <a:t>NVIDIA’s GPU compiler</a:t>
            </a:r>
          </a:p>
        </p:txBody>
      </p:sp>
      <p:sp>
        <p:nvSpPr>
          <p:cNvPr id="19" name="TextBox 18"/>
          <p:cNvSpPr txBox="1"/>
          <p:nvPr/>
        </p:nvSpPr>
        <p:spPr>
          <a:xfrm>
            <a:off x="1447800" y="2883753"/>
            <a:ext cx="1828800" cy="830997"/>
          </a:xfrm>
          <a:prstGeom prst="rect">
            <a:avLst/>
          </a:prstGeom>
          <a:noFill/>
        </p:spPr>
        <p:txBody>
          <a:bodyPr wrap="square" rtlCol="0">
            <a:spAutoFit/>
          </a:bodyPr>
          <a:lstStyle/>
          <a:p>
            <a:pPr algn="ctr"/>
            <a:r>
              <a:rPr lang="en-US" sz="1600" dirty="0">
                <a:latin typeface="Calibri"/>
                <a:cs typeface="Calibri"/>
              </a:rPr>
              <a:t>Compile and optimize for the Fermi architecture</a:t>
            </a:r>
          </a:p>
        </p:txBody>
      </p:sp>
      <p:sp>
        <p:nvSpPr>
          <p:cNvPr id="20" name="TextBox 19"/>
          <p:cNvSpPr txBox="1"/>
          <p:nvPr/>
        </p:nvSpPr>
        <p:spPr>
          <a:xfrm>
            <a:off x="3200400" y="2883753"/>
            <a:ext cx="1371600" cy="584776"/>
          </a:xfrm>
          <a:prstGeom prst="rect">
            <a:avLst/>
          </a:prstGeom>
          <a:noFill/>
        </p:spPr>
        <p:txBody>
          <a:bodyPr wrap="square" rtlCol="0">
            <a:spAutoFit/>
          </a:bodyPr>
          <a:lstStyle/>
          <a:p>
            <a:pPr algn="ctr"/>
            <a:r>
              <a:rPr lang="en-US" sz="1600" dirty="0">
                <a:latin typeface="Calibri"/>
                <a:cs typeface="Calibri"/>
              </a:rPr>
              <a:t>Input CUDA file</a:t>
            </a:r>
          </a:p>
        </p:txBody>
      </p:sp>
      <p:sp>
        <p:nvSpPr>
          <p:cNvPr id="21" name="TextBox 20"/>
          <p:cNvSpPr txBox="1"/>
          <p:nvPr/>
        </p:nvSpPr>
        <p:spPr>
          <a:xfrm>
            <a:off x="4572000" y="2883753"/>
            <a:ext cx="1371600" cy="584776"/>
          </a:xfrm>
          <a:prstGeom prst="rect">
            <a:avLst/>
          </a:prstGeom>
          <a:noFill/>
        </p:spPr>
        <p:txBody>
          <a:bodyPr wrap="square" rtlCol="0">
            <a:spAutoFit/>
          </a:bodyPr>
          <a:lstStyle/>
          <a:p>
            <a:pPr algn="ctr"/>
            <a:r>
              <a:rPr lang="en-US" sz="1600" dirty="0">
                <a:latin typeface="Calibri"/>
                <a:cs typeface="Calibri"/>
              </a:rPr>
              <a:t>Output executable</a:t>
            </a:r>
          </a:p>
        </p:txBody>
      </p:sp>
    </p:spTree>
    <p:extLst>
      <p:ext uri="{BB962C8B-B14F-4D97-AF65-F5344CB8AC3E}">
        <p14:creationId xmlns:p14="http://schemas.microsoft.com/office/powerpoint/2010/main" val="390826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- 00_vecadd</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latin typeface="Calibri"/>
                <a:cs typeface="Calibri"/>
              </a:rPr>
              <a:t>Don’t forget to follow the instructions on slide 1.</a:t>
            </a:r>
          </a:p>
          <a:p>
            <a:pPr lvl="5"/>
            <a:endParaRPr lang="en-US" dirty="0">
              <a:latin typeface="Consolas"/>
              <a:cs typeface="Consolas"/>
            </a:endParaRPr>
          </a:p>
          <a:p>
            <a:r>
              <a:rPr lang="en-US" dirty="0">
                <a:latin typeface="Consolas"/>
                <a:cs typeface="Consolas"/>
              </a:rPr>
              <a:t>$ cd ~/</a:t>
            </a:r>
            <a:r>
              <a:rPr lang="en-US" dirty="0" err="1">
                <a:latin typeface="Consolas"/>
                <a:cs typeface="Consolas"/>
              </a:rPr>
              <a:t>bootcamp-gpu</a:t>
            </a:r>
            <a:r>
              <a:rPr lang="en-US" dirty="0">
                <a:latin typeface="Consolas"/>
                <a:cs typeface="Consolas"/>
              </a:rPr>
              <a:t>/</a:t>
            </a:r>
            <a:r>
              <a:rPr lang="en-US" dirty="0" err="1">
                <a:latin typeface="Consolas"/>
                <a:cs typeface="Consolas"/>
              </a:rPr>
              <a:t>src</a:t>
            </a:r>
            <a:r>
              <a:rPr lang="en-US" dirty="0">
                <a:latin typeface="Consolas"/>
                <a:cs typeface="Consolas"/>
              </a:rPr>
              <a:t>/00_vecadd</a:t>
            </a:r>
          </a:p>
          <a:p>
            <a:r>
              <a:rPr lang="en-US" dirty="0">
                <a:latin typeface="Consolas"/>
                <a:cs typeface="Consolas"/>
              </a:rPr>
              <a:t>$ make</a:t>
            </a:r>
          </a:p>
          <a:p>
            <a:r>
              <a:rPr lang="en-US" dirty="0">
                <a:latin typeface="Consolas"/>
                <a:cs typeface="Consolas"/>
              </a:rPr>
              <a:t>$ vim/</a:t>
            </a:r>
            <a:r>
              <a:rPr lang="en-US" dirty="0" err="1">
                <a:latin typeface="Consolas"/>
                <a:cs typeface="Consolas"/>
              </a:rPr>
              <a:t>emacs</a:t>
            </a:r>
            <a:r>
              <a:rPr lang="en-US" dirty="0">
                <a:latin typeface="Consolas"/>
                <a:cs typeface="Consolas"/>
              </a:rPr>
              <a:t> </a:t>
            </a:r>
            <a:r>
              <a:rPr lang="en-US" dirty="0" err="1">
                <a:latin typeface="Consolas"/>
                <a:cs typeface="Consolas"/>
              </a:rPr>
              <a:t>vecadd.cu</a:t>
            </a:r>
            <a:r>
              <a:rPr lang="en-US" dirty="0">
                <a:latin typeface="Consolas"/>
                <a:cs typeface="Consolas"/>
              </a:rPr>
              <a:t> # Get familiar with the code</a:t>
            </a:r>
          </a:p>
          <a:p>
            <a:r>
              <a:rPr lang="en-US" dirty="0">
                <a:latin typeface="Consolas"/>
                <a:cs typeface="Consolas"/>
              </a:rPr>
              <a:t>$ ./</a:t>
            </a:r>
            <a:r>
              <a:rPr lang="en-US" dirty="0" err="1">
                <a:latin typeface="Consolas"/>
                <a:cs typeface="Consolas"/>
              </a:rPr>
              <a:t>vecadd</a:t>
            </a:r>
            <a:r>
              <a:rPr lang="en-US" dirty="0">
                <a:latin typeface="Consolas"/>
                <a:cs typeface="Consolas"/>
              </a:rPr>
              <a:t> 131072 # Vectors with 131,072 elements</a:t>
            </a:r>
          </a:p>
          <a:p>
            <a:endParaRPr lang="en-US" dirty="0">
              <a:latin typeface="Consolas"/>
              <a:cs typeface="Consolas"/>
            </a:endParaRPr>
          </a:p>
          <a:p>
            <a:r>
              <a:rPr lang="en-US" sz="2000" dirty="0">
                <a:latin typeface="Calibri"/>
                <a:cs typeface="Calibri"/>
              </a:rPr>
              <a:t>What kind of performance do you observe?</a:t>
            </a:r>
          </a:p>
          <a:p>
            <a:endParaRPr lang="en-US" sz="2000" dirty="0">
              <a:latin typeface="Calibri"/>
              <a:cs typeface="Calibri"/>
            </a:endParaRPr>
          </a:p>
          <a:p>
            <a:r>
              <a:rPr lang="en-US" sz="2000" dirty="0">
                <a:latin typeface="Calibri"/>
                <a:cs typeface="Calibri"/>
              </a:rPr>
              <a:t>Does it change relatively with different input sizes?</a:t>
            </a:r>
          </a:p>
          <a:p>
            <a:endParaRPr lang="en-US" sz="2000" dirty="0">
              <a:latin typeface="Calibri"/>
              <a:cs typeface="Calibri"/>
            </a:endParaRPr>
          </a:p>
          <a:p>
            <a:r>
              <a:rPr lang="en-US" sz="2000" dirty="0">
                <a:latin typeface="+mj-lt"/>
                <a:cs typeface="Calibri"/>
              </a:rPr>
              <a:t>$ </a:t>
            </a:r>
            <a:r>
              <a:rPr lang="en-US" sz="2000" dirty="0">
                <a:latin typeface="+mj-lt"/>
                <a:cs typeface="Consolas"/>
              </a:rPr>
              <a:t>git clone </a:t>
            </a:r>
            <a:r>
              <a:rPr lang="en-US" sz="2000" dirty="0" err="1">
                <a:latin typeface="+mj-lt"/>
                <a:cs typeface="Consolas"/>
              </a:rPr>
              <a:t>git@github.com:agrippa</a:t>
            </a:r>
            <a:r>
              <a:rPr lang="en-US" sz="2000" dirty="0">
                <a:latin typeface="+mj-lt"/>
                <a:cs typeface="Consolas"/>
              </a:rPr>
              <a:t>/</a:t>
            </a:r>
            <a:r>
              <a:rPr lang="en-US" sz="2000" dirty="0" err="1">
                <a:latin typeface="+mj-lt"/>
                <a:cs typeface="Consolas"/>
              </a:rPr>
              <a:t>hpc-bootcamp.git</a:t>
            </a:r>
            <a:r>
              <a:rPr lang="en-US" sz="2000" dirty="0">
                <a:latin typeface="+mj-lt"/>
                <a:cs typeface="Calibri"/>
              </a:rPr>
              <a:t> $HOME/</a:t>
            </a:r>
            <a:r>
              <a:rPr lang="en-US" sz="2000" dirty="0" err="1">
                <a:latin typeface="+mj-lt"/>
                <a:cs typeface="Calibri"/>
              </a:rPr>
              <a:t>bootcamp-gpu</a:t>
            </a:r>
            <a:endParaRPr lang="en-US" sz="2000" dirty="0">
              <a:latin typeface="+mj-lt"/>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39</a:t>
            </a:fld>
            <a:endParaRPr lang="en-US"/>
          </a:p>
        </p:txBody>
      </p:sp>
    </p:spTree>
    <p:extLst>
      <p:ext uri="{BB962C8B-B14F-4D97-AF65-F5344CB8AC3E}">
        <p14:creationId xmlns:p14="http://schemas.microsoft.com/office/powerpoint/2010/main" val="350154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6934200" cy="646331"/>
          </a:xfrm>
          <a:prstGeom prst="rect">
            <a:avLst/>
          </a:prstGeom>
          <a:noFill/>
        </p:spPr>
        <p:txBody>
          <a:bodyPr wrap="square" rtlCol="0">
            <a:spAutoFit/>
          </a:bodyPr>
          <a:lstStyle/>
          <a:p>
            <a:r>
              <a:rPr lang="en-US" sz="3600" b="1" dirty="0">
                <a:solidFill>
                  <a:schemeClr val="bg1"/>
                </a:solidFill>
              </a:rPr>
              <a:t>About Me</a:t>
            </a:r>
          </a:p>
        </p:txBody>
      </p:sp>
      <p:sp>
        <p:nvSpPr>
          <p:cNvPr id="2" name="Slide Number Placeholder 1"/>
          <p:cNvSpPr>
            <a:spLocks noGrp="1"/>
          </p:cNvSpPr>
          <p:nvPr>
            <p:ph type="sldNum" sz="quarter" idx="12"/>
          </p:nvPr>
        </p:nvSpPr>
        <p:spPr/>
        <p:txBody>
          <a:bodyPr/>
          <a:lstStyle/>
          <a:p>
            <a:fld id="{63C537C0-9BD9-40EB-BADE-4FE671F46F7E}" type="slidenum">
              <a:rPr lang="en-US" smtClean="0"/>
              <a:t>4</a:t>
            </a:fld>
            <a:endParaRPr lang="en-US"/>
          </a:p>
        </p:txBody>
      </p:sp>
      <p:sp>
        <p:nvSpPr>
          <p:cNvPr id="7" name="TextBox 6"/>
          <p:cNvSpPr txBox="1">
            <a:spLocks noChangeAspect="1"/>
          </p:cNvSpPr>
          <p:nvPr/>
        </p:nvSpPr>
        <p:spPr>
          <a:xfrm>
            <a:off x="381000" y="1005840"/>
            <a:ext cx="4953000" cy="3657600"/>
          </a:xfrm>
          <a:prstGeom prst="rect">
            <a:avLst/>
          </a:prstGeom>
          <a:noFill/>
        </p:spPr>
        <p:txBody>
          <a:bodyPr wrap="square" rtlCol="0">
            <a:noAutofit/>
          </a:bodyPr>
          <a:lstStyle/>
          <a:p>
            <a:r>
              <a:rPr lang="en-US" sz="2000" dirty="0"/>
              <a:t>Habanero Research Group</a:t>
            </a:r>
          </a:p>
          <a:p>
            <a:pPr marL="342900" indent="-342900">
              <a:buFont typeface="Arial"/>
              <a:buChar char="•"/>
            </a:pPr>
            <a:r>
              <a:rPr lang="en-US" dirty="0"/>
              <a:t>Runtime Systems for HPC (“Big Compute”)</a:t>
            </a:r>
          </a:p>
          <a:p>
            <a:pPr marL="342900" indent="-342900">
              <a:buFont typeface="Arial"/>
              <a:buChar char="•"/>
            </a:pPr>
            <a:r>
              <a:rPr lang="en-US" dirty="0"/>
              <a:t>Data Analytics (“Big Data”)</a:t>
            </a:r>
          </a:p>
          <a:p>
            <a:pPr marL="342900" indent="-342900">
              <a:buFont typeface="Arial"/>
              <a:buChar char="•"/>
            </a:pPr>
            <a:r>
              <a:rPr lang="en-US" dirty="0"/>
              <a:t>Compilers and Programmer Tools</a:t>
            </a:r>
          </a:p>
          <a:p>
            <a:endParaRPr lang="en-US" sz="2000" dirty="0"/>
          </a:p>
          <a:p>
            <a:r>
              <a:rPr lang="en-US" sz="2000" dirty="0"/>
              <a:t>Co-Founder, 7pod Technologies (</a:t>
            </a:r>
            <a:r>
              <a:rPr lang="en-US" sz="2000" u="sng" dirty="0">
                <a:solidFill>
                  <a:srgbClr val="0000FF"/>
                </a:solidFill>
              </a:rPr>
              <a:t>7pod.tech</a:t>
            </a:r>
            <a:r>
              <a:rPr lang="en-US" sz="2000" dirty="0"/>
              <a:t>)</a:t>
            </a:r>
          </a:p>
          <a:p>
            <a:pPr marL="342900" indent="-342900">
              <a:buFont typeface="Arial"/>
              <a:buChar char="•"/>
            </a:pPr>
            <a:r>
              <a:rPr lang="en-US" dirty="0"/>
              <a:t>Consulting on new applications of data analytics and high performance computing</a:t>
            </a:r>
          </a:p>
          <a:p>
            <a:pPr marL="342900" indent="-342900">
              <a:buFont typeface="Arial"/>
              <a:buChar char="•"/>
            </a:pPr>
            <a:r>
              <a:rPr lang="en-US" dirty="0"/>
              <a:t>HPC and data analytics training </a:t>
            </a:r>
          </a:p>
          <a:p>
            <a:endParaRPr lang="en-US" dirty="0"/>
          </a:p>
        </p:txBody>
      </p:sp>
      <p:pic>
        <p:nvPicPr>
          <p:cNvPr id="4" name="Picture 3">
            <a:extLst>
              <a:ext uri="{FF2B5EF4-FFF2-40B4-BE49-F238E27FC236}">
                <a16:creationId xmlns:a16="http://schemas.microsoft.com/office/drawing/2014/main" id="{8EE23550-E675-45A1-A3A5-7A6E96952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800330"/>
            <a:ext cx="2020134" cy="3909552"/>
          </a:xfrm>
          <a:prstGeom prst="rect">
            <a:avLst/>
          </a:prstGeom>
        </p:spPr>
      </p:pic>
    </p:spTree>
    <p:extLst>
      <p:ext uri="{BB962C8B-B14F-4D97-AF65-F5344CB8AC3E}">
        <p14:creationId xmlns:p14="http://schemas.microsoft.com/office/powerpoint/2010/main" val="2567892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40</a:t>
            </a:fld>
            <a:endParaRPr lang="en-US"/>
          </a:p>
        </p:txBody>
      </p:sp>
      <p:sp>
        <p:nvSpPr>
          <p:cNvPr id="7" name="Rectangle 6"/>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- 00_vecadd</a:t>
            </a:r>
          </a:p>
        </p:txBody>
      </p:sp>
      <p:pic>
        <p:nvPicPr>
          <p:cNvPr id="3" name="Picture 2"/>
          <p:cNvPicPr>
            <a:picLocks noChangeAspect="1"/>
          </p:cNvPicPr>
          <p:nvPr/>
        </p:nvPicPr>
        <p:blipFill>
          <a:blip r:embed="rId2"/>
          <a:stretch>
            <a:fillRect/>
          </a:stretch>
        </p:blipFill>
        <p:spPr>
          <a:xfrm>
            <a:off x="1066800" y="849630"/>
            <a:ext cx="6934200" cy="4160520"/>
          </a:xfrm>
          <a:prstGeom prst="rect">
            <a:avLst/>
          </a:prstGeom>
        </p:spPr>
      </p:pic>
    </p:spTree>
    <p:extLst>
      <p:ext uri="{BB962C8B-B14F-4D97-AF65-F5344CB8AC3E}">
        <p14:creationId xmlns:p14="http://schemas.microsoft.com/office/powerpoint/2010/main" val="3183464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Review - Basic CUDA</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latin typeface="Calibri"/>
                <a:cs typeface="Calibri"/>
              </a:rPr>
              <a:t>Running a function on the GPU requires 1) </a:t>
            </a:r>
            <a:r>
              <a:rPr lang="en-US" dirty="0">
                <a:latin typeface="Consolas"/>
                <a:cs typeface="Consolas"/>
              </a:rPr>
              <a:t>__global__</a:t>
            </a:r>
            <a:r>
              <a:rPr lang="en-US" sz="2000" dirty="0">
                <a:latin typeface="Calibri"/>
                <a:cs typeface="Calibri"/>
              </a:rPr>
              <a:t> annotation, and 2) kernel launch syntax (</a:t>
            </a:r>
            <a:r>
              <a:rPr lang="en-US" dirty="0">
                <a:latin typeface="Consolas"/>
                <a:cs typeface="Consolas"/>
              </a:rPr>
              <a:t>&lt;&lt;&lt;...&gt;&gt;&gt;</a:t>
            </a:r>
            <a:r>
              <a:rPr lang="en-US" sz="2000" dirty="0">
                <a:latin typeface="Calibri"/>
                <a:cs typeface="Calibri"/>
              </a:rPr>
              <a:t>).</a:t>
            </a:r>
          </a:p>
          <a:p>
            <a:endParaRPr lang="en-US" sz="2000" dirty="0">
              <a:latin typeface="Calibri"/>
              <a:cs typeface="Calibri"/>
            </a:endParaRPr>
          </a:p>
          <a:p>
            <a:r>
              <a:rPr lang="en-US" sz="2000" dirty="0">
                <a:latin typeface="Calibri"/>
                <a:cs typeface="Calibri"/>
              </a:rPr>
              <a:t>CUDA forces you to think about discrete address spaces and manage coherency.</a:t>
            </a: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r>
              <a:rPr lang="en-US" sz="2000" dirty="0">
                <a:latin typeface="Calibri"/>
                <a:cs typeface="Calibri"/>
              </a:rPr>
              <a:t>Copying and pasting code is not the path to performance in CUDA.</a:t>
            </a:r>
          </a:p>
        </p:txBody>
      </p:sp>
      <p:sp>
        <p:nvSpPr>
          <p:cNvPr id="2" name="Slide Number Placeholder 1"/>
          <p:cNvSpPr>
            <a:spLocks noGrp="1"/>
          </p:cNvSpPr>
          <p:nvPr>
            <p:ph type="sldNum" sz="quarter" idx="12"/>
          </p:nvPr>
        </p:nvSpPr>
        <p:spPr/>
        <p:txBody>
          <a:bodyPr/>
          <a:lstStyle/>
          <a:p>
            <a:fld id="{63C537C0-9BD9-40EB-BADE-4FE671F46F7E}" type="slidenum">
              <a:rPr lang="en-US" smtClean="0"/>
              <a:t>41</a:t>
            </a:fld>
            <a:endParaRPr lang="en-US"/>
          </a:p>
        </p:txBody>
      </p:sp>
      <p:sp>
        <p:nvSpPr>
          <p:cNvPr id="8" name="TextBox 7"/>
          <p:cNvSpPr txBox="1">
            <a:spLocks noChangeAspect="1"/>
          </p:cNvSpPr>
          <p:nvPr/>
        </p:nvSpPr>
        <p:spPr>
          <a:xfrm>
            <a:off x="1676400" y="2419350"/>
            <a:ext cx="5943600" cy="1600200"/>
          </a:xfrm>
          <a:prstGeom prst="rect">
            <a:avLst/>
          </a:prstGeom>
          <a:noFill/>
          <a:ln>
            <a:solidFill>
              <a:schemeClr val="tx1"/>
            </a:solidFill>
          </a:ln>
        </p:spPr>
        <p:txBody>
          <a:bodyPr wrap="square" rtlCol="0">
            <a:noAutofit/>
          </a:bodyPr>
          <a:lstStyle/>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cudaMalloc</a:t>
            </a:r>
            <a:r>
              <a:rPr lang="en-US" sz="1600" dirty="0">
                <a:latin typeface="Consolas"/>
                <a:cs typeface="Consolas"/>
              </a:rPr>
              <a:t>(void **</a:t>
            </a:r>
            <a:r>
              <a:rPr lang="en-US" sz="1600" dirty="0" err="1">
                <a:latin typeface="Consolas"/>
                <a:cs typeface="Consolas"/>
              </a:rPr>
              <a:t>devPtr</a:t>
            </a:r>
            <a:r>
              <a:rPr lang="en-US" sz="1600" dirty="0">
                <a:latin typeface="Consolas"/>
                <a:cs typeface="Consolas"/>
              </a:rPr>
              <a:t>, </a:t>
            </a:r>
            <a:r>
              <a:rPr lang="en-US" sz="1600" dirty="0" err="1">
                <a:latin typeface="Consolas"/>
                <a:cs typeface="Consolas"/>
              </a:rPr>
              <a:t>size_t</a:t>
            </a:r>
            <a:r>
              <a:rPr lang="en-US" sz="1600" dirty="0">
                <a:latin typeface="Consolas"/>
                <a:cs typeface="Consolas"/>
              </a:rPr>
              <a:t> size);</a:t>
            </a:r>
          </a:p>
          <a:p>
            <a:endParaRPr lang="en-US" sz="1600" dirty="0">
              <a:latin typeface="Consolas"/>
              <a:cs typeface="Consolas"/>
            </a:endParaRPr>
          </a:p>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cudaMemcpy</a:t>
            </a:r>
            <a:r>
              <a:rPr lang="en-US" sz="1600" dirty="0">
                <a:latin typeface="Consolas"/>
                <a:cs typeface="Consolas"/>
              </a:rPr>
              <a:t>(void *</a:t>
            </a:r>
            <a:r>
              <a:rPr lang="en-US" sz="1600" dirty="0" err="1">
                <a:latin typeface="Consolas"/>
                <a:cs typeface="Consolas"/>
              </a:rPr>
              <a:t>dst</a:t>
            </a:r>
            <a:r>
              <a:rPr lang="en-US" sz="1600" dirty="0">
                <a:latin typeface="Consolas"/>
                <a:cs typeface="Consolas"/>
              </a:rPr>
              <a:t>, </a:t>
            </a:r>
            <a:r>
              <a:rPr lang="en-US" sz="1600" dirty="0" err="1">
                <a:latin typeface="Consolas"/>
                <a:cs typeface="Consolas"/>
              </a:rPr>
              <a:t>const</a:t>
            </a:r>
            <a:r>
              <a:rPr lang="en-US" sz="1600" dirty="0">
                <a:latin typeface="Consolas"/>
                <a:cs typeface="Consolas"/>
              </a:rPr>
              <a:t> void *</a:t>
            </a:r>
            <a:r>
              <a:rPr lang="en-US" sz="1600" dirty="0" err="1">
                <a:latin typeface="Consolas"/>
                <a:cs typeface="Consolas"/>
              </a:rPr>
              <a:t>src</a:t>
            </a:r>
            <a:r>
              <a:rPr lang="en-US" sz="1600" dirty="0">
                <a:latin typeface="Consolas"/>
                <a:cs typeface="Consolas"/>
              </a:rPr>
              <a:t>,</a:t>
            </a:r>
          </a:p>
          <a:p>
            <a:r>
              <a:rPr lang="en-US" sz="1600" dirty="0">
                <a:latin typeface="Consolas"/>
                <a:cs typeface="Consolas"/>
              </a:rPr>
              <a:t>    </a:t>
            </a:r>
            <a:r>
              <a:rPr lang="en-US" sz="1600" dirty="0" err="1">
                <a:latin typeface="Consolas"/>
                <a:cs typeface="Consolas"/>
              </a:rPr>
              <a:t>size_t</a:t>
            </a:r>
            <a:r>
              <a:rPr lang="en-US" sz="1600" dirty="0">
                <a:latin typeface="Consolas"/>
                <a:cs typeface="Consolas"/>
              </a:rPr>
              <a:t> size, </a:t>
            </a:r>
            <a:r>
              <a:rPr lang="en-US" sz="1600" dirty="0" err="1">
                <a:latin typeface="Consolas"/>
                <a:cs typeface="Consolas"/>
              </a:rPr>
              <a:t>enum</a:t>
            </a:r>
            <a:r>
              <a:rPr lang="en-US" sz="1600" dirty="0">
                <a:latin typeface="Consolas"/>
                <a:cs typeface="Consolas"/>
              </a:rPr>
              <a:t> </a:t>
            </a:r>
            <a:r>
              <a:rPr lang="en-US" sz="1600" dirty="0" err="1">
                <a:latin typeface="Consolas"/>
                <a:cs typeface="Consolas"/>
              </a:rPr>
              <a:t>cudaMemcpyKind</a:t>
            </a:r>
            <a:r>
              <a:rPr lang="en-US" sz="1600" dirty="0">
                <a:latin typeface="Consolas"/>
                <a:cs typeface="Consolas"/>
              </a:rPr>
              <a:t> direction);</a:t>
            </a:r>
          </a:p>
          <a:p>
            <a:endParaRPr lang="en-US" sz="1600" dirty="0">
              <a:latin typeface="Consolas"/>
              <a:cs typeface="Consolas"/>
            </a:endParaRPr>
          </a:p>
          <a:p>
            <a:r>
              <a:rPr lang="en-US" sz="1600" dirty="0" err="1">
                <a:latin typeface="Consolas"/>
                <a:cs typeface="Consolas"/>
              </a:rPr>
              <a:t>cudaError_t</a:t>
            </a:r>
            <a:r>
              <a:rPr lang="en-US" sz="1600" dirty="0">
                <a:latin typeface="Consolas"/>
                <a:cs typeface="Consolas"/>
              </a:rPr>
              <a:t> </a:t>
            </a:r>
            <a:r>
              <a:rPr lang="en-US" sz="1600" dirty="0" err="1">
                <a:solidFill>
                  <a:srgbClr val="FF0000"/>
                </a:solidFill>
                <a:latin typeface="Consolas"/>
                <a:cs typeface="Consolas"/>
              </a:rPr>
              <a:t>cudaFree</a:t>
            </a:r>
            <a:r>
              <a:rPr lang="en-US" sz="1600" dirty="0">
                <a:latin typeface="Consolas"/>
                <a:cs typeface="Consolas"/>
              </a:rPr>
              <a:t>(void *</a:t>
            </a:r>
            <a:r>
              <a:rPr lang="en-US" sz="1600" dirty="0" err="1">
                <a:latin typeface="Consolas"/>
                <a:cs typeface="Consolas"/>
              </a:rPr>
              <a:t>addr</a:t>
            </a:r>
            <a:r>
              <a:rPr lang="en-US" sz="1600" dirty="0">
                <a:latin typeface="Consolas"/>
                <a:cs typeface="Consolas"/>
              </a:rPr>
              <a:t>);</a:t>
            </a:r>
          </a:p>
        </p:txBody>
      </p:sp>
    </p:spTree>
    <p:extLst>
      <p:ext uri="{BB962C8B-B14F-4D97-AF65-F5344CB8AC3E}">
        <p14:creationId xmlns:p14="http://schemas.microsoft.com/office/powerpoint/2010/main" val="1953074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nvprof</a:t>
            </a:r>
            <a:endParaRPr lang="en-US" sz="3600" b="1" dirty="0">
              <a:solidFill>
                <a:schemeClr val="bg1"/>
              </a:solidFill>
            </a:endParaRPr>
          </a:p>
        </p:txBody>
      </p:sp>
      <p:sp>
        <p:nvSpPr>
          <p:cNvPr id="7" name="TextBox 6"/>
          <p:cNvSpPr txBox="1">
            <a:spLocks noChangeAspect="1"/>
          </p:cNvSpPr>
          <p:nvPr/>
        </p:nvSpPr>
        <p:spPr>
          <a:xfrm>
            <a:off x="304800" y="1082040"/>
            <a:ext cx="8686800" cy="3699510"/>
          </a:xfrm>
          <a:prstGeom prst="rect">
            <a:avLst/>
          </a:prstGeom>
          <a:noFill/>
        </p:spPr>
        <p:txBody>
          <a:bodyPr wrap="square" rtlCol="0">
            <a:noAutofit/>
          </a:bodyPr>
          <a:lstStyle/>
          <a:p>
            <a:r>
              <a:rPr lang="en-US" dirty="0" err="1">
                <a:latin typeface="Consolas"/>
                <a:cs typeface="Consolas"/>
              </a:rPr>
              <a:t>nvprof</a:t>
            </a:r>
            <a:r>
              <a:rPr lang="en-US" sz="2000" dirty="0">
                <a:latin typeface="Calibri"/>
                <a:cs typeface="Calibri"/>
              </a:rPr>
              <a:t> is a command-line profiler for CUDA applications.</a:t>
            </a:r>
          </a:p>
          <a:p>
            <a:endParaRPr lang="en-US" sz="2000" dirty="0">
              <a:latin typeface="Calibri"/>
              <a:cs typeface="Calibri"/>
            </a:endParaRPr>
          </a:p>
          <a:p>
            <a:r>
              <a:rPr lang="en-US" dirty="0">
                <a:latin typeface="Consolas"/>
                <a:cs typeface="Consolas"/>
              </a:rPr>
              <a:t>$ </a:t>
            </a:r>
            <a:r>
              <a:rPr lang="en-US" dirty="0" err="1">
                <a:latin typeface="Consolas"/>
                <a:cs typeface="Consolas"/>
              </a:rPr>
              <a:t>nvprof</a:t>
            </a:r>
            <a:r>
              <a:rPr lang="en-US" dirty="0">
                <a:latin typeface="Consolas"/>
                <a:cs typeface="Consolas"/>
              </a:rPr>
              <a:t> --help</a:t>
            </a:r>
          </a:p>
          <a:p>
            <a:r>
              <a:rPr lang="en-US" dirty="0">
                <a:latin typeface="Consolas"/>
                <a:cs typeface="Consolas"/>
              </a:rPr>
              <a:t>Usage: </a:t>
            </a:r>
            <a:r>
              <a:rPr lang="en-US" dirty="0" err="1">
                <a:latin typeface="Consolas"/>
                <a:cs typeface="Consolas"/>
              </a:rPr>
              <a:t>nvprof</a:t>
            </a:r>
            <a:r>
              <a:rPr lang="en-US" dirty="0">
                <a:latin typeface="Consolas"/>
                <a:cs typeface="Consolas"/>
              </a:rPr>
              <a:t> [options] [CUDA-application] [application-arguments]</a:t>
            </a:r>
          </a:p>
          <a:p>
            <a:r>
              <a:rPr lang="en-US" dirty="0">
                <a:latin typeface="Consolas"/>
                <a:cs typeface="Consolas"/>
              </a:rPr>
              <a:t>...</a:t>
            </a:r>
          </a:p>
          <a:p>
            <a:endParaRPr lang="en-US" dirty="0">
              <a:latin typeface="Calibri"/>
              <a:cs typeface="Calibri"/>
            </a:endParaRPr>
          </a:p>
          <a:p>
            <a:r>
              <a:rPr lang="en-US" sz="2000" dirty="0">
                <a:latin typeface="Calibri"/>
                <a:cs typeface="Calibri"/>
              </a:rPr>
              <a:t>Can be used in a number of modes:</a:t>
            </a:r>
          </a:p>
          <a:p>
            <a:pPr marL="800100" lvl="1" indent="-342900">
              <a:buFont typeface="Arial"/>
              <a:buChar char="•"/>
            </a:pPr>
            <a:r>
              <a:rPr lang="en-US" sz="2000" dirty="0">
                <a:latin typeface="Calibri"/>
                <a:cs typeface="Calibri"/>
              </a:rPr>
              <a:t>Default/Summary Mode</a:t>
            </a:r>
          </a:p>
          <a:p>
            <a:pPr marL="800100" lvl="1" indent="-342900">
              <a:buFont typeface="Arial"/>
              <a:buChar char="•"/>
            </a:pPr>
            <a:r>
              <a:rPr lang="en-US" sz="2000" dirty="0">
                <a:latin typeface="Calibri"/>
                <a:cs typeface="Calibri"/>
              </a:rPr>
              <a:t>API Trace Mode</a:t>
            </a:r>
          </a:p>
          <a:p>
            <a:pPr marL="800100" lvl="1" indent="-342900">
              <a:buFont typeface="Arial"/>
              <a:buChar char="•"/>
            </a:pPr>
            <a:r>
              <a:rPr lang="en-US" sz="2000" dirty="0">
                <a:latin typeface="Calibri"/>
                <a:cs typeface="Calibri"/>
              </a:rPr>
              <a:t>Event/Metric Summary Mode</a:t>
            </a:r>
          </a:p>
          <a:p>
            <a:pPr marL="800100" lvl="1" indent="-342900">
              <a:buFont typeface="Arial"/>
              <a:buChar char="•"/>
            </a:pPr>
            <a:r>
              <a:rPr lang="en-US" sz="2000" dirty="0">
                <a:latin typeface="Calibri"/>
                <a:cs typeface="Calibri"/>
              </a:rPr>
              <a:t>Event/Metric Trace Mode</a:t>
            </a:r>
          </a:p>
          <a:p>
            <a:endParaRPr lang="en-US" sz="2000" dirty="0">
              <a:latin typeface="Calibri"/>
              <a:cs typeface="Calibri"/>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42</a:t>
            </a:fld>
            <a:endParaRPr lang="en-US"/>
          </a:p>
        </p:txBody>
      </p:sp>
      <p:sp>
        <p:nvSpPr>
          <p:cNvPr id="4" name="Rectangle 3"/>
          <p:cNvSpPr/>
          <p:nvPr/>
        </p:nvSpPr>
        <p:spPr>
          <a:xfrm>
            <a:off x="2057400" y="4781550"/>
            <a:ext cx="4572000" cy="276999"/>
          </a:xfrm>
          <a:prstGeom prst="rect">
            <a:avLst/>
          </a:prstGeom>
        </p:spPr>
        <p:txBody>
          <a:bodyPr>
            <a:spAutoFit/>
          </a:bodyPr>
          <a:lstStyle/>
          <a:p>
            <a:pPr algn="ctr"/>
            <a:r>
              <a:rPr lang="en-US" sz="1200" dirty="0">
                <a:hlinkClick r:id="rId2"/>
              </a:rPr>
              <a:t>http://docs.nvidia.com/cuda/profiler-users-guide/</a:t>
            </a:r>
            <a:endParaRPr lang="en-US" sz="1200" dirty="0"/>
          </a:p>
        </p:txBody>
      </p:sp>
    </p:spTree>
    <p:extLst>
      <p:ext uri="{BB962C8B-B14F-4D97-AF65-F5344CB8AC3E}">
        <p14:creationId xmlns:p14="http://schemas.microsoft.com/office/powerpoint/2010/main" val="1036891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Summary mode</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latin typeface="Calibri"/>
                <a:cs typeface="Calibri"/>
              </a:rPr>
              <a:t>A good starting point is usually Default/Summary mode.</a:t>
            </a:r>
          </a:p>
          <a:p>
            <a:endParaRPr lang="en-US" sz="2000" dirty="0">
              <a:latin typeface="Calibri"/>
              <a:cs typeface="Calibri"/>
            </a:endParaRPr>
          </a:p>
          <a:p>
            <a:r>
              <a:rPr lang="en-US" sz="2000" dirty="0">
                <a:latin typeface="Consolas"/>
                <a:cs typeface="Consolas"/>
              </a:rPr>
              <a:t>$ </a:t>
            </a:r>
            <a:r>
              <a:rPr lang="en-US" sz="2000" dirty="0" err="1">
                <a:latin typeface="Consolas"/>
                <a:cs typeface="Consolas"/>
              </a:rPr>
              <a:t>nvprof</a:t>
            </a:r>
            <a:r>
              <a:rPr lang="en-US" sz="2000" dirty="0">
                <a:latin typeface="Consolas"/>
                <a:cs typeface="Consolas"/>
              </a:rPr>
              <a:t> ./</a:t>
            </a:r>
            <a:r>
              <a:rPr lang="en-US" sz="2000" dirty="0" err="1">
                <a:latin typeface="Consolas"/>
                <a:cs typeface="Consolas"/>
              </a:rPr>
              <a:t>vecadd</a:t>
            </a:r>
            <a:r>
              <a:rPr lang="en-US" sz="2000" dirty="0">
                <a:latin typeface="Consolas"/>
                <a:cs typeface="Consolas"/>
              </a:rPr>
              <a:t> 131072</a:t>
            </a:r>
          </a:p>
        </p:txBody>
      </p:sp>
      <p:sp>
        <p:nvSpPr>
          <p:cNvPr id="2" name="Slide Number Placeholder 1"/>
          <p:cNvSpPr>
            <a:spLocks noGrp="1"/>
          </p:cNvSpPr>
          <p:nvPr>
            <p:ph type="sldNum" sz="quarter" idx="12"/>
          </p:nvPr>
        </p:nvSpPr>
        <p:spPr/>
        <p:txBody>
          <a:bodyPr/>
          <a:lstStyle/>
          <a:p>
            <a:fld id="{63C537C0-9BD9-40EB-BADE-4FE671F46F7E}" type="slidenum">
              <a:rPr lang="en-US" smtClean="0"/>
              <a:t>43</a:t>
            </a:fld>
            <a:endParaRPr lang="en-US"/>
          </a:p>
        </p:txBody>
      </p:sp>
      <p:sp>
        <p:nvSpPr>
          <p:cNvPr id="9" name="Rectangle 8"/>
          <p:cNvSpPr/>
          <p:nvPr/>
        </p:nvSpPr>
        <p:spPr>
          <a:xfrm>
            <a:off x="2057400" y="4781550"/>
            <a:ext cx="4572000" cy="276999"/>
          </a:xfrm>
          <a:prstGeom prst="rect">
            <a:avLst/>
          </a:prstGeom>
        </p:spPr>
        <p:txBody>
          <a:bodyPr>
            <a:spAutoFit/>
          </a:bodyPr>
          <a:lstStyle/>
          <a:p>
            <a:pPr algn="ctr"/>
            <a:r>
              <a:rPr lang="en-US" sz="1200" dirty="0">
                <a:hlinkClick r:id="rId2"/>
              </a:rPr>
              <a:t>http://docs.nvidia.com/cuda/profiler-users-guide/</a:t>
            </a:r>
            <a:endParaRPr lang="en-US" sz="1200" dirty="0"/>
          </a:p>
        </p:txBody>
      </p:sp>
    </p:spTree>
    <p:extLst>
      <p:ext uri="{BB962C8B-B14F-4D97-AF65-F5344CB8AC3E}">
        <p14:creationId xmlns:p14="http://schemas.microsoft.com/office/powerpoint/2010/main" val="1287542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Summary mode</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latin typeface="Calibri"/>
                <a:cs typeface="Calibri"/>
              </a:rPr>
              <a:t>A good starting point is usually Default/Summary mode.</a:t>
            </a:r>
          </a:p>
          <a:p>
            <a:endParaRPr lang="en-US" sz="2000" dirty="0">
              <a:latin typeface="Calibri"/>
              <a:cs typeface="Calibri"/>
            </a:endParaRPr>
          </a:p>
          <a:p>
            <a:r>
              <a:rPr lang="en-US" sz="2000" dirty="0">
                <a:latin typeface="Consolas"/>
                <a:cs typeface="Consolas"/>
              </a:rPr>
              <a:t>$ </a:t>
            </a:r>
            <a:r>
              <a:rPr lang="en-US" sz="2000" dirty="0" err="1">
                <a:latin typeface="Consolas"/>
                <a:cs typeface="Consolas"/>
              </a:rPr>
              <a:t>nvprof</a:t>
            </a:r>
            <a:r>
              <a:rPr lang="en-US" sz="2000" dirty="0">
                <a:latin typeface="Consolas"/>
                <a:cs typeface="Consolas"/>
              </a:rPr>
              <a:t> ./</a:t>
            </a:r>
            <a:r>
              <a:rPr lang="en-US" sz="2000" dirty="0" err="1">
                <a:latin typeface="Consolas"/>
                <a:cs typeface="Consolas"/>
              </a:rPr>
              <a:t>vecadd</a:t>
            </a:r>
            <a:r>
              <a:rPr lang="en-US" sz="2000" dirty="0">
                <a:latin typeface="Consolas"/>
                <a:cs typeface="Consolas"/>
              </a:rPr>
              <a:t> 131072</a:t>
            </a:r>
          </a:p>
          <a:p>
            <a:endParaRPr lang="en-US" sz="2000" dirty="0">
              <a:latin typeface="Consolas"/>
              <a:cs typeface="Consolas"/>
            </a:endParaRPr>
          </a:p>
          <a:p>
            <a:r>
              <a:rPr lang="en-US" sz="1300" dirty="0">
                <a:solidFill>
                  <a:schemeClr val="bg1">
                    <a:lumMod val="65000"/>
                  </a:schemeClr>
                </a:solidFill>
                <a:latin typeface="Consolas"/>
                <a:cs typeface="Consolas"/>
              </a:rPr>
              <a:t>==17036== NVPROF is profiling process 17036, command: ./</a:t>
            </a:r>
            <a:r>
              <a:rPr lang="en-US" sz="1300" dirty="0" err="1">
                <a:solidFill>
                  <a:schemeClr val="bg1">
                    <a:lumMod val="65000"/>
                  </a:schemeClr>
                </a:solidFill>
                <a:latin typeface="Consolas"/>
                <a:cs typeface="Consolas"/>
              </a:rPr>
              <a:t>vecadd</a:t>
            </a:r>
            <a:r>
              <a:rPr lang="en-US" sz="1300" dirty="0">
                <a:solidFill>
                  <a:schemeClr val="bg1">
                    <a:lumMod val="65000"/>
                  </a:schemeClr>
                </a:solidFill>
                <a:latin typeface="Consolas"/>
                <a:cs typeface="Consolas"/>
              </a:rPr>
              <a:t> 131072</a:t>
            </a:r>
          </a:p>
          <a:p>
            <a:r>
              <a:rPr lang="en-US" sz="1300" dirty="0">
                <a:solidFill>
                  <a:schemeClr val="bg1">
                    <a:lumMod val="65000"/>
                  </a:schemeClr>
                </a:solidFill>
                <a:latin typeface="Consolas"/>
                <a:cs typeface="Consolas"/>
              </a:rPr>
              <a:t>Finished! All 131072 elements validate.</a:t>
            </a:r>
          </a:p>
          <a:p>
            <a:r>
              <a:rPr lang="en-US" sz="1300" dirty="0">
                <a:solidFill>
                  <a:schemeClr val="bg1">
                    <a:lumMod val="65000"/>
                  </a:schemeClr>
                </a:solidFill>
                <a:latin typeface="Consolas"/>
                <a:cs typeface="Consolas"/>
              </a:rPr>
              <a:t>Took 621 microseconds on the host</a:t>
            </a:r>
          </a:p>
          <a:p>
            <a:r>
              <a:rPr lang="en-US" sz="1300" dirty="0">
                <a:solidFill>
                  <a:schemeClr val="bg1">
                    <a:lumMod val="65000"/>
                  </a:schemeClr>
                </a:solidFill>
                <a:latin typeface="Consolas"/>
                <a:cs typeface="Consolas"/>
              </a:rPr>
              <a:t>Took 19725 microseconds on the device, 0.03148x speedup</a:t>
            </a:r>
          </a:p>
          <a:p>
            <a:r>
              <a:rPr lang="en-US" sz="1300" dirty="0">
                <a:solidFill>
                  <a:schemeClr val="bg1">
                    <a:lumMod val="65000"/>
                  </a:schemeClr>
                </a:solidFill>
                <a:latin typeface="Consolas"/>
                <a:cs typeface="Consolas"/>
              </a:rPr>
              <a:t>==17036== Profiling application: ./</a:t>
            </a:r>
            <a:r>
              <a:rPr lang="en-US" sz="1300" dirty="0" err="1">
                <a:solidFill>
                  <a:schemeClr val="bg1">
                    <a:lumMod val="65000"/>
                  </a:schemeClr>
                </a:solidFill>
                <a:latin typeface="Consolas"/>
                <a:cs typeface="Consolas"/>
              </a:rPr>
              <a:t>vecadd</a:t>
            </a:r>
            <a:r>
              <a:rPr lang="en-US" sz="1300" dirty="0">
                <a:solidFill>
                  <a:schemeClr val="bg1">
                    <a:lumMod val="65000"/>
                  </a:schemeClr>
                </a:solidFill>
                <a:latin typeface="Consolas"/>
                <a:cs typeface="Consolas"/>
              </a:rPr>
              <a:t> 131072</a:t>
            </a:r>
          </a:p>
          <a:p>
            <a:r>
              <a:rPr lang="en-US" sz="1300" dirty="0">
                <a:solidFill>
                  <a:schemeClr val="bg1">
                    <a:lumMod val="65000"/>
                  </a:schemeClr>
                </a:solidFill>
                <a:latin typeface="Consolas"/>
                <a:cs typeface="Consolas"/>
              </a:rPr>
              <a:t>==17036== Profiling result:</a:t>
            </a:r>
          </a:p>
          <a:p>
            <a:r>
              <a:rPr lang="de-DE" sz="1300" dirty="0">
                <a:solidFill>
                  <a:srgbClr val="000000"/>
                </a:solidFill>
                <a:latin typeface="Consolas"/>
                <a:cs typeface="Consolas"/>
              </a:rPr>
              <a:t>Time(%)      Time     </a:t>
            </a:r>
            <a:r>
              <a:rPr lang="de-DE" sz="1300" dirty="0" err="1">
                <a:solidFill>
                  <a:srgbClr val="000000"/>
                </a:solidFill>
                <a:latin typeface="Consolas"/>
                <a:cs typeface="Consolas"/>
              </a:rPr>
              <a:t>Calls</a:t>
            </a:r>
            <a:r>
              <a:rPr lang="de-DE" sz="1300" dirty="0">
                <a:solidFill>
                  <a:srgbClr val="000000"/>
                </a:solidFill>
                <a:latin typeface="Consolas"/>
                <a:cs typeface="Consolas"/>
              </a:rPr>
              <a:t>       </a:t>
            </a:r>
            <a:r>
              <a:rPr lang="de-DE" sz="1300" dirty="0" err="1">
                <a:solidFill>
                  <a:srgbClr val="000000"/>
                </a:solidFill>
                <a:latin typeface="Consolas"/>
                <a:cs typeface="Consolas"/>
              </a:rPr>
              <a:t>Avg</a:t>
            </a:r>
            <a:r>
              <a:rPr lang="de-DE" sz="1300" dirty="0">
                <a:solidFill>
                  <a:srgbClr val="000000"/>
                </a:solidFill>
                <a:latin typeface="Consolas"/>
                <a:cs typeface="Consolas"/>
              </a:rPr>
              <a:t>       Min       Max  Name</a:t>
            </a:r>
          </a:p>
          <a:p>
            <a:r>
              <a:rPr lang="fr-FR" sz="1300" b="1" dirty="0">
                <a:latin typeface="Consolas"/>
                <a:cs typeface="Consolas"/>
              </a:rPr>
              <a:t> 98.61%  18.656ms         1  18.656ms  18.656ms  18.656ms  </a:t>
            </a:r>
            <a:r>
              <a:rPr lang="fr-FR" sz="1300" b="1" dirty="0" err="1">
                <a:latin typeface="Consolas"/>
                <a:cs typeface="Consolas"/>
              </a:rPr>
              <a:t>vector_add</a:t>
            </a:r>
            <a:r>
              <a:rPr lang="fr-FR" sz="1300" b="1" dirty="0">
                <a:latin typeface="Consolas"/>
                <a:cs typeface="Consolas"/>
              </a:rPr>
              <a:t>(</a:t>
            </a:r>
            <a:r>
              <a:rPr lang="fr-FR" sz="1300" b="1" dirty="0" err="1">
                <a:latin typeface="Consolas"/>
                <a:cs typeface="Consolas"/>
              </a:rPr>
              <a:t>int</a:t>
            </a:r>
            <a:r>
              <a:rPr lang="fr-FR" sz="1300" b="1" dirty="0">
                <a:latin typeface="Consolas"/>
                <a:cs typeface="Consolas"/>
              </a:rPr>
              <a:t>*, </a:t>
            </a:r>
            <a:r>
              <a:rPr lang="fr-FR" sz="1300" b="1" dirty="0" err="1">
                <a:latin typeface="Consolas"/>
                <a:cs typeface="Consolas"/>
              </a:rPr>
              <a:t>int</a:t>
            </a:r>
            <a:r>
              <a:rPr lang="fr-FR" sz="1300" b="1" dirty="0">
                <a:latin typeface="Consolas"/>
                <a:cs typeface="Consolas"/>
              </a:rPr>
              <a:t>*, </a:t>
            </a:r>
            <a:r>
              <a:rPr lang="fr-FR" sz="1300" b="1" dirty="0" err="1">
                <a:latin typeface="Consolas"/>
                <a:cs typeface="Consolas"/>
              </a:rPr>
              <a:t>int</a:t>
            </a:r>
            <a:r>
              <a:rPr lang="fr-FR" sz="1300" b="1" dirty="0">
                <a:latin typeface="Consolas"/>
                <a:cs typeface="Consolas"/>
              </a:rPr>
              <a:t>*, </a:t>
            </a:r>
            <a:r>
              <a:rPr lang="fr-FR" sz="1300" b="1" dirty="0" err="1">
                <a:latin typeface="Consolas"/>
                <a:cs typeface="Consolas"/>
              </a:rPr>
              <a:t>int</a:t>
            </a:r>
            <a:r>
              <a:rPr lang="fr-FR" sz="1300" b="1" dirty="0">
                <a:latin typeface="Consolas"/>
                <a:cs typeface="Consolas"/>
              </a:rPr>
              <a:t>)</a:t>
            </a:r>
          </a:p>
          <a:p>
            <a:r>
              <a:rPr lang="pl-PL" sz="1300" dirty="0">
                <a:latin typeface="Consolas"/>
                <a:cs typeface="Consolas"/>
              </a:rPr>
              <a:t>  0.95%  180.03us         2  90.015us  89.951us  90.079us  [CUDA </a:t>
            </a:r>
            <a:r>
              <a:rPr lang="pl-PL" sz="1300" dirty="0" err="1">
                <a:latin typeface="Consolas"/>
                <a:cs typeface="Consolas"/>
              </a:rPr>
              <a:t>memcpy</a:t>
            </a:r>
            <a:r>
              <a:rPr lang="pl-PL" sz="1300" dirty="0">
                <a:latin typeface="Consolas"/>
                <a:cs typeface="Consolas"/>
              </a:rPr>
              <a:t> </a:t>
            </a:r>
            <a:r>
              <a:rPr lang="pl-PL" sz="1300" dirty="0" err="1">
                <a:latin typeface="Consolas"/>
                <a:cs typeface="Consolas"/>
              </a:rPr>
              <a:t>HtoD</a:t>
            </a:r>
            <a:r>
              <a:rPr lang="pl-PL" sz="1300" dirty="0">
                <a:latin typeface="Consolas"/>
                <a:cs typeface="Consolas"/>
              </a:rPr>
              <a:t>]</a:t>
            </a:r>
          </a:p>
          <a:p>
            <a:r>
              <a:rPr lang="pl-PL" sz="1300" dirty="0">
                <a:latin typeface="Consolas"/>
                <a:cs typeface="Consolas"/>
              </a:rPr>
              <a:t>  0.44%  82.655us         1  82.655us  82.655us  82.655us  [CUDA </a:t>
            </a:r>
            <a:r>
              <a:rPr lang="pl-PL" sz="1300" dirty="0" err="1">
                <a:latin typeface="Consolas"/>
                <a:cs typeface="Consolas"/>
              </a:rPr>
              <a:t>memcpy</a:t>
            </a:r>
            <a:r>
              <a:rPr lang="pl-PL" sz="1300" dirty="0">
                <a:latin typeface="Consolas"/>
                <a:cs typeface="Consolas"/>
              </a:rPr>
              <a:t> </a:t>
            </a:r>
            <a:r>
              <a:rPr lang="pl-PL" sz="1300" dirty="0" err="1">
                <a:latin typeface="Consolas"/>
                <a:cs typeface="Consolas"/>
              </a:rPr>
              <a:t>DtoH</a:t>
            </a:r>
            <a:r>
              <a:rPr lang="pl-PL" sz="1300" dirty="0">
                <a:latin typeface="Consolas"/>
                <a:cs typeface="Consolas"/>
              </a:rPr>
              <a:t>]</a:t>
            </a:r>
          </a:p>
          <a:p>
            <a:endParaRPr lang="en-US" sz="1300" dirty="0">
              <a:latin typeface="Consolas"/>
              <a:cs typeface="Consolas"/>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44</a:t>
            </a:fld>
            <a:endParaRPr lang="en-US"/>
          </a:p>
        </p:txBody>
      </p:sp>
      <p:sp>
        <p:nvSpPr>
          <p:cNvPr id="9" name="Rectangle 8"/>
          <p:cNvSpPr/>
          <p:nvPr/>
        </p:nvSpPr>
        <p:spPr>
          <a:xfrm>
            <a:off x="2057400" y="4781550"/>
            <a:ext cx="4572000" cy="276999"/>
          </a:xfrm>
          <a:prstGeom prst="rect">
            <a:avLst/>
          </a:prstGeom>
        </p:spPr>
        <p:txBody>
          <a:bodyPr>
            <a:spAutoFit/>
          </a:bodyPr>
          <a:lstStyle/>
          <a:p>
            <a:pPr algn="ctr"/>
            <a:r>
              <a:rPr lang="en-US" sz="1200" dirty="0">
                <a:hlinkClick r:id="rId2"/>
              </a:rPr>
              <a:t>http://docs.nvidia.com/cuda/profiler-users-guide/</a:t>
            </a:r>
            <a:endParaRPr lang="en-US" sz="1200" dirty="0"/>
          </a:p>
        </p:txBody>
      </p:sp>
    </p:spTree>
    <p:extLst>
      <p:ext uri="{BB962C8B-B14F-4D97-AF65-F5344CB8AC3E}">
        <p14:creationId xmlns:p14="http://schemas.microsoft.com/office/powerpoint/2010/main" val="144582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nvprof</a:t>
            </a:r>
            <a:endParaRPr lang="en-US" sz="3600" b="1" dirty="0">
              <a:solidFill>
                <a:schemeClr val="bg1"/>
              </a:solidFill>
            </a:endParaRP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cs typeface="Calibri"/>
              </a:rPr>
              <a:t>Diving deeper requires Event/Metric Summary Mode.</a:t>
            </a:r>
          </a:p>
          <a:p>
            <a:endParaRPr lang="en-US" sz="2000" dirty="0">
              <a:cs typeface="Calibri"/>
            </a:endParaRPr>
          </a:p>
          <a:p>
            <a:r>
              <a:rPr lang="en-US" sz="2000" dirty="0">
                <a:latin typeface="Consolas"/>
                <a:cs typeface="Consolas"/>
              </a:rPr>
              <a:t>$ </a:t>
            </a:r>
            <a:r>
              <a:rPr lang="en-US" sz="2000" dirty="0" err="1">
                <a:latin typeface="Consolas"/>
                <a:cs typeface="Consolas"/>
              </a:rPr>
              <a:t>nvprof</a:t>
            </a:r>
            <a:r>
              <a:rPr lang="en-US" sz="2000" dirty="0">
                <a:latin typeface="Consolas"/>
                <a:cs typeface="Consolas"/>
              </a:rPr>
              <a:t> --query-events # List all enabled events</a:t>
            </a:r>
          </a:p>
          <a:p>
            <a:r>
              <a:rPr lang="en-US" sz="2000" dirty="0">
                <a:latin typeface="Consolas"/>
                <a:cs typeface="Consolas"/>
              </a:rPr>
              <a:t>$ </a:t>
            </a:r>
            <a:r>
              <a:rPr lang="en-US" sz="2000" dirty="0" err="1">
                <a:latin typeface="Consolas"/>
                <a:cs typeface="Consolas"/>
              </a:rPr>
              <a:t>nvprof</a:t>
            </a:r>
            <a:r>
              <a:rPr lang="en-US" sz="2000" dirty="0">
                <a:latin typeface="Consolas"/>
                <a:cs typeface="Consolas"/>
              </a:rPr>
              <a:t> --query-metrics # List all enabled metrics</a:t>
            </a:r>
          </a:p>
          <a:p>
            <a:endParaRPr lang="en-US" sz="2000" dirty="0">
              <a:latin typeface="Consolas"/>
              <a:cs typeface="Consolas"/>
            </a:endParaRPr>
          </a:p>
          <a:p>
            <a:r>
              <a:rPr lang="en-US" sz="2000" b="1" dirty="0">
                <a:latin typeface="Calibri"/>
                <a:cs typeface="Calibri"/>
              </a:rPr>
              <a:t>Events</a:t>
            </a:r>
            <a:r>
              <a:rPr lang="en-US" sz="2000" dirty="0">
                <a:latin typeface="Calibri"/>
                <a:cs typeface="Calibri"/>
              </a:rPr>
              <a:t> are raw data collected by the hardware, e.g. # instructions (</a:t>
            </a:r>
            <a:r>
              <a:rPr lang="en-US" dirty="0" err="1">
                <a:latin typeface="Consolas"/>
                <a:cs typeface="Consolas"/>
              </a:rPr>
              <a:t>inst_issued</a:t>
            </a:r>
            <a:r>
              <a:rPr lang="en-US" sz="2000" dirty="0"/>
              <a:t>)</a:t>
            </a:r>
            <a:endParaRPr lang="en-US" sz="2000" dirty="0">
              <a:latin typeface="Calibri"/>
              <a:cs typeface="Calibri"/>
            </a:endParaRPr>
          </a:p>
          <a:p>
            <a:endParaRPr lang="en-US" sz="2000" b="1" dirty="0">
              <a:latin typeface="Calibri"/>
              <a:cs typeface="Calibri"/>
            </a:endParaRPr>
          </a:p>
          <a:p>
            <a:r>
              <a:rPr lang="en-US" sz="2000" b="1" dirty="0">
                <a:latin typeface="Calibri"/>
                <a:cs typeface="Calibri"/>
              </a:rPr>
              <a:t>Metrics</a:t>
            </a:r>
            <a:r>
              <a:rPr lang="en-US" sz="2000" dirty="0">
                <a:latin typeface="Calibri"/>
                <a:cs typeface="Calibri"/>
              </a:rPr>
              <a:t> are derived based on events, e.g. # instructions per cycle (</a:t>
            </a:r>
            <a:r>
              <a:rPr lang="en-US" dirty="0" err="1">
                <a:latin typeface="Consolas"/>
                <a:cs typeface="Consolas"/>
              </a:rPr>
              <a:t>issued_ipc</a:t>
            </a:r>
            <a:r>
              <a:rPr lang="en-US" sz="2000" dirty="0"/>
              <a:t>)</a:t>
            </a:r>
          </a:p>
        </p:txBody>
      </p:sp>
      <p:sp>
        <p:nvSpPr>
          <p:cNvPr id="2" name="Slide Number Placeholder 1"/>
          <p:cNvSpPr>
            <a:spLocks noGrp="1"/>
          </p:cNvSpPr>
          <p:nvPr>
            <p:ph type="sldNum" sz="quarter" idx="12"/>
          </p:nvPr>
        </p:nvSpPr>
        <p:spPr/>
        <p:txBody>
          <a:bodyPr/>
          <a:lstStyle/>
          <a:p>
            <a:fld id="{63C537C0-9BD9-40EB-BADE-4FE671F46F7E}" type="slidenum">
              <a:rPr lang="en-US" smtClean="0"/>
              <a:t>45</a:t>
            </a:fld>
            <a:endParaRPr lang="en-US"/>
          </a:p>
        </p:txBody>
      </p:sp>
    </p:spTree>
    <p:extLst>
      <p:ext uri="{BB962C8B-B14F-4D97-AF65-F5344CB8AC3E}">
        <p14:creationId xmlns:p14="http://schemas.microsoft.com/office/powerpoint/2010/main" val="227036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Metrics</a:t>
            </a:r>
          </a:p>
        </p:txBody>
      </p:sp>
      <p:sp>
        <p:nvSpPr>
          <p:cNvPr id="7" name="TextBox 6"/>
          <p:cNvSpPr txBox="1">
            <a:spLocks noChangeAspect="1"/>
          </p:cNvSpPr>
          <p:nvPr/>
        </p:nvSpPr>
        <p:spPr>
          <a:xfrm>
            <a:off x="304800" y="1005840"/>
            <a:ext cx="8686800" cy="3699510"/>
          </a:xfrm>
          <a:prstGeom prst="rect">
            <a:avLst/>
          </a:prstGeom>
          <a:noFill/>
        </p:spPr>
        <p:txBody>
          <a:bodyPr wrap="square" rtlCol="0">
            <a:noAutofit/>
          </a:bodyPr>
          <a:lstStyle/>
          <a:p>
            <a:r>
              <a:rPr lang="en-US" sz="2000" dirty="0">
                <a:cs typeface="Calibri"/>
              </a:rPr>
              <a:t>Diving deeper requires Event/Metric Summary Mode.</a:t>
            </a:r>
          </a:p>
          <a:p>
            <a:endParaRPr lang="en-US" sz="2000" dirty="0">
              <a:cs typeface="Calibri"/>
            </a:endParaRPr>
          </a:p>
          <a:p>
            <a:pPr marL="457200" indent="-457200">
              <a:buAutoNum type="arabicPeriod"/>
            </a:pPr>
            <a:r>
              <a:rPr lang="en-US" dirty="0" err="1">
                <a:latin typeface="Consolas"/>
                <a:cs typeface="Consolas"/>
              </a:rPr>
              <a:t>ipc</a:t>
            </a:r>
            <a:r>
              <a:rPr lang="en-US" sz="2000" dirty="0">
                <a:cs typeface="Calibri"/>
              </a:rPr>
              <a:t>: # of instructions executed per cycle on the GPU</a:t>
            </a:r>
          </a:p>
          <a:p>
            <a:pPr marL="457200" indent="-457200">
              <a:buAutoNum type="arabicPeriod"/>
            </a:pPr>
            <a:r>
              <a:rPr lang="en-US" dirty="0" err="1">
                <a:latin typeface="Consolas"/>
                <a:cs typeface="Consolas"/>
              </a:rPr>
              <a:t>sm_efficiency</a:t>
            </a:r>
            <a:r>
              <a:rPr lang="en-US" sz="2000" dirty="0">
                <a:cs typeface="Calibri"/>
              </a:rPr>
              <a:t>: % of time an SM on the GPU is doing useful work</a:t>
            </a:r>
          </a:p>
          <a:p>
            <a:pPr marL="457200" indent="-457200">
              <a:buAutoNum type="arabicPeriod"/>
            </a:pPr>
            <a:r>
              <a:rPr lang="en-US" dirty="0" err="1">
                <a:latin typeface="Consolas"/>
                <a:cs typeface="Consolas"/>
              </a:rPr>
              <a:t>alu_fu_utilization</a:t>
            </a:r>
            <a:r>
              <a:rPr lang="en-US" sz="2000" dirty="0">
                <a:cs typeface="Calibri"/>
              </a:rPr>
              <a:t>: indicates how well the CUDA cores are being used</a:t>
            </a:r>
          </a:p>
          <a:p>
            <a:endParaRPr lang="en-US" sz="1700" dirty="0">
              <a:latin typeface="Consolas"/>
              <a:cs typeface="Consolas"/>
            </a:endParaRPr>
          </a:p>
          <a:p>
            <a:endParaRPr lang="en-US" sz="1700" dirty="0">
              <a:latin typeface="Consolas"/>
              <a:cs typeface="Consolas"/>
            </a:endParaRPr>
          </a:p>
          <a:p>
            <a:r>
              <a:rPr lang="en-US" sz="1700" dirty="0">
                <a:latin typeface="Consolas"/>
                <a:cs typeface="Consolas"/>
              </a:rPr>
              <a:t>$ </a:t>
            </a:r>
            <a:r>
              <a:rPr lang="en-US" sz="1700" dirty="0" err="1">
                <a:latin typeface="Consolas"/>
                <a:cs typeface="Consolas"/>
              </a:rPr>
              <a:t>nvprof</a:t>
            </a:r>
            <a:r>
              <a:rPr lang="en-US" sz="1700" dirty="0">
                <a:latin typeface="Consolas"/>
                <a:cs typeface="Consolas"/>
              </a:rPr>
              <a:t> --metrics </a:t>
            </a:r>
            <a:r>
              <a:rPr lang="en-US" sz="1700" dirty="0" err="1">
                <a:latin typeface="Consolas"/>
                <a:cs typeface="Consolas"/>
              </a:rPr>
              <a:t>ipc,sm_efficiency,alu_fu_utilization</a:t>
            </a:r>
            <a:r>
              <a:rPr lang="en-US" sz="1700" dirty="0">
                <a:latin typeface="Consolas"/>
                <a:cs typeface="Consolas"/>
              </a:rPr>
              <a:t> ./</a:t>
            </a:r>
            <a:r>
              <a:rPr lang="en-US" sz="1700" dirty="0" err="1">
                <a:latin typeface="Consolas"/>
                <a:cs typeface="Consolas"/>
              </a:rPr>
              <a:t>vecadd</a:t>
            </a:r>
            <a:r>
              <a:rPr lang="en-US" sz="1700" dirty="0">
                <a:latin typeface="Consolas"/>
                <a:cs typeface="Consolas"/>
              </a:rPr>
              <a:t> 131072</a:t>
            </a:r>
          </a:p>
        </p:txBody>
      </p:sp>
      <p:sp>
        <p:nvSpPr>
          <p:cNvPr id="2" name="Slide Number Placeholder 1"/>
          <p:cNvSpPr>
            <a:spLocks noGrp="1"/>
          </p:cNvSpPr>
          <p:nvPr>
            <p:ph type="sldNum" sz="quarter" idx="12"/>
          </p:nvPr>
        </p:nvSpPr>
        <p:spPr/>
        <p:txBody>
          <a:bodyPr/>
          <a:lstStyle/>
          <a:p>
            <a:fld id="{63C537C0-9BD9-40EB-BADE-4FE671F46F7E}" type="slidenum">
              <a:rPr lang="en-US" smtClean="0"/>
              <a:t>46</a:t>
            </a:fld>
            <a:endParaRPr lang="en-US"/>
          </a:p>
        </p:txBody>
      </p:sp>
    </p:spTree>
    <p:extLst>
      <p:ext uri="{BB962C8B-B14F-4D97-AF65-F5344CB8AC3E}">
        <p14:creationId xmlns:p14="http://schemas.microsoft.com/office/powerpoint/2010/main" val="3355315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04800" y="1005840"/>
            <a:ext cx="8763000" cy="3699510"/>
          </a:xfrm>
          <a:prstGeom prst="rect">
            <a:avLst/>
          </a:prstGeom>
          <a:noFill/>
        </p:spPr>
        <p:txBody>
          <a:bodyPr wrap="square" rtlCol="0">
            <a:noAutofit/>
          </a:bodyPr>
          <a:lstStyle/>
          <a:p>
            <a:r>
              <a:rPr lang="en-US" sz="2000" dirty="0">
                <a:cs typeface="Calibri"/>
              </a:rPr>
              <a:t>Diving deeper requires Event/Metric Summary Mode.</a:t>
            </a:r>
          </a:p>
          <a:p>
            <a:endParaRPr lang="en-US" sz="2000" dirty="0">
              <a:cs typeface="Calibri"/>
            </a:endParaRPr>
          </a:p>
          <a:p>
            <a:r>
              <a:rPr lang="en-US" sz="1700" dirty="0">
                <a:latin typeface="Consolas"/>
                <a:cs typeface="Consolas"/>
              </a:rPr>
              <a:t>$ </a:t>
            </a:r>
            <a:r>
              <a:rPr lang="en-US" sz="1700" dirty="0" err="1">
                <a:latin typeface="Consolas"/>
                <a:cs typeface="Consolas"/>
              </a:rPr>
              <a:t>nvprof</a:t>
            </a:r>
            <a:r>
              <a:rPr lang="en-US" sz="1700" dirty="0">
                <a:latin typeface="Consolas"/>
                <a:cs typeface="Consolas"/>
              </a:rPr>
              <a:t> --metrics </a:t>
            </a:r>
            <a:r>
              <a:rPr lang="en-US" sz="1700" dirty="0" err="1">
                <a:latin typeface="Consolas"/>
                <a:cs typeface="Consolas"/>
              </a:rPr>
              <a:t>ipc,sm_efficiency,alu_fu_utilization</a:t>
            </a:r>
            <a:r>
              <a:rPr lang="en-US" sz="1700" dirty="0">
                <a:latin typeface="Consolas"/>
                <a:cs typeface="Consolas"/>
              </a:rPr>
              <a:t> ./</a:t>
            </a:r>
            <a:r>
              <a:rPr lang="en-US" sz="1700" dirty="0" err="1">
                <a:latin typeface="Consolas"/>
                <a:cs typeface="Consolas"/>
              </a:rPr>
              <a:t>vecadd</a:t>
            </a:r>
            <a:r>
              <a:rPr lang="en-US" sz="1700" dirty="0">
                <a:latin typeface="Consolas"/>
                <a:cs typeface="Consolas"/>
              </a:rPr>
              <a:t> 131072</a:t>
            </a:r>
          </a:p>
          <a:p>
            <a:endParaRPr lang="en-US" sz="1600" dirty="0">
              <a:latin typeface="Consolas"/>
              <a:cs typeface="Consolas"/>
            </a:endParaRPr>
          </a:p>
          <a:p>
            <a:r>
              <a:rPr lang="en-US" sz="1100" dirty="0">
                <a:solidFill>
                  <a:schemeClr val="bg1">
                    <a:lumMod val="75000"/>
                  </a:schemeClr>
                </a:solidFill>
                <a:latin typeface="Consolas"/>
                <a:cs typeface="Consolas"/>
              </a:rPr>
              <a:t>==30413== Warning: Some kernel(s) will be replayed on device 0 in order to collect all events/metrics.</a:t>
            </a:r>
          </a:p>
          <a:p>
            <a:r>
              <a:rPr lang="en-US" sz="1100" dirty="0">
                <a:solidFill>
                  <a:schemeClr val="bg1">
                    <a:lumMod val="75000"/>
                  </a:schemeClr>
                </a:solidFill>
                <a:latin typeface="Consolas"/>
                <a:cs typeface="Consolas"/>
              </a:rPr>
              <a:t>Finished! All 131072 elements validate.</a:t>
            </a:r>
          </a:p>
          <a:p>
            <a:r>
              <a:rPr lang="en-US" sz="1100" dirty="0">
                <a:solidFill>
                  <a:schemeClr val="bg1">
                    <a:lumMod val="75000"/>
                  </a:schemeClr>
                </a:solidFill>
                <a:latin typeface="Consolas"/>
                <a:cs typeface="Consolas"/>
              </a:rPr>
              <a:t>Took 621 microseconds on the host</a:t>
            </a:r>
          </a:p>
          <a:p>
            <a:r>
              <a:rPr lang="en-US" sz="1100" dirty="0">
                <a:solidFill>
                  <a:schemeClr val="bg1">
                    <a:lumMod val="75000"/>
                  </a:schemeClr>
                </a:solidFill>
                <a:latin typeface="Consolas"/>
                <a:cs typeface="Consolas"/>
              </a:rPr>
              <a:t>Took 174666 microseconds on the device, 0.00356x speedup</a:t>
            </a:r>
          </a:p>
          <a:p>
            <a:r>
              <a:rPr lang="en-US" sz="1100" dirty="0">
                <a:solidFill>
                  <a:schemeClr val="bg1">
                    <a:lumMod val="75000"/>
                  </a:schemeClr>
                </a:solidFill>
                <a:latin typeface="Consolas"/>
                <a:cs typeface="Consolas"/>
              </a:rPr>
              <a:t>==30413== Profiling application: ./</a:t>
            </a:r>
            <a:r>
              <a:rPr lang="en-US" sz="1100" dirty="0" err="1">
                <a:solidFill>
                  <a:schemeClr val="bg1">
                    <a:lumMod val="75000"/>
                  </a:schemeClr>
                </a:solidFill>
                <a:latin typeface="Consolas"/>
                <a:cs typeface="Consolas"/>
              </a:rPr>
              <a:t>vecadd</a:t>
            </a:r>
            <a:r>
              <a:rPr lang="en-US" sz="1100" dirty="0">
                <a:solidFill>
                  <a:schemeClr val="bg1">
                    <a:lumMod val="75000"/>
                  </a:schemeClr>
                </a:solidFill>
                <a:latin typeface="Consolas"/>
                <a:cs typeface="Consolas"/>
              </a:rPr>
              <a:t> 131072</a:t>
            </a:r>
          </a:p>
          <a:p>
            <a:r>
              <a:rPr lang="en-US" sz="1100" dirty="0">
                <a:solidFill>
                  <a:schemeClr val="bg1">
                    <a:lumMod val="75000"/>
                  </a:schemeClr>
                </a:solidFill>
                <a:latin typeface="Consolas"/>
                <a:cs typeface="Consolas"/>
              </a:rPr>
              <a:t>==30413== Profiling result:</a:t>
            </a:r>
          </a:p>
          <a:p>
            <a:r>
              <a:rPr lang="en-US" sz="1100" dirty="0">
                <a:solidFill>
                  <a:schemeClr val="bg1">
                    <a:lumMod val="75000"/>
                  </a:schemeClr>
                </a:solidFill>
                <a:latin typeface="Consolas"/>
                <a:cs typeface="Consolas"/>
              </a:rPr>
              <a:t>==30413== Metric result:</a:t>
            </a:r>
          </a:p>
          <a:p>
            <a:r>
              <a:rPr lang="en-US" sz="1100" b="1" dirty="0">
                <a:latin typeface="Consolas"/>
                <a:cs typeface="Consolas"/>
              </a:rPr>
              <a:t>Invocations                               Metric Name                        Metric Description         Min ...</a:t>
            </a:r>
          </a:p>
          <a:p>
            <a:r>
              <a:rPr lang="tr-TR" sz="1100" b="1" dirty="0">
                <a:latin typeface="Consolas"/>
                <a:cs typeface="Consolas"/>
              </a:rPr>
              <a:t>Device "</a:t>
            </a:r>
            <a:r>
              <a:rPr lang="tr-TR" sz="1100" b="1" dirty="0" err="1">
                <a:latin typeface="Consolas"/>
                <a:cs typeface="Consolas"/>
              </a:rPr>
              <a:t>Tesla</a:t>
            </a:r>
            <a:r>
              <a:rPr lang="tr-TR" sz="1100" b="1" dirty="0">
                <a:latin typeface="Consolas"/>
                <a:cs typeface="Consolas"/>
              </a:rPr>
              <a:t> M2050 (0)"</a:t>
            </a:r>
          </a:p>
          <a:p>
            <a:r>
              <a:rPr lang="tr-TR" sz="1100" b="1" dirty="0">
                <a:latin typeface="Consolas"/>
                <a:cs typeface="Consolas"/>
              </a:rPr>
              <a:t>        </a:t>
            </a:r>
            <a:r>
              <a:rPr lang="tr-TR" sz="1100" b="1" dirty="0" err="1">
                <a:latin typeface="Consolas"/>
                <a:cs typeface="Consolas"/>
              </a:rPr>
              <a:t>Kernel</a:t>
            </a:r>
            <a:r>
              <a:rPr lang="tr-TR" sz="1100" b="1" dirty="0">
                <a:latin typeface="Consolas"/>
                <a:cs typeface="Consolas"/>
              </a:rPr>
              <a:t>: </a:t>
            </a:r>
            <a:r>
              <a:rPr lang="tr-TR" sz="1100" b="1" dirty="0" err="1">
                <a:latin typeface="Consolas"/>
                <a:cs typeface="Consolas"/>
              </a:rPr>
              <a:t>vector_add</a:t>
            </a:r>
            <a:r>
              <a:rPr lang="tr-TR" sz="1100" b="1" dirty="0">
                <a:latin typeface="Consolas"/>
                <a:cs typeface="Consolas"/>
              </a:rPr>
              <a:t>(</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a:t>
            </a:r>
          </a:p>
          <a:p>
            <a:r>
              <a:rPr lang="en-US" sz="1100" b="1" dirty="0">
                <a:latin typeface="Consolas"/>
                <a:cs typeface="Consolas"/>
              </a:rPr>
              <a:t>          1                             </a:t>
            </a:r>
            <a:r>
              <a:rPr lang="en-US" sz="1100" b="1" dirty="0" err="1">
                <a:latin typeface="Consolas"/>
                <a:cs typeface="Consolas"/>
              </a:rPr>
              <a:t>sm_efficiency</a:t>
            </a:r>
            <a:r>
              <a:rPr lang="en-US" sz="1100" b="1" dirty="0">
                <a:latin typeface="Consolas"/>
                <a:cs typeface="Consolas"/>
              </a:rPr>
              <a:t>                   Multiprocessor Activity       7.14% ...</a:t>
            </a:r>
          </a:p>
          <a:p>
            <a:r>
              <a:rPr lang="en-US" sz="1100" b="1" dirty="0">
                <a:latin typeface="Consolas"/>
                <a:cs typeface="Consolas"/>
              </a:rPr>
              <a:t>          1                                       </a:t>
            </a:r>
            <a:r>
              <a:rPr lang="en-US" sz="1100" b="1" dirty="0" err="1">
                <a:latin typeface="Consolas"/>
                <a:cs typeface="Consolas"/>
              </a:rPr>
              <a:t>ipc</a:t>
            </a:r>
            <a:r>
              <a:rPr lang="en-US" sz="1100" b="1" dirty="0">
                <a:latin typeface="Consolas"/>
                <a:cs typeface="Consolas"/>
              </a:rPr>
              <a:t>                              Executed IPC    0.103982 ...</a:t>
            </a:r>
          </a:p>
          <a:p>
            <a:r>
              <a:rPr lang="en-US" sz="1100" b="1" dirty="0">
                <a:latin typeface="Consolas"/>
                <a:cs typeface="Consolas"/>
              </a:rPr>
              <a:t>          1                        </a:t>
            </a:r>
            <a:r>
              <a:rPr lang="en-US" sz="1100" b="1" dirty="0" err="1">
                <a:latin typeface="Consolas"/>
                <a:cs typeface="Consolas"/>
              </a:rPr>
              <a:t>alu_fu_utilization</a:t>
            </a:r>
            <a:r>
              <a:rPr lang="en-US" sz="1100" b="1" dirty="0">
                <a:latin typeface="Consolas"/>
                <a:cs typeface="Consolas"/>
              </a:rPr>
              <a:t>      Arithmetic Function Unit Utilization     Low (1) ...</a:t>
            </a:r>
          </a:p>
        </p:txBody>
      </p:sp>
      <p:sp>
        <p:nvSpPr>
          <p:cNvPr id="2" name="Slide Number Placeholder 1"/>
          <p:cNvSpPr>
            <a:spLocks noGrp="1"/>
          </p:cNvSpPr>
          <p:nvPr>
            <p:ph type="sldNum" sz="quarter" idx="12"/>
          </p:nvPr>
        </p:nvSpPr>
        <p:spPr/>
        <p:txBody>
          <a:bodyPr/>
          <a:lstStyle/>
          <a:p>
            <a:fld id="{63C537C0-9BD9-40EB-BADE-4FE671F46F7E}" type="slidenum">
              <a:rPr lang="en-US" smtClean="0"/>
              <a:t>47</a:t>
            </a:fld>
            <a:endParaRPr lang="en-US"/>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t>
            </a:r>
            <a:r>
              <a:rPr lang="en-US" sz="3600" b="1" dirty="0" err="1">
                <a:solidFill>
                  <a:schemeClr val="bg1"/>
                </a:solidFill>
              </a:rPr>
              <a:t>nvprof</a:t>
            </a:r>
            <a:r>
              <a:rPr lang="en-US" sz="3600" b="1" dirty="0">
                <a:solidFill>
                  <a:schemeClr val="bg1"/>
                </a:solidFill>
              </a:rPr>
              <a:t> Metrics</a:t>
            </a:r>
          </a:p>
        </p:txBody>
      </p:sp>
    </p:spTree>
    <p:extLst>
      <p:ext uri="{BB962C8B-B14F-4D97-AF65-F5344CB8AC3E}">
        <p14:creationId xmlns:p14="http://schemas.microsoft.com/office/powerpoint/2010/main" val="870114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err="1">
                <a:solidFill>
                  <a:schemeClr val="bg1"/>
                </a:solidFill>
              </a:rPr>
              <a:t>nvprof</a:t>
            </a:r>
            <a:endParaRPr lang="en-US" sz="3600" b="1" dirty="0">
              <a:solidFill>
                <a:schemeClr val="bg1"/>
              </a:solidFill>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48</a:t>
            </a:fld>
            <a:endParaRPr lang="en-US"/>
          </a:p>
        </p:txBody>
      </p:sp>
      <p:sp>
        <p:nvSpPr>
          <p:cNvPr id="3" name="Rectangle 2"/>
          <p:cNvSpPr/>
          <p:nvPr/>
        </p:nvSpPr>
        <p:spPr>
          <a:xfrm>
            <a:off x="304800" y="895350"/>
            <a:ext cx="152400" cy="1524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33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2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90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33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62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90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04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33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2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90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4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33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62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990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04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33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62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990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33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62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990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04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33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62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990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04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33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62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990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86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371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600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8288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057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371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600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828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2057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371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600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828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057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71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600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828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2057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371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1600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828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2057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1371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1600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28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057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371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1600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1828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2057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371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600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1828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057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12954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2438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2667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895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3124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2438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667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2895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3124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2438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2667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2895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3124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2438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2667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2895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124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2438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2667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2895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124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2438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2667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2895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124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2438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2667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2895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3124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2438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2667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2895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3124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23622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3505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37338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3962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4191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3505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3733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3962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4191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505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3733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3962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4191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3505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3733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3962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4191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3505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a:off x="3733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3962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4191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3505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3733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a:off x="3962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a:off x="4191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3505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a:off x="3733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a:off x="3962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a:off x="4191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3505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a:off x="3733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3962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4191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34290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572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800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5029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52578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572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800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5029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5257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572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800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5029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5257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572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800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5029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5257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572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a:off x="4800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a:off x="5029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5257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572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800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5029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5257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572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800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5029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257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a:off x="4572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4800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5029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5257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958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56388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5867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6096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p:cNvSpPr/>
          <p:nvPr/>
        </p:nvSpPr>
        <p:spPr>
          <a:xfrm>
            <a:off x="6324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5638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5867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6096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6324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5638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5867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6096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6324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5638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a:off x="5867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a:off x="6096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6324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5638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5867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6096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6324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5638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5867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a:off x="6096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a:off x="6324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Rectangle 200"/>
          <p:cNvSpPr/>
          <p:nvPr/>
        </p:nvSpPr>
        <p:spPr>
          <a:xfrm>
            <a:off x="5638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5867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6096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6324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5638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5867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6096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6324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a:off x="55626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a:off x="914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1143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3716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600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914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1143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13716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600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914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a:off x="1143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a:off x="13716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1600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914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1143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13716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1600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914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1143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Rectangle 227"/>
          <p:cNvSpPr/>
          <p:nvPr/>
        </p:nvSpPr>
        <p:spPr>
          <a:xfrm>
            <a:off x="13716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ectangle 228"/>
          <p:cNvSpPr/>
          <p:nvPr/>
        </p:nvSpPr>
        <p:spPr>
          <a:xfrm>
            <a:off x="1600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914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143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3716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1600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914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1143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3716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600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a:off x="914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1143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13716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600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8382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1981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22098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2438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2667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981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22098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2438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2667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981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22098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2438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2667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Rectangle 254"/>
          <p:cNvSpPr/>
          <p:nvPr/>
        </p:nvSpPr>
        <p:spPr>
          <a:xfrm>
            <a:off x="1981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22098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2438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2667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1981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22098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2438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2667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1981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a:off x="22098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Rectangle 264"/>
          <p:cNvSpPr/>
          <p:nvPr/>
        </p:nvSpPr>
        <p:spPr>
          <a:xfrm>
            <a:off x="2438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2667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1981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22098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2438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2667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1981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22098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2438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a:off x="2667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19050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3048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32766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3505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37338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3048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32766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ectangle 281"/>
          <p:cNvSpPr/>
          <p:nvPr/>
        </p:nvSpPr>
        <p:spPr>
          <a:xfrm>
            <a:off x="3505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37338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3048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32766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3505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37338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3048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32766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3505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a:off x="37338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ectangle 291"/>
          <p:cNvSpPr/>
          <p:nvPr/>
        </p:nvSpPr>
        <p:spPr>
          <a:xfrm>
            <a:off x="3048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32766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3505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37338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3048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32766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3505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37338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ectangle 299"/>
          <p:cNvSpPr/>
          <p:nvPr/>
        </p:nvSpPr>
        <p:spPr>
          <a:xfrm>
            <a:off x="3048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ectangle 300"/>
          <p:cNvSpPr/>
          <p:nvPr/>
        </p:nvSpPr>
        <p:spPr>
          <a:xfrm>
            <a:off x="32766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3505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37338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3048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32766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3505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37338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29718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ectangle 308"/>
          <p:cNvSpPr/>
          <p:nvPr/>
        </p:nvSpPr>
        <p:spPr>
          <a:xfrm>
            <a:off x="41148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Rectangle 309"/>
          <p:cNvSpPr/>
          <p:nvPr/>
        </p:nvSpPr>
        <p:spPr>
          <a:xfrm>
            <a:off x="4343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572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8006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1148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343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572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8006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1148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a:off x="4343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4572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8006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1148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343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572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8006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1148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343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4572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ectangle 327"/>
          <p:cNvSpPr/>
          <p:nvPr/>
        </p:nvSpPr>
        <p:spPr>
          <a:xfrm>
            <a:off x="48006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1148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343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572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8006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1148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343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572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ectangle 335"/>
          <p:cNvSpPr/>
          <p:nvPr/>
        </p:nvSpPr>
        <p:spPr>
          <a:xfrm>
            <a:off x="48006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ectangle 336"/>
          <p:cNvSpPr/>
          <p:nvPr/>
        </p:nvSpPr>
        <p:spPr>
          <a:xfrm>
            <a:off x="41148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343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572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8006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0386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51816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5410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56388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Rectangle 344"/>
          <p:cNvSpPr/>
          <p:nvPr/>
        </p:nvSpPr>
        <p:spPr>
          <a:xfrm>
            <a:off x="5867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Rectangle 345"/>
          <p:cNvSpPr/>
          <p:nvPr/>
        </p:nvSpPr>
        <p:spPr>
          <a:xfrm>
            <a:off x="51816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5410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56388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5867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51816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5410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56388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5867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ectangle 353"/>
          <p:cNvSpPr/>
          <p:nvPr/>
        </p:nvSpPr>
        <p:spPr>
          <a:xfrm>
            <a:off x="51816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a:off x="5410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56388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5867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51816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5410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56388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5867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51816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a:off x="5410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ectangle 363"/>
          <p:cNvSpPr/>
          <p:nvPr/>
        </p:nvSpPr>
        <p:spPr>
          <a:xfrm>
            <a:off x="56388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5867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51816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5410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56388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5867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51816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5410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ectangle 371"/>
          <p:cNvSpPr/>
          <p:nvPr/>
        </p:nvSpPr>
        <p:spPr>
          <a:xfrm>
            <a:off x="56388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Rectangle 372"/>
          <p:cNvSpPr/>
          <p:nvPr/>
        </p:nvSpPr>
        <p:spPr>
          <a:xfrm>
            <a:off x="5867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51054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6248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6477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67056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6934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6248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6477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Rectangle 380"/>
          <p:cNvSpPr/>
          <p:nvPr/>
        </p:nvSpPr>
        <p:spPr>
          <a:xfrm>
            <a:off x="67056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Rectangle 381"/>
          <p:cNvSpPr/>
          <p:nvPr/>
        </p:nvSpPr>
        <p:spPr>
          <a:xfrm>
            <a:off x="6934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6248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6477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67056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6934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6248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6477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67056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Rectangle 389"/>
          <p:cNvSpPr/>
          <p:nvPr/>
        </p:nvSpPr>
        <p:spPr>
          <a:xfrm>
            <a:off x="6934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a:off x="6248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6477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67056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6934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6248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6477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67056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6934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6248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6477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67056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6934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6248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6477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67056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6934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61722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ectangle 407"/>
          <p:cNvSpPr/>
          <p:nvPr/>
        </p:nvSpPr>
        <p:spPr>
          <a:xfrm>
            <a:off x="6705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Rectangle 408"/>
          <p:cNvSpPr/>
          <p:nvPr/>
        </p:nvSpPr>
        <p:spPr>
          <a:xfrm>
            <a:off x="6934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71628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7391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6705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6934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71628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7391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6705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Rectangle 416"/>
          <p:cNvSpPr/>
          <p:nvPr/>
        </p:nvSpPr>
        <p:spPr>
          <a:xfrm>
            <a:off x="6934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Rectangle 417"/>
          <p:cNvSpPr/>
          <p:nvPr/>
        </p:nvSpPr>
        <p:spPr>
          <a:xfrm>
            <a:off x="71628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7391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6705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6934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71628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7391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6705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6934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Rectangle 425"/>
          <p:cNvSpPr/>
          <p:nvPr/>
        </p:nvSpPr>
        <p:spPr>
          <a:xfrm>
            <a:off x="71628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a:off x="7391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6705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6934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71628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7391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6705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6934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71628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7391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ectangle 435"/>
          <p:cNvSpPr/>
          <p:nvPr/>
        </p:nvSpPr>
        <p:spPr>
          <a:xfrm>
            <a:off x="6705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Rectangle 436"/>
          <p:cNvSpPr/>
          <p:nvPr/>
        </p:nvSpPr>
        <p:spPr>
          <a:xfrm>
            <a:off x="6934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ectangle 437"/>
          <p:cNvSpPr/>
          <p:nvPr/>
        </p:nvSpPr>
        <p:spPr>
          <a:xfrm>
            <a:off x="71628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7391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ectangle 439"/>
          <p:cNvSpPr/>
          <p:nvPr/>
        </p:nvSpPr>
        <p:spPr>
          <a:xfrm>
            <a:off x="66294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Rectangle 440"/>
          <p:cNvSpPr/>
          <p:nvPr/>
        </p:nvSpPr>
        <p:spPr>
          <a:xfrm>
            <a:off x="77724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a:off x="80010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82296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a:off x="8458200" y="895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Rectangle 444"/>
          <p:cNvSpPr/>
          <p:nvPr/>
        </p:nvSpPr>
        <p:spPr>
          <a:xfrm>
            <a:off x="77724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80010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82296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a:off x="8458200"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ectangle 448"/>
          <p:cNvSpPr/>
          <p:nvPr/>
        </p:nvSpPr>
        <p:spPr>
          <a:xfrm>
            <a:off x="77724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a:off x="80010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82296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a:off x="8458200"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Rectangle 452"/>
          <p:cNvSpPr/>
          <p:nvPr/>
        </p:nvSpPr>
        <p:spPr>
          <a:xfrm>
            <a:off x="77724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a:off x="80010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82296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a:off x="8458200"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Rectangle 456"/>
          <p:cNvSpPr/>
          <p:nvPr/>
        </p:nvSpPr>
        <p:spPr>
          <a:xfrm>
            <a:off x="77724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Rectangle 457"/>
          <p:cNvSpPr/>
          <p:nvPr/>
        </p:nvSpPr>
        <p:spPr>
          <a:xfrm>
            <a:off x="80010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82296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ectangle 459"/>
          <p:cNvSpPr/>
          <p:nvPr/>
        </p:nvSpPr>
        <p:spPr>
          <a:xfrm>
            <a:off x="8458200"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Rectangle 460"/>
          <p:cNvSpPr/>
          <p:nvPr/>
        </p:nvSpPr>
        <p:spPr>
          <a:xfrm>
            <a:off x="77724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ectangle 461"/>
          <p:cNvSpPr/>
          <p:nvPr/>
        </p:nvSpPr>
        <p:spPr>
          <a:xfrm>
            <a:off x="80010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a:off x="82296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ectangle 463"/>
          <p:cNvSpPr/>
          <p:nvPr/>
        </p:nvSpPr>
        <p:spPr>
          <a:xfrm>
            <a:off x="8458200"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a:off x="77724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a:off x="80010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82296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ectangle 467"/>
          <p:cNvSpPr/>
          <p:nvPr/>
        </p:nvSpPr>
        <p:spPr>
          <a:xfrm>
            <a:off x="8458200"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Rectangle 468"/>
          <p:cNvSpPr/>
          <p:nvPr/>
        </p:nvSpPr>
        <p:spPr>
          <a:xfrm>
            <a:off x="77724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0" name="Rectangle 469"/>
          <p:cNvSpPr/>
          <p:nvPr/>
        </p:nvSpPr>
        <p:spPr>
          <a:xfrm>
            <a:off x="80010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82296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ectangle 471"/>
          <p:cNvSpPr/>
          <p:nvPr/>
        </p:nvSpPr>
        <p:spPr>
          <a:xfrm>
            <a:off x="8458200"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Rectangle 472"/>
          <p:cNvSpPr/>
          <p:nvPr/>
        </p:nvSpPr>
        <p:spPr>
          <a:xfrm>
            <a:off x="7696200" y="8191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Rectangle 473"/>
          <p:cNvSpPr/>
          <p:nvPr/>
        </p:nvSpPr>
        <p:spPr>
          <a:xfrm>
            <a:off x="73152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75438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ectangle 475"/>
          <p:cNvSpPr/>
          <p:nvPr/>
        </p:nvSpPr>
        <p:spPr>
          <a:xfrm>
            <a:off x="77724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p:cNvSpPr/>
          <p:nvPr/>
        </p:nvSpPr>
        <p:spPr>
          <a:xfrm>
            <a:off x="8001000" y="2952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Rectangle 477"/>
          <p:cNvSpPr/>
          <p:nvPr/>
        </p:nvSpPr>
        <p:spPr>
          <a:xfrm>
            <a:off x="73152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75438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ectangle 479"/>
          <p:cNvSpPr/>
          <p:nvPr/>
        </p:nvSpPr>
        <p:spPr>
          <a:xfrm>
            <a:off x="77724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1" name="Rectangle 480"/>
          <p:cNvSpPr/>
          <p:nvPr/>
        </p:nvSpPr>
        <p:spPr>
          <a:xfrm>
            <a:off x="8001000" y="3181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Rectangle 481"/>
          <p:cNvSpPr/>
          <p:nvPr/>
        </p:nvSpPr>
        <p:spPr>
          <a:xfrm>
            <a:off x="73152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a:off x="75438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ectangle 483"/>
          <p:cNvSpPr/>
          <p:nvPr/>
        </p:nvSpPr>
        <p:spPr>
          <a:xfrm>
            <a:off x="77724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Rectangle 484"/>
          <p:cNvSpPr/>
          <p:nvPr/>
        </p:nvSpPr>
        <p:spPr>
          <a:xfrm>
            <a:off x="8001000" y="3409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Rectangle 485"/>
          <p:cNvSpPr/>
          <p:nvPr/>
        </p:nvSpPr>
        <p:spPr>
          <a:xfrm>
            <a:off x="73152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75438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ectangle 487"/>
          <p:cNvSpPr/>
          <p:nvPr/>
        </p:nvSpPr>
        <p:spPr>
          <a:xfrm>
            <a:off x="77724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Rectangle 488"/>
          <p:cNvSpPr/>
          <p:nvPr/>
        </p:nvSpPr>
        <p:spPr>
          <a:xfrm>
            <a:off x="8001000" y="3638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0" name="Rectangle 489"/>
          <p:cNvSpPr/>
          <p:nvPr/>
        </p:nvSpPr>
        <p:spPr>
          <a:xfrm>
            <a:off x="73152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75438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ectangle 491"/>
          <p:cNvSpPr/>
          <p:nvPr/>
        </p:nvSpPr>
        <p:spPr>
          <a:xfrm>
            <a:off x="77724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Rectangle 492"/>
          <p:cNvSpPr/>
          <p:nvPr/>
        </p:nvSpPr>
        <p:spPr>
          <a:xfrm>
            <a:off x="8001000" y="3867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Rectangle 493"/>
          <p:cNvSpPr/>
          <p:nvPr/>
        </p:nvSpPr>
        <p:spPr>
          <a:xfrm>
            <a:off x="73152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75438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ectangle 495"/>
          <p:cNvSpPr/>
          <p:nvPr/>
        </p:nvSpPr>
        <p:spPr>
          <a:xfrm>
            <a:off x="77724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Rectangle 496"/>
          <p:cNvSpPr/>
          <p:nvPr/>
        </p:nvSpPr>
        <p:spPr>
          <a:xfrm>
            <a:off x="8001000" y="4095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Rectangle 497"/>
          <p:cNvSpPr/>
          <p:nvPr/>
        </p:nvSpPr>
        <p:spPr>
          <a:xfrm>
            <a:off x="73152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75438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ectangle 499"/>
          <p:cNvSpPr/>
          <p:nvPr/>
        </p:nvSpPr>
        <p:spPr>
          <a:xfrm>
            <a:off x="77724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Rectangle 500"/>
          <p:cNvSpPr/>
          <p:nvPr/>
        </p:nvSpPr>
        <p:spPr>
          <a:xfrm>
            <a:off x="8001000" y="4324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Rectangle 501"/>
          <p:cNvSpPr/>
          <p:nvPr/>
        </p:nvSpPr>
        <p:spPr>
          <a:xfrm>
            <a:off x="73152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Rectangle 502"/>
          <p:cNvSpPr/>
          <p:nvPr/>
        </p:nvSpPr>
        <p:spPr>
          <a:xfrm>
            <a:off x="75438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Rectangle 503"/>
          <p:cNvSpPr/>
          <p:nvPr/>
        </p:nvSpPr>
        <p:spPr>
          <a:xfrm>
            <a:off x="77724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Rectangle 504"/>
          <p:cNvSpPr/>
          <p:nvPr/>
        </p:nvSpPr>
        <p:spPr>
          <a:xfrm>
            <a:off x="8001000" y="4552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Rectangle 505"/>
          <p:cNvSpPr/>
          <p:nvPr/>
        </p:nvSpPr>
        <p:spPr>
          <a:xfrm>
            <a:off x="7239000" y="2876550"/>
            <a:ext cx="990600" cy="1905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231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CUDA Execution Model</a:t>
            </a:r>
          </a:p>
          <a:p>
            <a:pPr algn="ctr"/>
            <a:r>
              <a:rPr lang="en-US" sz="2000" b="1" dirty="0">
                <a:solidFill>
                  <a:schemeClr val="bg1">
                    <a:lumMod val="95000"/>
                  </a:schemeClr>
                </a:solidFill>
              </a:rPr>
              <a:t>Or How to Write Parallel CUDA Programs</a:t>
            </a: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49</a:t>
            </a:fld>
            <a:endParaRPr lang="en-US"/>
          </a:p>
        </p:txBody>
      </p:sp>
    </p:spTree>
    <p:extLst>
      <p:ext uri="{BB962C8B-B14F-4D97-AF65-F5344CB8AC3E}">
        <p14:creationId xmlns:p14="http://schemas.microsoft.com/office/powerpoint/2010/main" val="226390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Why GPUs?</a:t>
            </a:r>
            <a:endParaRPr lang="en-US" sz="16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5</a:t>
            </a:fld>
            <a:endParaRPr lang="en-US"/>
          </a:p>
        </p:txBody>
      </p:sp>
    </p:spTree>
    <p:extLst>
      <p:ext uri="{BB962C8B-B14F-4D97-AF65-F5344CB8AC3E}">
        <p14:creationId xmlns:p14="http://schemas.microsoft.com/office/powerpoint/2010/main" val="76496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Flynn’s Taxonomy</a:t>
            </a:r>
          </a:p>
        </p:txBody>
      </p:sp>
      <p:sp>
        <p:nvSpPr>
          <p:cNvPr id="2" name="Slide Number Placeholder 1"/>
          <p:cNvSpPr>
            <a:spLocks noGrp="1"/>
          </p:cNvSpPr>
          <p:nvPr>
            <p:ph type="sldNum" sz="quarter" idx="12"/>
          </p:nvPr>
        </p:nvSpPr>
        <p:spPr/>
        <p:txBody>
          <a:bodyPr/>
          <a:lstStyle/>
          <a:p>
            <a:fld id="{63C537C0-9BD9-40EB-BADE-4FE671F46F7E}" type="slidenum">
              <a:rPr lang="en-US" smtClean="0"/>
              <a:t>50</a:t>
            </a:fld>
            <a:endParaRPr lang="en-US"/>
          </a:p>
        </p:txBody>
      </p:sp>
      <p:pic>
        <p:nvPicPr>
          <p:cNvPr id="4" name="Picture 3"/>
          <p:cNvPicPr>
            <a:picLocks noChangeAspect="1"/>
          </p:cNvPicPr>
          <p:nvPr/>
        </p:nvPicPr>
        <p:blipFill>
          <a:blip r:embed="rId2"/>
          <a:stretch>
            <a:fillRect/>
          </a:stretch>
        </p:blipFill>
        <p:spPr>
          <a:xfrm>
            <a:off x="1143000" y="819149"/>
            <a:ext cx="6705600" cy="4039045"/>
          </a:xfrm>
          <a:prstGeom prst="rect">
            <a:avLst/>
          </a:prstGeom>
        </p:spPr>
      </p:pic>
      <p:sp>
        <p:nvSpPr>
          <p:cNvPr id="10" name="Rectangle 9"/>
          <p:cNvSpPr/>
          <p:nvPr/>
        </p:nvSpPr>
        <p:spPr>
          <a:xfrm>
            <a:off x="2057400" y="4781550"/>
            <a:ext cx="4572000" cy="276999"/>
          </a:xfrm>
          <a:prstGeom prst="rect">
            <a:avLst/>
          </a:prstGeom>
        </p:spPr>
        <p:txBody>
          <a:bodyPr>
            <a:spAutoFit/>
          </a:bodyPr>
          <a:lstStyle/>
          <a:p>
            <a:pPr algn="ctr"/>
            <a:r>
              <a:rPr lang="en-US" sz="1200" dirty="0"/>
              <a:t>Prof. </a:t>
            </a:r>
            <a:r>
              <a:rPr lang="en-US" sz="1200" dirty="0" err="1"/>
              <a:t>Vivek</a:t>
            </a:r>
            <a:r>
              <a:rPr lang="en-US" sz="1200" dirty="0"/>
              <a:t> </a:t>
            </a:r>
            <a:r>
              <a:rPr lang="en-US" sz="1200" dirty="0" err="1"/>
              <a:t>Sarkar</a:t>
            </a:r>
            <a:r>
              <a:rPr lang="en-US" sz="1200" dirty="0"/>
              <a:t>, Rice University, COMP 322</a:t>
            </a:r>
          </a:p>
        </p:txBody>
      </p:sp>
    </p:spTree>
    <p:extLst>
      <p:ext uri="{BB962C8B-B14F-4D97-AF65-F5344CB8AC3E}">
        <p14:creationId xmlns:p14="http://schemas.microsoft.com/office/powerpoint/2010/main" val="3178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51</a:t>
            </a:fld>
            <a:endParaRPr lang="en-US"/>
          </a:p>
        </p:txBody>
      </p:sp>
      <p:sp>
        <p:nvSpPr>
          <p:cNvPr id="8" name="Rectangle 7"/>
          <p:cNvSpPr/>
          <p:nvPr/>
        </p:nvSpPr>
        <p:spPr>
          <a:xfrm>
            <a:off x="7010400" y="3028950"/>
            <a:ext cx="1371600" cy="1066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CUDA Core</a:t>
            </a:r>
          </a:p>
        </p:txBody>
      </p:sp>
      <p:sp>
        <p:nvSpPr>
          <p:cNvPr id="9" name="Freeform 8"/>
          <p:cNvSpPr/>
          <p:nvPr/>
        </p:nvSpPr>
        <p:spPr>
          <a:xfrm rot="453653">
            <a:off x="7579054" y="11364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a:spLocks noChangeAspect="1"/>
          </p:cNvSpPr>
          <p:nvPr/>
        </p:nvSpPr>
        <p:spPr>
          <a:xfrm>
            <a:off x="381000" y="1005840"/>
            <a:ext cx="6324600" cy="3699510"/>
          </a:xfrm>
          <a:prstGeom prst="rect">
            <a:avLst/>
          </a:prstGeom>
          <a:noFill/>
        </p:spPr>
        <p:txBody>
          <a:bodyPr wrap="square" rtlCol="0">
            <a:noAutofit/>
          </a:bodyPr>
          <a:lstStyle/>
          <a:p>
            <a:r>
              <a:rPr lang="en-US" sz="2000" dirty="0"/>
              <a:t>Recall:</a:t>
            </a:r>
          </a:p>
          <a:p>
            <a:pPr marL="342900" indent="-342900">
              <a:buFont typeface="Arial"/>
              <a:buChar char="•"/>
            </a:pPr>
            <a:r>
              <a:rPr lang="en-US" dirty="0"/>
              <a:t>Programmer writes single-threaded kernel</a:t>
            </a:r>
          </a:p>
          <a:p>
            <a:pPr marL="342900" indent="-342900">
              <a:buFont typeface="Arial"/>
              <a:buChar char="•"/>
            </a:pPr>
            <a:r>
              <a:rPr lang="en-US" dirty="0"/>
              <a:t>1 </a:t>
            </a:r>
            <a:r>
              <a:rPr lang="en-US" b="1" dirty="0"/>
              <a:t>CUDA thread</a:t>
            </a:r>
            <a:r>
              <a:rPr lang="en-US" dirty="0"/>
              <a:t> per CUDA core.</a:t>
            </a:r>
          </a:p>
        </p:txBody>
      </p:sp>
    </p:spTree>
    <p:extLst>
      <p:ext uri="{BB962C8B-B14F-4D97-AF65-F5344CB8AC3E}">
        <p14:creationId xmlns:p14="http://schemas.microsoft.com/office/powerpoint/2010/main" val="2141027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52</a:t>
            </a:fld>
            <a:endParaRPr lang="en-US"/>
          </a:p>
        </p:txBody>
      </p:sp>
      <p:sp>
        <p:nvSpPr>
          <p:cNvPr id="12" name="TextBox 11"/>
          <p:cNvSpPr txBox="1">
            <a:spLocks noChangeAspect="1"/>
          </p:cNvSpPr>
          <p:nvPr/>
        </p:nvSpPr>
        <p:spPr>
          <a:xfrm>
            <a:off x="381000" y="1005840"/>
            <a:ext cx="4953000" cy="3699510"/>
          </a:xfrm>
          <a:prstGeom prst="rect">
            <a:avLst/>
          </a:prstGeom>
          <a:noFill/>
        </p:spPr>
        <p:txBody>
          <a:bodyPr wrap="square" rtlCol="0">
            <a:noAutofit/>
          </a:bodyPr>
          <a:lstStyle/>
          <a:p>
            <a:r>
              <a:rPr lang="en-US" sz="2000" dirty="0"/>
              <a:t>Recall:</a:t>
            </a:r>
          </a:p>
          <a:p>
            <a:pPr marL="342900" indent="-342900">
              <a:buFont typeface="Arial"/>
              <a:buChar char="•"/>
            </a:pPr>
            <a:r>
              <a:rPr lang="en-US" dirty="0"/>
              <a:t>Programmer writes single-threaded kernel</a:t>
            </a:r>
          </a:p>
          <a:p>
            <a:pPr marL="342900" indent="-342900">
              <a:buFont typeface="Arial"/>
              <a:buChar char="•"/>
            </a:pPr>
            <a:r>
              <a:rPr lang="en-US" dirty="0"/>
              <a:t>1 </a:t>
            </a:r>
            <a:r>
              <a:rPr lang="en-US" b="1" dirty="0"/>
              <a:t>CUDA thread</a:t>
            </a:r>
            <a:r>
              <a:rPr lang="en-US" dirty="0"/>
              <a:t> per CUDA core.</a:t>
            </a:r>
          </a:p>
          <a:p>
            <a:endParaRPr lang="en-US" dirty="0"/>
          </a:p>
          <a:p>
            <a:r>
              <a:rPr lang="en-US" sz="2000" dirty="0"/>
              <a:t>Threads are scheduled in groups of 32, called a </a:t>
            </a:r>
            <a:r>
              <a:rPr lang="en-US" sz="2000" b="1" dirty="0"/>
              <a:t>warp</a:t>
            </a:r>
            <a:r>
              <a:rPr lang="en-US" sz="2000" dirty="0"/>
              <a:t>.</a:t>
            </a:r>
          </a:p>
          <a:p>
            <a:pPr marL="342900" indent="-342900">
              <a:buFont typeface="Arial"/>
              <a:buChar char="•"/>
            </a:pPr>
            <a:r>
              <a:rPr lang="en-US" sz="2000" dirty="0"/>
              <a:t>Warps execute in lock step (same instruction at same cycle)</a:t>
            </a:r>
          </a:p>
          <a:p>
            <a:pPr marL="342900" indent="-342900">
              <a:buFont typeface="Arial"/>
              <a:buChar char="•"/>
            </a:pPr>
            <a:r>
              <a:rPr lang="en-US" sz="2000" dirty="0"/>
              <a:t>All threads in warp on same SM</a:t>
            </a:r>
          </a:p>
          <a:p>
            <a:endParaRPr lang="en-US" sz="2000" dirty="0"/>
          </a:p>
          <a:p>
            <a:endParaRPr lang="en-US" sz="2000" dirty="0"/>
          </a:p>
        </p:txBody>
      </p:sp>
      <p:sp>
        <p:nvSpPr>
          <p:cNvPr id="26" name="Rectangle 25"/>
          <p:cNvSpPr/>
          <p:nvPr/>
        </p:nvSpPr>
        <p:spPr>
          <a:xfrm>
            <a:off x="5486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7" name="Rectangle 26"/>
          <p:cNvSpPr/>
          <p:nvPr/>
        </p:nvSpPr>
        <p:spPr>
          <a:xfrm>
            <a:off x="5867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8" name="Rectangle 27"/>
          <p:cNvSpPr/>
          <p:nvPr/>
        </p:nvSpPr>
        <p:spPr>
          <a:xfrm>
            <a:off x="6248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9" name="Rectangle 28"/>
          <p:cNvSpPr/>
          <p:nvPr/>
        </p:nvSpPr>
        <p:spPr>
          <a:xfrm>
            <a:off x="6629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0" name="Rectangle 29"/>
          <p:cNvSpPr/>
          <p:nvPr/>
        </p:nvSpPr>
        <p:spPr>
          <a:xfrm>
            <a:off x="7010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1" name="Rectangle 30"/>
          <p:cNvSpPr/>
          <p:nvPr/>
        </p:nvSpPr>
        <p:spPr>
          <a:xfrm>
            <a:off x="7391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2" name="Rectangle 31"/>
          <p:cNvSpPr/>
          <p:nvPr/>
        </p:nvSpPr>
        <p:spPr>
          <a:xfrm>
            <a:off x="7772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3" name="Rectangle 32"/>
          <p:cNvSpPr/>
          <p:nvPr/>
        </p:nvSpPr>
        <p:spPr>
          <a:xfrm>
            <a:off x="8153399" y="33337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3" name="Freeform 72"/>
          <p:cNvSpPr/>
          <p:nvPr/>
        </p:nvSpPr>
        <p:spPr>
          <a:xfrm rot="453653">
            <a:off x="7807653" y="1822245"/>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rot="453653">
            <a:off x="7426654" y="1822247"/>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453653">
            <a:off x="7045653" y="18222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453653">
            <a:off x="6664653" y="1822245"/>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453653">
            <a:off x="6283653" y="182224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rot="453653">
            <a:off x="5902654" y="18222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rot="453653">
            <a:off x="5521653" y="1822245"/>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rot="453653">
            <a:off x="8188653" y="18222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04004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4953000" cy="3699510"/>
          </a:xfrm>
          <a:prstGeom prst="rect">
            <a:avLst/>
          </a:prstGeom>
          <a:noFill/>
        </p:spPr>
        <p:txBody>
          <a:bodyPr wrap="square" rtlCol="0">
            <a:noAutofit/>
          </a:bodyPr>
          <a:lstStyle/>
          <a:p>
            <a:r>
              <a:rPr lang="en-US" sz="2000" dirty="0"/>
              <a:t>Recall:</a:t>
            </a:r>
          </a:p>
          <a:p>
            <a:pPr marL="342900" indent="-342900">
              <a:buFont typeface="Arial"/>
              <a:buChar char="•"/>
            </a:pPr>
            <a:r>
              <a:rPr lang="en-US" dirty="0"/>
              <a:t>Programmer writes single-threaded kernel</a:t>
            </a:r>
          </a:p>
          <a:p>
            <a:pPr marL="342900" indent="-342900">
              <a:buFont typeface="Arial"/>
              <a:buChar char="•"/>
            </a:pPr>
            <a:r>
              <a:rPr lang="en-US" dirty="0"/>
              <a:t>1 </a:t>
            </a:r>
            <a:r>
              <a:rPr lang="en-US" b="1" dirty="0"/>
              <a:t>CUDA thread</a:t>
            </a:r>
            <a:r>
              <a:rPr lang="en-US" dirty="0"/>
              <a:t> per CUDA core.</a:t>
            </a:r>
          </a:p>
          <a:p>
            <a:endParaRPr lang="en-US" dirty="0"/>
          </a:p>
          <a:p>
            <a:r>
              <a:rPr lang="en-US" sz="2000" dirty="0"/>
              <a:t>Threads are scheduled in groups of 32, called a </a:t>
            </a:r>
            <a:r>
              <a:rPr lang="en-US" sz="2000" b="1" dirty="0"/>
              <a:t>warp</a:t>
            </a:r>
            <a:r>
              <a:rPr lang="en-US" sz="2000" dirty="0"/>
              <a:t>.</a:t>
            </a:r>
          </a:p>
          <a:p>
            <a:endParaRPr lang="en-US" sz="2000" dirty="0"/>
          </a:p>
          <a:p>
            <a:r>
              <a:rPr lang="en-US" sz="2000" dirty="0"/>
              <a:t>Warps are grouped into </a:t>
            </a:r>
            <a:r>
              <a:rPr lang="en-US" sz="2000" b="1" dirty="0"/>
              <a:t>thread blocks</a:t>
            </a:r>
            <a:r>
              <a:rPr lang="en-US" sz="2000" dirty="0"/>
              <a:t>.</a:t>
            </a:r>
          </a:p>
          <a:p>
            <a:pPr marL="342900" indent="-342900">
              <a:buFont typeface="Arial"/>
              <a:buChar char="•"/>
            </a:pPr>
            <a:r>
              <a:rPr lang="en-US" dirty="0"/>
              <a:t>Warps in a block execute on same SM</a:t>
            </a:r>
          </a:p>
          <a:p>
            <a:pPr marL="342900" indent="-342900">
              <a:buFont typeface="Arial"/>
              <a:buChar char="•"/>
            </a:pPr>
            <a:r>
              <a:rPr lang="en-US" dirty="0"/>
              <a:t>Warp execution in same thread block can be interleaved with each other on SM</a:t>
            </a:r>
          </a:p>
          <a:p>
            <a:pPr marL="342900" indent="-342900">
              <a:buFont typeface="Arial"/>
              <a:buChar char="•"/>
            </a:pPr>
            <a:r>
              <a:rPr lang="en-US" dirty="0"/>
              <a:t>SM resources are partitioned among all threads in resident thread blocks</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53</a:t>
            </a:fld>
            <a:endParaRPr lang="en-US"/>
          </a:p>
        </p:txBody>
      </p:sp>
      <p:sp>
        <p:nvSpPr>
          <p:cNvPr id="3" name="TextBox 2"/>
          <p:cNvSpPr txBox="1"/>
          <p:nvPr/>
        </p:nvSpPr>
        <p:spPr>
          <a:xfrm>
            <a:off x="5612048" y="3562350"/>
            <a:ext cx="2846152" cy="338554"/>
          </a:xfrm>
          <a:prstGeom prst="rect">
            <a:avLst/>
          </a:prstGeom>
          <a:noFill/>
        </p:spPr>
        <p:txBody>
          <a:bodyPr wrap="none" rtlCol="0">
            <a:spAutoFit/>
          </a:bodyPr>
          <a:lstStyle/>
          <a:p>
            <a:r>
              <a:rPr lang="en-US" sz="1600" dirty="0"/>
              <a:t>e.g. 4 warps in one thread block</a:t>
            </a:r>
          </a:p>
        </p:txBody>
      </p:sp>
      <p:sp>
        <p:nvSpPr>
          <p:cNvPr id="206" name="Rectangle 205"/>
          <p:cNvSpPr/>
          <p:nvPr/>
        </p:nvSpPr>
        <p:spPr>
          <a:xfrm>
            <a:off x="5562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7" name="Rectangle 206"/>
          <p:cNvSpPr/>
          <p:nvPr/>
        </p:nvSpPr>
        <p:spPr>
          <a:xfrm>
            <a:off x="5943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8" name="Rectangle 207"/>
          <p:cNvSpPr/>
          <p:nvPr/>
        </p:nvSpPr>
        <p:spPr>
          <a:xfrm>
            <a:off x="6324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9" name="Rectangle 208"/>
          <p:cNvSpPr/>
          <p:nvPr/>
        </p:nvSpPr>
        <p:spPr>
          <a:xfrm>
            <a:off x="6705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0" name="Rectangle 209"/>
          <p:cNvSpPr/>
          <p:nvPr/>
        </p:nvSpPr>
        <p:spPr>
          <a:xfrm>
            <a:off x="7086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1" name="Rectangle 210"/>
          <p:cNvSpPr/>
          <p:nvPr/>
        </p:nvSpPr>
        <p:spPr>
          <a:xfrm>
            <a:off x="7467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2" name="Rectangle 211"/>
          <p:cNvSpPr/>
          <p:nvPr/>
        </p:nvSpPr>
        <p:spPr>
          <a:xfrm>
            <a:off x="7848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3" name="Rectangle 212"/>
          <p:cNvSpPr/>
          <p:nvPr/>
        </p:nvSpPr>
        <p:spPr>
          <a:xfrm>
            <a:off x="8229599" y="3181349"/>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4" name="Rectangle 213"/>
          <p:cNvSpPr/>
          <p:nvPr/>
        </p:nvSpPr>
        <p:spPr>
          <a:xfrm>
            <a:off x="5562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5" name="Rectangle 214"/>
          <p:cNvSpPr/>
          <p:nvPr/>
        </p:nvSpPr>
        <p:spPr>
          <a:xfrm>
            <a:off x="5943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6" name="Rectangle 215"/>
          <p:cNvSpPr/>
          <p:nvPr/>
        </p:nvSpPr>
        <p:spPr>
          <a:xfrm>
            <a:off x="6324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7" name="Rectangle 216"/>
          <p:cNvSpPr/>
          <p:nvPr/>
        </p:nvSpPr>
        <p:spPr>
          <a:xfrm>
            <a:off x="6705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8" name="Rectangle 217"/>
          <p:cNvSpPr/>
          <p:nvPr/>
        </p:nvSpPr>
        <p:spPr>
          <a:xfrm>
            <a:off x="7086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9" name="Rectangle 218"/>
          <p:cNvSpPr/>
          <p:nvPr/>
        </p:nvSpPr>
        <p:spPr>
          <a:xfrm>
            <a:off x="7467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0" name="Rectangle 219"/>
          <p:cNvSpPr/>
          <p:nvPr/>
        </p:nvSpPr>
        <p:spPr>
          <a:xfrm>
            <a:off x="7848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1" name="Rectangle 220"/>
          <p:cNvSpPr/>
          <p:nvPr/>
        </p:nvSpPr>
        <p:spPr>
          <a:xfrm>
            <a:off x="8229600" y="2800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2" name="Rectangle 221"/>
          <p:cNvSpPr/>
          <p:nvPr/>
        </p:nvSpPr>
        <p:spPr>
          <a:xfrm>
            <a:off x="5562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3" name="Rectangle 222"/>
          <p:cNvSpPr/>
          <p:nvPr/>
        </p:nvSpPr>
        <p:spPr>
          <a:xfrm>
            <a:off x="5943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4" name="Rectangle 223"/>
          <p:cNvSpPr/>
          <p:nvPr/>
        </p:nvSpPr>
        <p:spPr>
          <a:xfrm>
            <a:off x="6324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5" name="Rectangle 224"/>
          <p:cNvSpPr/>
          <p:nvPr/>
        </p:nvSpPr>
        <p:spPr>
          <a:xfrm>
            <a:off x="6705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6" name="Rectangle 225"/>
          <p:cNvSpPr/>
          <p:nvPr/>
        </p:nvSpPr>
        <p:spPr>
          <a:xfrm>
            <a:off x="7086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7" name="Rectangle 226"/>
          <p:cNvSpPr/>
          <p:nvPr/>
        </p:nvSpPr>
        <p:spPr>
          <a:xfrm>
            <a:off x="7467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8" name="Rectangle 227"/>
          <p:cNvSpPr/>
          <p:nvPr/>
        </p:nvSpPr>
        <p:spPr>
          <a:xfrm>
            <a:off x="7848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9" name="Rectangle 228"/>
          <p:cNvSpPr/>
          <p:nvPr/>
        </p:nvSpPr>
        <p:spPr>
          <a:xfrm>
            <a:off x="8229600" y="2419350"/>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0" name="Rectangle 229"/>
          <p:cNvSpPr/>
          <p:nvPr/>
        </p:nvSpPr>
        <p:spPr>
          <a:xfrm>
            <a:off x="5562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1" name="Rectangle 230"/>
          <p:cNvSpPr/>
          <p:nvPr/>
        </p:nvSpPr>
        <p:spPr>
          <a:xfrm>
            <a:off x="5943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2" name="Rectangle 231"/>
          <p:cNvSpPr/>
          <p:nvPr/>
        </p:nvSpPr>
        <p:spPr>
          <a:xfrm>
            <a:off x="6324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3" name="Rectangle 232"/>
          <p:cNvSpPr/>
          <p:nvPr/>
        </p:nvSpPr>
        <p:spPr>
          <a:xfrm>
            <a:off x="6705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4" name="Rectangle 233"/>
          <p:cNvSpPr/>
          <p:nvPr/>
        </p:nvSpPr>
        <p:spPr>
          <a:xfrm>
            <a:off x="7086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5" name="Rectangle 234"/>
          <p:cNvSpPr/>
          <p:nvPr/>
        </p:nvSpPr>
        <p:spPr>
          <a:xfrm>
            <a:off x="7467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6" name="Rectangle 235"/>
          <p:cNvSpPr/>
          <p:nvPr/>
        </p:nvSpPr>
        <p:spPr>
          <a:xfrm>
            <a:off x="7848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7" name="Rectangle 236"/>
          <p:cNvSpPr/>
          <p:nvPr/>
        </p:nvSpPr>
        <p:spPr>
          <a:xfrm>
            <a:off x="8229601" y="2038351"/>
            <a:ext cx="3048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1471127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4953000" cy="3699510"/>
          </a:xfrm>
          <a:prstGeom prst="rect">
            <a:avLst/>
          </a:prstGeom>
          <a:noFill/>
        </p:spPr>
        <p:txBody>
          <a:bodyPr wrap="square" rtlCol="0">
            <a:noAutofit/>
          </a:bodyPr>
          <a:lstStyle/>
          <a:p>
            <a:r>
              <a:rPr lang="en-US" sz="2000" dirty="0"/>
              <a:t>Recall:</a:t>
            </a:r>
          </a:p>
          <a:p>
            <a:pPr marL="342900" indent="-342900">
              <a:buFont typeface="Arial"/>
              <a:buChar char="•"/>
            </a:pPr>
            <a:r>
              <a:rPr lang="en-US" dirty="0"/>
              <a:t>Programmer writes single-threaded kernel</a:t>
            </a:r>
          </a:p>
          <a:p>
            <a:pPr marL="342900" indent="-342900">
              <a:buFont typeface="Arial"/>
              <a:buChar char="•"/>
            </a:pPr>
            <a:r>
              <a:rPr lang="en-US" dirty="0"/>
              <a:t>1 </a:t>
            </a:r>
            <a:r>
              <a:rPr lang="en-US" b="1" dirty="0"/>
              <a:t>CUDA thread</a:t>
            </a:r>
            <a:r>
              <a:rPr lang="en-US" dirty="0"/>
              <a:t> per CUDA core.</a:t>
            </a:r>
          </a:p>
          <a:p>
            <a:endParaRPr lang="en-US" dirty="0"/>
          </a:p>
          <a:p>
            <a:r>
              <a:rPr lang="en-US" sz="2000" dirty="0"/>
              <a:t>Threads are scheduled in groups of 32, called a </a:t>
            </a:r>
            <a:r>
              <a:rPr lang="en-US" sz="2000" b="1" dirty="0"/>
              <a:t>warp</a:t>
            </a:r>
            <a:r>
              <a:rPr lang="en-US" sz="2000" dirty="0"/>
              <a:t>.</a:t>
            </a:r>
          </a:p>
          <a:p>
            <a:endParaRPr lang="en-US" sz="2000" dirty="0"/>
          </a:p>
          <a:p>
            <a:r>
              <a:rPr lang="en-US" sz="2000" dirty="0"/>
              <a:t>Warps are grouped into </a:t>
            </a:r>
            <a:r>
              <a:rPr lang="en-US" sz="2000" b="1" dirty="0"/>
              <a:t>thread blocks</a:t>
            </a:r>
            <a:r>
              <a:rPr lang="en-US" sz="2000" dirty="0"/>
              <a:t>.</a:t>
            </a:r>
          </a:p>
          <a:p>
            <a:endParaRPr lang="en-US" sz="2000" dirty="0"/>
          </a:p>
          <a:p>
            <a:r>
              <a:rPr lang="en-US" sz="2000" dirty="0"/>
              <a:t>A single kernel </a:t>
            </a:r>
            <a:r>
              <a:rPr lang="en-US" sz="2000" b="1" dirty="0"/>
              <a:t>grid</a:t>
            </a:r>
            <a:r>
              <a:rPr lang="en-US" sz="2000" dirty="0"/>
              <a:t> can include many thread blocks.</a:t>
            </a:r>
          </a:p>
          <a:p>
            <a:pPr marL="342900" indent="-342900">
              <a:buFont typeface="Arial"/>
              <a:buChar char="•"/>
            </a:pPr>
            <a:r>
              <a:rPr lang="en-US" dirty="0"/>
              <a:t>Kernel call is not complete until all thread blocks within it complete.</a:t>
            </a:r>
          </a:p>
          <a:p>
            <a:endParaRPr lang="en-US" sz="2000" dirty="0"/>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54</a:t>
            </a:fld>
            <a:endParaRPr lang="en-US"/>
          </a:p>
        </p:txBody>
      </p:sp>
      <p:sp>
        <p:nvSpPr>
          <p:cNvPr id="207" name="Rectangle 206"/>
          <p:cNvSpPr/>
          <p:nvPr/>
        </p:nvSpPr>
        <p:spPr>
          <a:xfrm>
            <a:off x="6019800" y="1809750"/>
            <a:ext cx="1219200" cy="1219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Block</a:t>
            </a:r>
            <a:r>
              <a:rPr lang="en-US" sz="2800" baseline="-25000" dirty="0"/>
              <a:t>0</a:t>
            </a:r>
          </a:p>
        </p:txBody>
      </p:sp>
      <p:sp>
        <p:nvSpPr>
          <p:cNvPr id="208" name="Rectangle 207"/>
          <p:cNvSpPr/>
          <p:nvPr/>
        </p:nvSpPr>
        <p:spPr>
          <a:xfrm>
            <a:off x="7391400" y="1809750"/>
            <a:ext cx="1219200" cy="1219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Block</a:t>
            </a:r>
            <a:r>
              <a:rPr lang="en-US" sz="2800" baseline="-25000" dirty="0"/>
              <a:t>1</a:t>
            </a:r>
          </a:p>
        </p:txBody>
      </p:sp>
      <p:sp>
        <p:nvSpPr>
          <p:cNvPr id="209" name="Rectangle 208"/>
          <p:cNvSpPr/>
          <p:nvPr/>
        </p:nvSpPr>
        <p:spPr>
          <a:xfrm>
            <a:off x="7391400" y="3181350"/>
            <a:ext cx="1219200" cy="1219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Block</a:t>
            </a:r>
            <a:r>
              <a:rPr lang="en-US" sz="2800" baseline="-25000" dirty="0"/>
              <a:t>3</a:t>
            </a:r>
          </a:p>
        </p:txBody>
      </p:sp>
      <p:sp>
        <p:nvSpPr>
          <p:cNvPr id="210" name="Rectangle 209"/>
          <p:cNvSpPr/>
          <p:nvPr/>
        </p:nvSpPr>
        <p:spPr>
          <a:xfrm>
            <a:off x="6019800" y="3181350"/>
            <a:ext cx="1219200" cy="1219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Block</a:t>
            </a:r>
            <a:r>
              <a:rPr lang="en-US" sz="2800" baseline="-25000" dirty="0"/>
              <a:t>2</a:t>
            </a:r>
          </a:p>
        </p:txBody>
      </p:sp>
      <p:sp>
        <p:nvSpPr>
          <p:cNvPr id="4" name="TextBox 3"/>
          <p:cNvSpPr txBox="1"/>
          <p:nvPr/>
        </p:nvSpPr>
        <p:spPr>
          <a:xfrm>
            <a:off x="5791200" y="895350"/>
            <a:ext cx="3230572" cy="369332"/>
          </a:xfrm>
          <a:prstGeom prst="rect">
            <a:avLst/>
          </a:prstGeom>
          <a:noFill/>
        </p:spPr>
        <p:txBody>
          <a:bodyPr wrap="none" rtlCol="0">
            <a:spAutoFit/>
          </a:bodyPr>
          <a:lstStyle/>
          <a:p>
            <a:pPr algn="ctr"/>
            <a:r>
              <a:rPr lang="en-US" dirty="0" err="1">
                <a:latin typeface="Consolas"/>
                <a:cs typeface="Consolas"/>
              </a:rPr>
              <a:t>vector_add</a:t>
            </a:r>
            <a:r>
              <a:rPr lang="en-US" dirty="0">
                <a:latin typeface="Consolas"/>
                <a:cs typeface="Consolas"/>
              </a:rPr>
              <a:t>&lt;&lt;&lt;...&gt;&gt;&gt;(...)</a:t>
            </a:r>
          </a:p>
        </p:txBody>
      </p:sp>
      <p:cxnSp>
        <p:nvCxnSpPr>
          <p:cNvPr id="211" name="Straight Arrow Connector 210"/>
          <p:cNvCxnSpPr/>
          <p:nvPr/>
        </p:nvCxnSpPr>
        <p:spPr>
          <a:xfrm>
            <a:off x="7315200" y="1276350"/>
            <a:ext cx="0" cy="38100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09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Blocks and grids are configurable by kernel launch arguments:</a:t>
            </a:r>
          </a:p>
          <a:p>
            <a:endParaRPr lang="en-US" sz="2000" dirty="0"/>
          </a:p>
          <a:p>
            <a:pPr algn="ctr"/>
            <a:r>
              <a:rPr lang="en-US" sz="2000" dirty="0" err="1">
                <a:latin typeface="Consolas"/>
                <a:cs typeface="Consolas"/>
              </a:rPr>
              <a:t>vector_add</a:t>
            </a:r>
            <a:r>
              <a:rPr lang="en-US" sz="2000" dirty="0">
                <a:latin typeface="Consolas"/>
                <a:cs typeface="Consolas"/>
              </a:rPr>
              <a:t>&lt;&lt;&lt;</a:t>
            </a:r>
            <a:r>
              <a:rPr lang="en-US" sz="2000" b="1" dirty="0" err="1">
                <a:latin typeface="Consolas"/>
                <a:cs typeface="Consolas"/>
              </a:rPr>
              <a:t>nblocks</a:t>
            </a:r>
            <a:r>
              <a:rPr lang="en-US" sz="2000" dirty="0">
                <a:latin typeface="Consolas"/>
                <a:cs typeface="Consolas"/>
              </a:rPr>
              <a:t>, </a:t>
            </a:r>
            <a:r>
              <a:rPr lang="en-US" sz="2000" b="1" dirty="0" err="1">
                <a:latin typeface="Consolas"/>
                <a:cs typeface="Consolas"/>
              </a:rPr>
              <a:t>nthreads_per_block</a:t>
            </a:r>
            <a:r>
              <a:rPr lang="en-US" sz="2000" dirty="0">
                <a:latin typeface="Consolas"/>
                <a:cs typeface="Consolas"/>
              </a:rPr>
              <a:t>&gt;&gt;&gt;(...)</a:t>
            </a:r>
          </a:p>
          <a:p>
            <a:pPr algn="ctr"/>
            <a:endParaRPr lang="en-US" sz="2000" dirty="0">
              <a:latin typeface="Consolas"/>
              <a:cs typeface="Consolas"/>
            </a:endParaRPr>
          </a:p>
          <a:p>
            <a:r>
              <a:rPr lang="en-US" dirty="0" err="1">
                <a:latin typeface="Consolas"/>
                <a:cs typeface="Consolas"/>
              </a:rPr>
              <a:t>vector_add</a:t>
            </a:r>
            <a:r>
              <a:rPr lang="en-US" dirty="0">
                <a:latin typeface="Consolas"/>
                <a:cs typeface="Consolas"/>
              </a:rPr>
              <a:t>&lt;&lt;&lt;1, 1&gt;&gt;&gt;(...); // 1 block with 1 thread inside it</a:t>
            </a:r>
          </a:p>
          <a:p>
            <a:endParaRPr lang="en-US" dirty="0">
              <a:latin typeface="Consolas"/>
              <a:cs typeface="Consolas"/>
            </a:endParaRPr>
          </a:p>
          <a:p>
            <a:r>
              <a:rPr lang="en-US" dirty="0" err="1">
                <a:latin typeface="Consolas"/>
                <a:cs typeface="Consolas"/>
              </a:rPr>
              <a:t>vector_add</a:t>
            </a:r>
            <a:r>
              <a:rPr lang="en-US" dirty="0">
                <a:latin typeface="Consolas"/>
                <a:cs typeface="Consolas"/>
              </a:rPr>
              <a:t>&lt;&lt;&lt;1, 32&gt;&gt;&gt;(...); // 1 block with 1 full warp</a:t>
            </a:r>
          </a:p>
          <a:p>
            <a:endParaRPr lang="en-US" dirty="0">
              <a:latin typeface="Consolas"/>
              <a:cs typeface="Consolas"/>
            </a:endParaRPr>
          </a:p>
          <a:p>
            <a:r>
              <a:rPr lang="en-US" dirty="0" err="1">
                <a:latin typeface="Consolas"/>
                <a:cs typeface="Consolas"/>
              </a:rPr>
              <a:t>vector_add</a:t>
            </a:r>
            <a:r>
              <a:rPr lang="en-US" dirty="0">
                <a:latin typeface="Consolas"/>
                <a:cs typeface="Consolas"/>
              </a:rPr>
              <a:t>&lt;&lt;&lt;1, 256&gt;&gt;&gt;(...); // 1 block with 256 threads (8 warps)</a:t>
            </a:r>
          </a:p>
          <a:p>
            <a:endParaRPr lang="en-US" dirty="0">
              <a:latin typeface="Consolas"/>
              <a:cs typeface="Consolas"/>
            </a:endParaRPr>
          </a:p>
          <a:p>
            <a:r>
              <a:rPr lang="en-US" dirty="0" err="1">
                <a:latin typeface="Consolas"/>
                <a:cs typeface="Consolas"/>
              </a:rPr>
              <a:t>vector_add</a:t>
            </a:r>
            <a:r>
              <a:rPr lang="en-US" dirty="0">
                <a:latin typeface="Consolas"/>
                <a:cs typeface="Consolas"/>
              </a:rPr>
              <a:t>&lt;&lt;&lt;N, 256&gt;&gt;&gt;(...); // N blocks with 256 threads/block</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55</a:t>
            </a:fld>
            <a:endParaRPr lang="en-US"/>
          </a:p>
        </p:txBody>
      </p:sp>
    </p:spTree>
    <p:extLst>
      <p:ext uri="{BB962C8B-B14F-4D97-AF65-F5344CB8AC3E}">
        <p14:creationId xmlns:p14="http://schemas.microsoft.com/office/powerpoint/2010/main" val="4074194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Blocks and grids can also be multi-dimensional:</a:t>
            </a:r>
          </a:p>
          <a:p>
            <a:endParaRPr lang="en-US" sz="2000" dirty="0">
              <a:latin typeface="Consolas"/>
              <a:cs typeface="Consolas"/>
            </a:endParaRPr>
          </a:p>
          <a:p>
            <a:r>
              <a:rPr lang="en-US" dirty="0">
                <a:latin typeface="Consolas"/>
                <a:cs typeface="Consolas"/>
              </a:rPr>
              <a:t>// Equivalent to </a:t>
            </a:r>
            <a:r>
              <a:rPr lang="en-US" dirty="0" err="1">
                <a:latin typeface="Consolas"/>
                <a:cs typeface="Consolas"/>
              </a:rPr>
              <a:t>vector_add</a:t>
            </a:r>
            <a:r>
              <a:rPr lang="en-US" dirty="0">
                <a:latin typeface="Consolas"/>
                <a:cs typeface="Consolas"/>
              </a:rPr>
              <a:t>&lt;&lt;&lt;1, 256&gt;&gt;&gt;(...);</a:t>
            </a:r>
          </a:p>
          <a:p>
            <a:r>
              <a:rPr lang="en-US" dirty="0">
                <a:latin typeface="Consolas"/>
                <a:cs typeface="Consolas"/>
              </a:rPr>
              <a:t>dim3 1d_block(256, 1, 1);</a:t>
            </a:r>
          </a:p>
          <a:p>
            <a:r>
              <a:rPr lang="en-US" dirty="0" err="1">
                <a:latin typeface="Consolas"/>
                <a:cs typeface="Consolas"/>
              </a:rPr>
              <a:t>vector_add</a:t>
            </a:r>
            <a:r>
              <a:rPr lang="en-US" dirty="0">
                <a:latin typeface="Consolas"/>
                <a:cs typeface="Consolas"/>
              </a:rPr>
              <a:t>&lt;&lt;&lt;1, 1d_block&gt;&gt;&gt;(...);</a:t>
            </a:r>
          </a:p>
          <a:p>
            <a:endParaRPr lang="en-US" dirty="0">
              <a:latin typeface="Consolas"/>
              <a:cs typeface="Consolas"/>
            </a:endParaRPr>
          </a:p>
          <a:p>
            <a:r>
              <a:rPr lang="en-US" dirty="0">
                <a:latin typeface="Consolas"/>
                <a:cs typeface="Consolas"/>
              </a:rPr>
              <a:t>dim3 block(16, 16); // 2D 16x16 block of threads, 256 total</a:t>
            </a:r>
          </a:p>
          <a:p>
            <a:endParaRPr lang="en-US" dirty="0">
              <a:latin typeface="Consolas"/>
              <a:cs typeface="Consolas"/>
            </a:endParaRPr>
          </a:p>
          <a:p>
            <a:r>
              <a:rPr lang="en-US" dirty="0">
                <a:latin typeface="Consolas"/>
                <a:cs typeface="Consolas"/>
              </a:rPr>
              <a:t>dim3 grid(4, 4); // 2D 4x4 grid of thread blocks, 16 total</a:t>
            </a:r>
          </a:p>
          <a:p>
            <a:endParaRPr lang="en-US" dirty="0">
              <a:latin typeface="Consolas"/>
              <a:cs typeface="Consolas"/>
            </a:endParaRPr>
          </a:p>
          <a:p>
            <a:r>
              <a:rPr lang="en-US" dirty="0">
                <a:latin typeface="Consolas"/>
                <a:cs typeface="Consolas"/>
              </a:rPr>
              <a:t>kernel&lt;&lt;&lt;grid, block&gt;&gt;&gt;(...);</a:t>
            </a:r>
          </a:p>
          <a:p>
            <a:endParaRPr lang="en-US" dirty="0">
              <a:latin typeface="Consolas"/>
              <a:cs typeface="Consolas"/>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56</a:t>
            </a:fld>
            <a:endParaRPr lang="en-US"/>
          </a:p>
        </p:txBody>
      </p:sp>
    </p:spTree>
    <p:extLst>
      <p:ext uri="{BB962C8B-B14F-4D97-AF65-F5344CB8AC3E}">
        <p14:creationId xmlns:p14="http://schemas.microsoft.com/office/powerpoint/2010/main" val="46984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Special CUDA kernel variables can be used to check the coordinates of a thread in an executing grid.</a:t>
            </a:r>
          </a:p>
          <a:p>
            <a:endParaRPr lang="en-US" sz="2000" dirty="0">
              <a:latin typeface="Consolas"/>
              <a:cs typeface="Consolas"/>
            </a:endParaRPr>
          </a:p>
          <a:p>
            <a:endParaRPr lang="en-US" dirty="0">
              <a:latin typeface="Consolas"/>
              <a:cs typeface="Consolas"/>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428242573"/>
              </p:ext>
            </p:extLst>
          </p:nvPr>
        </p:nvGraphicFramePr>
        <p:xfrm>
          <a:off x="609600" y="1885950"/>
          <a:ext cx="7924800" cy="249428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70840">
                <a:tc>
                  <a:txBody>
                    <a:bodyPr/>
                    <a:lstStyle/>
                    <a:p>
                      <a:r>
                        <a:rPr lang="en-US" dirty="0"/>
                        <a:t>Variable Name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err="1">
                          <a:latin typeface="Consolas"/>
                          <a:cs typeface="Consolas"/>
                        </a:rPr>
                        <a:t>threadIdx.x</a:t>
                      </a:r>
                      <a:r>
                        <a:rPr lang="en-US" dirty="0">
                          <a:latin typeface="Consolas"/>
                          <a:cs typeface="Consolas"/>
                        </a:rPr>
                        <a:t>, </a:t>
                      </a:r>
                      <a:r>
                        <a:rPr lang="en-US" dirty="0" err="1">
                          <a:latin typeface="Consolas"/>
                          <a:cs typeface="Consolas"/>
                        </a:rPr>
                        <a:t>threadIdx.y</a:t>
                      </a:r>
                      <a:r>
                        <a:rPr lang="en-US" dirty="0">
                          <a:latin typeface="Consolas"/>
                          <a:cs typeface="Consolas"/>
                        </a:rPr>
                        <a:t>,</a:t>
                      </a:r>
                      <a:r>
                        <a:rPr lang="en-US" baseline="0" dirty="0">
                          <a:latin typeface="Consolas"/>
                          <a:cs typeface="Consolas"/>
                        </a:rPr>
                        <a:t> …</a:t>
                      </a:r>
                      <a:endParaRPr lang="en-US" dirty="0">
                        <a:latin typeface="Consolas"/>
                        <a:cs typeface="Consolas"/>
                      </a:endParaRPr>
                    </a:p>
                  </a:txBody>
                  <a:tcPr/>
                </a:tc>
                <a:tc>
                  <a:txBody>
                    <a:bodyPr/>
                    <a:lstStyle/>
                    <a:p>
                      <a:r>
                        <a:rPr lang="en-US" baseline="0" dirty="0"/>
                        <a:t>Offset of a thread within a thread block</a:t>
                      </a:r>
                      <a:endParaRPr lang="en-US" dirty="0"/>
                    </a:p>
                  </a:txBody>
                  <a:tcPr/>
                </a:tc>
                <a:extLst>
                  <a:ext uri="{0D108BD9-81ED-4DB2-BD59-A6C34878D82A}">
                    <a16:rowId xmlns:a16="http://schemas.microsoft.com/office/drawing/2014/main" val="10001"/>
                  </a:ext>
                </a:extLst>
              </a:tr>
              <a:tr h="370840">
                <a:tc>
                  <a:txBody>
                    <a:bodyPr/>
                    <a:lstStyle/>
                    <a:p>
                      <a:r>
                        <a:rPr lang="en-US" dirty="0" err="1">
                          <a:latin typeface="Consolas"/>
                          <a:cs typeface="Consolas"/>
                        </a:rPr>
                        <a:t>blockIdx.x</a:t>
                      </a:r>
                      <a:r>
                        <a:rPr lang="en-US" dirty="0">
                          <a:latin typeface="Consolas"/>
                          <a:cs typeface="Consolas"/>
                        </a:rPr>
                        <a:t>, </a:t>
                      </a:r>
                      <a:r>
                        <a:rPr lang="en-US" dirty="0" err="1">
                          <a:latin typeface="Consolas"/>
                          <a:cs typeface="Consolas"/>
                        </a:rPr>
                        <a:t>blockIdx.y</a:t>
                      </a:r>
                      <a:r>
                        <a:rPr lang="en-US" dirty="0">
                          <a:latin typeface="Consolas"/>
                          <a:cs typeface="Consolas"/>
                        </a:rPr>
                        <a:t>, …</a:t>
                      </a:r>
                    </a:p>
                  </a:txBody>
                  <a:tcPr/>
                </a:tc>
                <a:tc>
                  <a:txBody>
                    <a:bodyPr/>
                    <a:lstStyle/>
                    <a:p>
                      <a:r>
                        <a:rPr lang="en-US" dirty="0"/>
                        <a:t>Offset of a block within a grid</a:t>
                      </a:r>
                    </a:p>
                  </a:txBody>
                  <a:tcPr/>
                </a:tc>
                <a:extLst>
                  <a:ext uri="{0D108BD9-81ED-4DB2-BD59-A6C34878D82A}">
                    <a16:rowId xmlns:a16="http://schemas.microsoft.com/office/drawing/2014/main" val="10002"/>
                  </a:ext>
                </a:extLst>
              </a:tr>
              <a:tr h="370840">
                <a:tc>
                  <a:txBody>
                    <a:bodyPr/>
                    <a:lstStyle/>
                    <a:p>
                      <a:r>
                        <a:rPr lang="en-US" dirty="0" err="1">
                          <a:latin typeface="Consolas"/>
                          <a:cs typeface="Consolas"/>
                        </a:rPr>
                        <a:t>blockDim.x</a:t>
                      </a:r>
                      <a:r>
                        <a:rPr lang="en-US" dirty="0">
                          <a:latin typeface="Consolas"/>
                          <a:cs typeface="Consolas"/>
                        </a:rPr>
                        <a:t>, …</a:t>
                      </a:r>
                    </a:p>
                  </a:txBody>
                  <a:tcPr/>
                </a:tc>
                <a:tc>
                  <a:txBody>
                    <a:bodyPr/>
                    <a:lstStyle/>
                    <a:p>
                      <a:r>
                        <a:rPr lang="en-US" dirty="0"/>
                        <a:t># of threads per block</a:t>
                      </a:r>
                    </a:p>
                  </a:txBody>
                  <a:tcPr/>
                </a:tc>
                <a:extLst>
                  <a:ext uri="{0D108BD9-81ED-4DB2-BD59-A6C34878D82A}">
                    <a16:rowId xmlns:a16="http://schemas.microsoft.com/office/drawing/2014/main" val="10003"/>
                  </a:ext>
                </a:extLst>
              </a:tr>
              <a:tr h="370840">
                <a:tc>
                  <a:txBody>
                    <a:bodyPr/>
                    <a:lstStyle/>
                    <a:p>
                      <a:r>
                        <a:rPr lang="en-US" dirty="0" err="1">
                          <a:latin typeface="Consolas"/>
                          <a:cs typeface="Consolas"/>
                        </a:rPr>
                        <a:t>gridDim.x</a:t>
                      </a:r>
                      <a:r>
                        <a:rPr lang="en-US" dirty="0">
                          <a:latin typeface="Consolas"/>
                          <a:cs typeface="Consolas"/>
                        </a:rPr>
                        <a:t>, …</a:t>
                      </a:r>
                    </a:p>
                  </a:txBody>
                  <a:tcPr/>
                </a:tc>
                <a:tc>
                  <a:txBody>
                    <a:bodyPr/>
                    <a:lstStyle/>
                    <a:p>
                      <a:r>
                        <a:rPr lang="en-US" dirty="0"/>
                        <a:t># of blocks</a:t>
                      </a:r>
                      <a:r>
                        <a:rPr lang="en-US" baseline="0" dirty="0"/>
                        <a:t> in grid</a:t>
                      </a:r>
                      <a:endParaRPr lang="en-US" dirty="0"/>
                    </a:p>
                  </a:txBody>
                  <a:tcPr/>
                </a:tc>
                <a:extLst>
                  <a:ext uri="{0D108BD9-81ED-4DB2-BD59-A6C34878D82A}">
                    <a16:rowId xmlns:a16="http://schemas.microsoft.com/office/drawing/2014/main" val="10004"/>
                  </a:ext>
                </a:extLst>
              </a:tr>
              <a:tr h="370840">
                <a:tc>
                  <a:txBody>
                    <a:bodyPr/>
                    <a:lstStyle/>
                    <a:p>
                      <a:r>
                        <a:rPr lang="en-US" dirty="0" err="1">
                          <a:latin typeface="Consolas"/>
                          <a:cs typeface="Consolas"/>
                        </a:rPr>
                        <a:t>blockIdx.x</a:t>
                      </a:r>
                      <a:r>
                        <a:rPr lang="en-US" dirty="0">
                          <a:latin typeface="Consolas"/>
                          <a:cs typeface="Consolas"/>
                        </a:rPr>
                        <a:t> * </a:t>
                      </a:r>
                      <a:r>
                        <a:rPr lang="en-US" dirty="0" err="1">
                          <a:latin typeface="Consolas"/>
                          <a:cs typeface="Consolas"/>
                        </a:rPr>
                        <a:t>blockDim.x</a:t>
                      </a:r>
                      <a:endParaRPr lang="en-US" dirty="0">
                        <a:latin typeface="Consolas"/>
                        <a:cs typeface="Consolas"/>
                      </a:endParaRPr>
                    </a:p>
                    <a:p>
                      <a:r>
                        <a:rPr lang="en-US" baseline="0" dirty="0">
                          <a:latin typeface="Consolas"/>
                          <a:cs typeface="Consolas"/>
                        </a:rPr>
                        <a:t>    </a:t>
                      </a:r>
                      <a:r>
                        <a:rPr lang="en-US" dirty="0">
                          <a:latin typeface="Consolas"/>
                          <a:cs typeface="Consolas"/>
                        </a:rPr>
                        <a:t>+ </a:t>
                      </a:r>
                      <a:r>
                        <a:rPr lang="en-US" dirty="0" err="1">
                          <a:latin typeface="Consolas"/>
                          <a:cs typeface="Consolas"/>
                        </a:rPr>
                        <a:t>threadIdx.x</a:t>
                      </a:r>
                      <a:endParaRPr lang="en-US" dirty="0">
                        <a:latin typeface="Consolas"/>
                        <a:cs typeface="Consolas"/>
                      </a:endParaRPr>
                    </a:p>
                  </a:txBody>
                  <a:tcPr/>
                </a:tc>
                <a:tc>
                  <a:txBody>
                    <a:bodyPr/>
                    <a:lstStyle/>
                    <a:p>
                      <a:r>
                        <a:rPr lang="en-US" dirty="0"/>
                        <a:t>One way</a:t>
                      </a:r>
                      <a:r>
                        <a:rPr lang="en-US" baseline="0" dirty="0"/>
                        <a:t> to calculate globally unique thread ID for 1D blocks and grids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7619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endParaRPr lang="en-US" dirty="0">
              <a:latin typeface="Consolas"/>
              <a:cs typeface="Consolas"/>
            </a:endParaRPr>
          </a:p>
          <a:p>
            <a:r>
              <a:rPr lang="en-US" dirty="0">
                <a:latin typeface="Consolas"/>
                <a:cs typeface="Consolas"/>
              </a:rPr>
              <a:t>__global__ void </a:t>
            </a:r>
            <a:r>
              <a:rPr lang="en-US" dirty="0" err="1">
                <a:latin typeface="Consolas"/>
                <a:cs typeface="Consolas"/>
              </a:rPr>
              <a:t>matrix_add</a:t>
            </a:r>
            <a:r>
              <a:rPr lang="en-US" dirty="0">
                <a:latin typeface="Consolas"/>
                <a:cs typeface="Consolas"/>
              </a:rPr>
              <a:t>(...) {</a:t>
            </a:r>
          </a:p>
          <a:p>
            <a:r>
              <a:rPr lang="en-US" dirty="0">
                <a:latin typeface="Consolas"/>
                <a:cs typeface="Consolas"/>
              </a:rPr>
              <a:t>  </a:t>
            </a:r>
            <a:r>
              <a:rPr lang="en-US" dirty="0" err="1">
                <a:latin typeface="Consolas"/>
                <a:cs typeface="Consolas"/>
              </a:rPr>
              <a:t>const</a:t>
            </a:r>
            <a:r>
              <a:rPr lang="en-US" dirty="0">
                <a:latin typeface="Consolas"/>
                <a:cs typeface="Consolas"/>
              </a:rPr>
              <a:t> </a:t>
            </a:r>
            <a:r>
              <a:rPr lang="en-US" dirty="0" err="1">
                <a:latin typeface="Consolas"/>
                <a:cs typeface="Consolas"/>
              </a:rPr>
              <a:t>int</a:t>
            </a:r>
            <a:r>
              <a:rPr lang="en-US" dirty="0">
                <a:latin typeface="Consolas"/>
                <a:cs typeface="Consolas"/>
              </a:rPr>
              <a:t> row = </a:t>
            </a:r>
            <a:r>
              <a:rPr lang="en-US" dirty="0" err="1">
                <a:solidFill>
                  <a:srgbClr val="0000FF"/>
                </a:solidFill>
                <a:latin typeface="Consolas"/>
                <a:cs typeface="Consolas"/>
              </a:rPr>
              <a:t>blockIdx.x</a:t>
            </a:r>
            <a:r>
              <a:rPr lang="en-US" dirty="0">
                <a:solidFill>
                  <a:srgbClr val="0000FF"/>
                </a:solidFill>
                <a:latin typeface="Consolas"/>
                <a:cs typeface="Consolas"/>
              </a:rPr>
              <a:t> * </a:t>
            </a:r>
            <a:r>
              <a:rPr lang="en-US" dirty="0" err="1">
                <a:solidFill>
                  <a:srgbClr val="0000FF"/>
                </a:solidFill>
                <a:latin typeface="Consolas"/>
                <a:cs typeface="Consolas"/>
              </a:rPr>
              <a:t>blockDim.x</a:t>
            </a:r>
            <a:r>
              <a:rPr lang="en-US" dirty="0">
                <a:solidFill>
                  <a:srgbClr val="0000FF"/>
                </a:solidFill>
                <a:latin typeface="Consolas"/>
                <a:cs typeface="Consolas"/>
              </a:rPr>
              <a:t> + </a:t>
            </a:r>
            <a:r>
              <a:rPr lang="en-US" dirty="0" err="1">
                <a:solidFill>
                  <a:srgbClr val="0000FF"/>
                </a:solidFill>
                <a:latin typeface="Consolas"/>
                <a:cs typeface="Consolas"/>
              </a:rPr>
              <a:t>threadIdx.x</a:t>
            </a:r>
            <a:r>
              <a:rPr lang="en-US" dirty="0">
                <a:latin typeface="Consolas"/>
                <a:cs typeface="Consolas"/>
              </a:rPr>
              <a:t>;</a:t>
            </a:r>
          </a:p>
          <a:p>
            <a:r>
              <a:rPr lang="en-US" dirty="0">
                <a:latin typeface="Consolas"/>
                <a:cs typeface="Consolas"/>
              </a:rPr>
              <a:t>  </a:t>
            </a:r>
            <a:r>
              <a:rPr lang="en-US" dirty="0" err="1">
                <a:latin typeface="Consolas"/>
                <a:cs typeface="Consolas"/>
              </a:rPr>
              <a:t>const</a:t>
            </a:r>
            <a:r>
              <a:rPr lang="en-US" dirty="0">
                <a:latin typeface="Consolas"/>
                <a:cs typeface="Consolas"/>
              </a:rPr>
              <a:t> </a:t>
            </a:r>
            <a:r>
              <a:rPr lang="en-US" dirty="0" err="1">
                <a:latin typeface="Consolas"/>
                <a:cs typeface="Consolas"/>
              </a:rPr>
              <a:t>int</a:t>
            </a:r>
            <a:r>
              <a:rPr lang="en-US" dirty="0">
                <a:latin typeface="Consolas"/>
                <a:cs typeface="Consolas"/>
              </a:rPr>
              <a:t> col = </a:t>
            </a:r>
            <a:r>
              <a:rPr lang="en-US" dirty="0" err="1">
                <a:solidFill>
                  <a:srgbClr val="0000FF"/>
                </a:solidFill>
                <a:latin typeface="Consolas"/>
                <a:cs typeface="Consolas"/>
              </a:rPr>
              <a:t>blockIdx.y</a:t>
            </a:r>
            <a:r>
              <a:rPr lang="en-US" dirty="0">
                <a:solidFill>
                  <a:srgbClr val="0000FF"/>
                </a:solidFill>
                <a:latin typeface="Consolas"/>
                <a:cs typeface="Consolas"/>
              </a:rPr>
              <a:t> * </a:t>
            </a:r>
            <a:r>
              <a:rPr lang="en-US" dirty="0" err="1">
                <a:solidFill>
                  <a:srgbClr val="0000FF"/>
                </a:solidFill>
                <a:latin typeface="Consolas"/>
                <a:cs typeface="Consolas"/>
              </a:rPr>
              <a:t>blockDim.y</a:t>
            </a:r>
            <a:r>
              <a:rPr lang="en-US" dirty="0">
                <a:solidFill>
                  <a:srgbClr val="0000FF"/>
                </a:solidFill>
                <a:latin typeface="Consolas"/>
                <a:cs typeface="Consolas"/>
              </a:rPr>
              <a:t> + </a:t>
            </a:r>
            <a:r>
              <a:rPr lang="en-US" dirty="0" err="1">
                <a:solidFill>
                  <a:srgbClr val="0000FF"/>
                </a:solidFill>
                <a:latin typeface="Consolas"/>
                <a:cs typeface="Consolas"/>
              </a:rPr>
              <a:t>threadIdx.y</a:t>
            </a:r>
            <a:r>
              <a:rPr lang="en-US" dirty="0">
                <a:latin typeface="Consolas"/>
                <a:cs typeface="Consolas"/>
              </a:rPr>
              <a:t>;</a:t>
            </a:r>
          </a:p>
          <a:p>
            <a:r>
              <a:rPr lang="en-US" dirty="0">
                <a:latin typeface="Consolas"/>
                <a:cs typeface="Consolas"/>
              </a:rPr>
              <a:t>  ...</a:t>
            </a:r>
          </a:p>
          <a:p>
            <a:r>
              <a:rPr lang="en-US" dirty="0">
                <a:latin typeface="Consolas"/>
                <a:cs typeface="Consolas"/>
              </a:rPr>
              <a:t>}</a:t>
            </a:r>
          </a:p>
          <a:p>
            <a:endParaRPr lang="en-US" dirty="0">
              <a:latin typeface="Consolas"/>
              <a:cs typeface="Consolas"/>
            </a:endParaRPr>
          </a:p>
          <a:p>
            <a:r>
              <a:rPr lang="en-US" dirty="0">
                <a:solidFill>
                  <a:srgbClr val="0000FF"/>
                </a:solidFill>
                <a:latin typeface="Consolas"/>
                <a:cs typeface="Consolas"/>
              </a:rPr>
              <a:t>dim3 block(8, 8);</a:t>
            </a:r>
            <a:r>
              <a:rPr lang="en-US" dirty="0">
                <a:latin typeface="Consolas"/>
                <a:cs typeface="Consolas"/>
              </a:rPr>
              <a:t> // 2D 8x8 block of threads, 64 total</a:t>
            </a:r>
          </a:p>
          <a:p>
            <a:r>
              <a:rPr lang="en-US" dirty="0">
                <a:solidFill>
                  <a:srgbClr val="0000FF"/>
                </a:solidFill>
                <a:latin typeface="Consolas"/>
                <a:cs typeface="Consolas"/>
              </a:rPr>
              <a:t>dim3 grid(2, 2);</a:t>
            </a:r>
            <a:r>
              <a:rPr lang="en-US" dirty="0">
                <a:latin typeface="Consolas"/>
                <a:cs typeface="Consolas"/>
              </a:rPr>
              <a:t> // 2D 2x2 grid of thread blocks, 4 total</a:t>
            </a:r>
          </a:p>
          <a:p>
            <a:endParaRPr lang="en-US" dirty="0">
              <a:latin typeface="Consolas"/>
              <a:cs typeface="Consolas"/>
            </a:endParaRPr>
          </a:p>
          <a:p>
            <a:r>
              <a:rPr lang="en-US" dirty="0" err="1">
                <a:latin typeface="Consolas"/>
                <a:cs typeface="Consolas"/>
              </a:rPr>
              <a:t>vector_add</a:t>
            </a:r>
            <a:r>
              <a:rPr lang="en-US" dirty="0">
                <a:latin typeface="Consolas"/>
                <a:cs typeface="Consolas"/>
              </a:rPr>
              <a:t>&lt;&lt;&lt;grid, block&gt;&gt;&gt;(...);</a:t>
            </a:r>
          </a:p>
          <a:p>
            <a:endParaRPr lang="en-US" sz="2000" dirty="0">
              <a:latin typeface="Consolas"/>
              <a:cs typeface="Consolas"/>
            </a:endParaRPr>
          </a:p>
          <a:p>
            <a:endParaRPr lang="en-US" dirty="0">
              <a:latin typeface="Consolas"/>
              <a:cs typeface="Consolas"/>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58</a:t>
            </a:fld>
            <a:endParaRPr lang="en-US"/>
          </a:p>
        </p:txBody>
      </p:sp>
    </p:spTree>
    <p:extLst>
      <p:ext uri="{BB962C8B-B14F-4D97-AF65-F5344CB8AC3E}">
        <p14:creationId xmlns:p14="http://schemas.microsoft.com/office/powerpoint/2010/main" val="3640058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59</a:t>
            </a:fld>
            <a:endParaRPr lang="en-US"/>
          </a:p>
        </p:txBody>
      </p:sp>
      <p:sp>
        <p:nvSpPr>
          <p:cNvPr id="7" name="Rectangle 6"/>
          <p:cNvSpPr/>
          <p:nvPr/>
        </p:nvSpPr>
        <p:spPr>
          <a:xfrm>
            <a:off x="2057401"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 name="Rectangle 7"/>
          <p:cNvSpPr/>
          <p:nvPr/>
        </p:nvSpPr>
        <p:spPr>
          <a:xfrm>
            <a:off x="22860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 name="Rectangle 8"/>
          <p:cNvSpPr/>
          <p:nvPr/>
        </p:nvSpPr>
        <p:spPr>
          <a:xfrm>
            <a:off x="25146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 name="Rectangle 9"/>
          <p:cNvSpPr/>
          <p:nvPr/>
        </p:nvSpPr>
        <p:spPr>
          <a:xfrm>
            <a:off x="27432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 name="Rectangle 10"/>
          <p:cNvSpPr/>
          <p:nvPr/>
        </p:nvSpPr>
        <p:spPr>
          <a:xfrm>
            <a:off x="2971801"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 name="Rectangle 12"/>
          <p:cNvSpPr/>
          <p:nvPr/>
        </p:nvSpPr>
        <p:spPr>
          <a:xfrm>
            <a:off x="32004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 name="Rectangle 13"/>
          <p:cNvSpPr/>
          <p:nvPr/>
        </p:nvSpPr>
        <p:spPr>
          <a:xfrm>
            <a:off x="34290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 name="Rectangle 14"/>
          <p:cNvSpPr/>
          <p:nvPr/>
        </p:nvSpPr>
        <p:spPr>
          <a:xfrm>
            <a:off x="36576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 name="Rectangle 15"/>
          <p:cNvSpPr/>
          <p:nvPr/>
        </p:nvSpPr>
        <p:spPr>
          <a:xfrm>
            <a:off x="2057401"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 name="Rectangle 16"/>
          <p:cNvSpPr/>
          <p:nvPr/>
        </p:nvSpPr>
        <p:spPr>
          <a:xfrm>
            <a:off x="22860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 name="Rectangle 17"/>
          <p:cNvSpPr/>
          <p:nvPr/>
        </p:nvSpPr>
        <p:spPr>
          <a:xfrm>
            <a:off x="25146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 name="Rectangle 18"/>
          <p:cNvSpPr/>
          <p:nvPr/>
        </p:nvSpPr>
        <p:spPr>
          <a:xfrm>
            <a:off x="27432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 name="Rectangle 19"/>
          <p:cNvSpPr/>
          <p:nvPr/>
        </p:nvSpPr>
        <p:spPr>
          <a:xfrm>
            <a:off x="2971801"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 name="Rectangle 20"/>
          <p:cNvSpPr/>
          <p:nvPr/>
        </p:nvSpPr>
        <p:spPr>
          <a:xfrm>
            <a:off x="32004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 name="Rectangle 21"/>
          <p:cNvSpPr/>
          <p:nvPr/>
        </p:nvSpPr>
        <p:spPr>
          <a:xfrm>
            <a:off x="34290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 name="Rectangle 22"/>
          <p:cNvSpPr/>
          <p:nvPr/>
        </p:nvSpPr>
        <p:spPr>
          <a:xfrm>
            <a:off x="36576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 name="Rectangle 23"/>
          <p:cNvSpPr/>
          <p:nvPr/>
        </p:nvSpPr>
        <p:spPr>
          <a:xfrm>
            <a:off x="2057401"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 name="Rectangle 24"/>
          <p:cNvSpPr/>
          <p:nvPr/>
        </p:nvSpPr>
        <p:spPr>
          <a:xfrm>
            <a:off x="22860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6" name="Rectangle 25"/>
          <p:cNvSpPr/>
          <p:nvPr/>
        </p:nvSpPr>
        <p:spPr>
          <a:xfrm>
            <a:off x="25146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7" name="Rectangle 26"/>
          <p:cNvSpPr/>
          <p:nvPr/>
        </p:nvSpPr>
        <p:spPr>
          <a:xfrm>
            <a:off x="27432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8" name="Rectangle 27"/>
          <p:cNvSpPr/>
          <p:nvPr/>
        </p:nvSpPr>
        <p:spPr>
          <a:xfrm>
            <a:off x="2971801"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9" name="Rectangle 28"/>
          <p:cNvSpPr/>
          <p:nvPr/>
        </p:nvSpPr>
        <p:spPr>
          <a:xfrm>
            <a:off x="32004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0" name="Rectangle 29"/>
          <p:cNvSpPr/>
          <p:nvPr/>
        </p:nvSpPr>
        <p:spPr>
          <a:xfrm>
            <a:off x="34290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1" name="Rectangle 30"/>
          <p:cNvSpPr/>
          <p:nvPr/>
        </p:nvSpPr>
        <p:spPr>
          <a:xfrm>
            <a:off x="36576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2" name="Rectangle 31"/>
          <p:cNvSpPr/>
          <p:nvPr/>
        </p:nvSpPr>
        <p:spPr>
          <a:xfrm>
            <a:off x="2057401"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3" name="Rectangle 32"/>
          <p:cNvSpPr/>
          <p:nvPr/>
        </p:nvSpPr>
        <p:spPr>
          <a:xfrm>
            <a:off x="22860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4" name="Rectangle 33"/>
          <p:cNvSpPr/>
          <p:nvPr/>
        </p:nvSpPr>
        <p:spPr>
          <a:xfrm>
            <a:off x="25146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5" name="Rectangle 34"/>
          <p:cNvSpPr/>
          <p:nvPr/>
        </p:nvSpPr>
        <p:spPr>
          <a:xfrm>
            <a:off x="27432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6" name="Rectangle 35"/>
          <p:cNvSpPr/>
          <p:nvPr/>
        </p:nvSpPr>
        <p:spPr>
          <a:xfrm>
            <a:off x="2971801"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7" name="Rectangle 36"/>
          <p:cNvSpPr/>
          <p:nvPr/>
        </p:nvSpPr>
        <p:spPr>
          <a:xfrm>
            <a:off x="32004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8" name="Rectangle 37"/>
          <p:cNvSpPr/>
          <p:nvPr/>
        </p:nvSpPr>
        <p:spPr>
          <a:xfrm>
            <a:off x="34290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9" name="Rectangle 38"/>
          <p:cNvSpPr/>
          <p:nvPr/>
        </p:nvSpPr>
        <p:spPr>
          <a:xfrm>
            <a:off x="36576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0" name="Rectangle 39"/>
          <p:cNvSpPr/>
          <p:nvPr/>
        </p:nvSpPr>
        <p:spPr>
          <a:xfrm>
            <a:off x="2057401"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1" name="Rectangle 40"/>
          <p:cNvSpPr/>
          <p:nvPr/>
        </p:nvSpPr>
        <p:spPr>
          <a:xfrm>
            <a:off x="22860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2" name="Rectangle 41"/>
          <p:cNvSpPr/>
          <p:nvPr/>
        </p:nvSpPr>
        <p:spPr>
          <a:xfrm>
            <a:off x="25146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3" name="Rectangle 42"/>
          <p:cNvSpPr/>
          <p:nvPr/>
        </p:nvSpPr>
        <p:spPr>
          <a:xfrm>
            <a:off x="27432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4" name="Rectangle 43"/>
          <p:cNvSpPr/>
          <p:nvPr/>
        </p:nvSpPr>
        <p:spPr>
          <a:xfrm>
            <a:off x="2971801"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5" name="Rectangle 44"/>
          <p:cNvSpPr/>
          <p:nvPr/>
        </p:nvSpPr>
        <p:spPr>
          <a:xfrm>
            <a:off x="32004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6" name="Rectangle 45"/>
          <p:cNvSpPr/>
          <p:nvPr/>
        </p:nvSpPr>
        <p:spPr>
          <a:xfrm>
            <a:off x="34290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7" name="Rectangle 46"/>
          <p:cNvSpPr/>
          <p:nvPr/>
        </p:nvSpPr>
        <p:spPr>
          <a:xfrm>
            <a:off x="36576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8" name="Rectangle 47"/>
          <p:cNvSpPr/>
          <p:nvPr/>
        </p:nvSpPr>
        <p:spPr>
          <a:xfrm>
            <a:off x="2057401"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49" name="Rectangle 48"/>
          <p:cNvSpPr/>
          <p:nvPr/>
        </p:nvSpPr>
        <p:spPr>
          <a:xfrm>
            <a:off x="22860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0" name="Rectangle 49"/>
          <p:cNvSpPr/>
          <p:nvPr/>
        </p:nvSpPr>
        <p:spPr>
          <a:xfrm>
            <a:off x="25146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1" name="Rectangle 50"/>
          <p:cNvSpPr/>
          <p:nvPr/>
        </p:nvSpPr>
        <p:spPr>
          <a:xfrm>
            <a:off x="27432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2" name="Rectangle 51"/>
          <p:cNvSpPr/>
          <p:nvPr/>
        </p:nvSpPr>
        <p:spPr>
          <a:xfrm>
            <a:off x="2971801"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3" name="Rectangle 52"/>
          <p:cNvSpPr/>
          <p:nvPr/>
        </p:nvSpPr>
        <p:spPr>
          <a:xfrm>
            <a:off x="32004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4" name="Rectangle 53"/>
          <p:cNvSpPr/>
          <p:nvPr/>
        </p:nvSpPr>
        <p:spPr>
          <a:xfrm>
            <a:off x="34290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5" name="Rectangle 54"/>
          <p:cNvSpPr/>
          <p:nvPr/>
        </p:nvSpPr>
        <p:spPr>
          <a:xfrm>
            <a:off x="36576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6" name="Rectangle 55"/>
          <p:cNvSpPr/>
          <p:nvPr/>
        </p:nvSpPr>
        <p:spPr>
          <a:xfrm>
            <a:off x="2057401"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7" name="Rectangle 56"/>
          <p:cNvSpPr/>
          <p:nvPr/>
        </p:nvSpPr>
        <p:spPr>
          <a:xfrm>
            <a:off x="22860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8" name="Rectangle 57"/>
          <p:cNvSpPr/>
          <p:nvPr/>
        </p:nvSpPr>
        <p:spPr>
          <a:xfrm>
            <a:off x="25146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59" name="Rectangle 58"/>
          <p:cNvSpPr/>
          <p:nvPr/>
        </p:nvSpPr>
        <p:spPr>
          <a:xfrm>
            <a:off x="27432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0" name="Rectangle 59"/>
          <p:cNvSpPr/>
          <p:nvPr/>
        </p:nvSpPr>
        <p:spPr>
          <a:xfrm>
            <a:off x="2971801"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1" name="Rectangle 60"/>
          <p:cNvSpPr/>
          <p:nvPr/>
        </p:nvSpPr>
        <p:spPr>
          <a:xfrm>
            <a:off x="32004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2" name="Rectangle 61"/>
          <p:cNvSpPr/>
          <p:nvPr/>
        </p:nvSpPr>
        <p:spPr>
          <a:xfrm>
            <a:off x="34290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3" name="Rectangle 62"/>
          <p:cNvSpPr/>
          <p:nvPr/>
        </p:nvSpPr>
        <p:spPr>
          <a:xfrm>
            <a:off x="36576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4" name="Rectangle 63"/>
          <p:cNvSpPr/>
          <p:nvPr/>
        </p:nvSpPr>
        <p:spPr>
          <a:xfrm>
            <a:off x="2057401" y="2724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5" name="Rectangle 64"/>
          <p:cNvSpPr/>
          <p:nvPr/>
        </p:nvSpPr>
        <p:spPr>
          <a:xfrm>
            <a:off x="22860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6" name="Rectangle 65"/>
          <p:cNvSpPr/>
          <p:nvPr/>
        </p:nvSpPr>
        <p:spPr>
          <a:xfrm>
            <a:off x="25146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7" name="Rectangle 66"/>
          <p:cNvSpPr/>
          <p:nvPr/>
        </p:nvSpPr>
        <p:spPr>
          <a:xfrm>
            <a:off x="27432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8" name="Rectangle 67"/>
          <p:cNvSpPr/>
          <p:nvPr/>
        </p:nvSpPr>
        <p:spPr>
          <a:xfrm>
            <a:off x="2971801" y="2724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69" name="Rectangle 68"/>
          <p:cNvSpPr/>
          <p:nvPr/>
        </p:nvSpPr>
        <p:spPr>
          <a:xfrm>
            <a:off x="32004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0" name="Rectangle 69"/>
          <p:cNvSpPr/>
          <p:nvPr/>
        </p:nvSpPr>
        <p:spPr>
          <a:xfrm>
            <a:off x="34290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1" name="Rectangle 70"/>
          <p:cNvSpPr/>
          <p:nvPr/>
        </p:nvSpPr>
        <p:spPr>
          <a:xfrm>
            <a:off x="36576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2" name="Rectangle 71"/>
          <p:cNvSpPr/>
          <p:nvPr/>
        </p:nvSpPr>
        <p:spPr>
          <a:xfrm>
            <a:off x="2057401" y="3257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3" name="Rectangle 72"/>
          <p:cNvSpPr/>
          <p:nvPr/>
        </p:nvSpPr>
        <p:spPr>
          <a:xfrm>
            <a:off x="22860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4" name="Rectangle 73"/>
          <p:cNvSpPr/>
          <p:nvPr/>
        </p:nvSpPr>
        <p:spPr>
          <a:xfrm>
            <a:off x="25146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5" name="Rectangle 74"/>
          <p:cNvSpPr/>
          <p:nvPr/>
        </p:nvSpPr>
        <p:spPr>
          <a:xfrm>
            <a:off x="27432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6" name="Rectangle 75"/>
          <p:cNvSpPr/>
          <p:nvPr/>
        </p:nvSpPr>
        <p:spPr>
          <a:xfrm>
            <a:off x="2971801" y="3257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7" name="Rectangle 76"/>
          <p:cNvSpPr/>
          <p:nvPr/>
        </p:nvSpPr>
        <p:spPr>
          <a:xfrm>
            <a:off x="32004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8" name="Rectangle 77"/>
          <p:cNvSpPr/>
          <p:nvPr/>
        </p:nvSpPr>
        <p:spPr>
          <a:xfrm>
            <a:off x="34290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79" name="Rectangle 78"/>
          <p:cNvSpPr/>
          <p:nvPr/>
        </p:nvSpPr>
        <p:spPr>
          <a:xfrm>
            <a:off x="36576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0" name="Rectangle 79"/>
          <p:cNvSpPr/>
          <p:nvPr/>
        </p:nvSpPr>
        <p:spPr>
          <a:xfrm>
            <a:off x="2057401" y="3486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1" name="Rectangle 80"/>
          <p:cNvSpPr/>
          <p:nvPr/>
        </p:nvSpPr>
        <p:spPr>
          <a:xfrm>
            <a:off x="22860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2" name="Rectangle 81"/>
          <p:cNvSpPr/>
          <p:nvPr/>
        </p:nvSpPr>
        <p:spPr>
          <a:xfrm>
            <a:off x="25146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3" name="Rectangle 82"/>
          <p:cNvSpPr/>
          <p:nvPr/>
        </p:nvSpPr>
        <p:spPr>
          <a:xfrm>
            <a:off x="27432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4" name="Rectangle 83"/>
          <p:cNvSpPr/>
          <p:nvPr/>
        </p:nvSpPr>
        <p:spPr>
          <a:xfrm>
            <a:off x="2971801" y="3486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5" name="Rectangle 84"/>
          <p:cNvSpPr/>
          <p:nvPr/>
        </p:nvSpPr>
        <p:spPr>
          <a:xfrm>
            <a:off x="32004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6" name="Rectangle 85"/>
          <p:cNvSpPr/>
          <p:nvPr/>
        </p:nvSpPr>
        <p:spPr>
          <a:xfrm>
            <a:off x="34290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7" name="Rectangle 86"/>
          <p:cNvSpPr/>
          <p:nvPr/>
        </p:nvSpPr>
        <p:spPr>
          <a:xfrm>
            <a:off x="36576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8" name="Rectangle 87"/>
          <p:cNvSpPr/>
          <p:nvPr/>
        </p:nvSpPr>
        <p:spPr>
          <a:xfrm>
            <a:off x="2057401" y="3714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89" name="Rectangle 88"/>
          <p:cNvSpPr/>
          <p:nvPr/>
        </p:nvSpPr>
        <p:spPr>
          <a:xfrm>
            <a:off x="22860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0" name="Rectangle 89"/>
          <p:cNvSpPr/>
          <p:nvPr/>
        </p:nvSpPr>
        <p:spPr>
          <a:xfrm>
            <a:off x="25146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1" name="Rectangle 90"/>
          <p:cNvSpPr/>
          <p:nvPr/>
        </p:nvSpPr>
        <p:spPr>
          <a:xfrm>
            <a:off x="27432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2" name="Rectangle 91"/>
          <p:cNvSpPr/>
          <p:nvPr/>
        </p:nvSpPr>
        <p:spPr>
          <a:xfrm>
            <a:off x="2971801" y="3714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3" name="Rectangle 92"/>
          <p:cNvSpPr/>
          <p:nvPr/>
        </p:nvSpPr>
        <p:spPr>
          <a:xfrm>
            <a:off x="32004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4" name="Rectangle 93"/>
          <p:cNvSpPr/>
          <p:nvPr/>
        </p:nvSpPr>
        <p:spPr>
          <a:xfrm>
            <a:off x="34290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5" name="Rectangle 94"/>
          <p:cNvSpPr/>
          <p:nvPr/>
        </p:nvSpPr>
        <p:spPr>
          <a:xfrm>
            <a:off x="36576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6" name="Rectangle 95"/>
          <p:cNvSpPr/>
          <p:nvPr/>
        </p:nvSpPr>
        <p:spPr>
          <a:xfrm>
            <a:off x="2057401" y="3943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7" name="Rectangle 96"/>
          <p:cNvSpPr/>
          <p:nvPr/>
        </p:nvSpPr>
        <p:spPr>
          <a:xfrm>
            <a:off x="22860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8" name="Rectangle 97"/>
          <p:cNvSpPr/>
          <p:nvPr/>
        </p:nvSpPr>
        <p:spPr>
          <a:xfrm>
            <a:off x="25146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99" name="Rectangle 98"/>
          <p:cNvSpPr/>
          <p:nvPr/>
        </p:nvSpPr>
        <p:spPr>
          <a:xfrm>
            <a:off x="27432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0" name="Rectangle 99"/>
          <p:cNvSpPr/>
          <p:nvPr/>
        </p:nvSpPr>
        <p:spPr>
          <a:xfrm>
            <a:off x="2971801" y="3943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1" name="Rectangle 100"/>
          <p:cNvSpPr/>
          <p:nvPr/>
        </p:nvSpPr>
        <p:spPr>
          <a:xfrm>
            <a:off x="32004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2" name="Rectangle 101"/>
          <p:cNvSpPr/>
          <p:nvPr/>
        </p:nvSpPr>
        <p:spPr>
          <a:xfrm>
            <a:off x="34290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3" name="Rectangle 102"/>
          <p:cNvSpPr/>
          <p:nvPr/>
        </p:nvSpPr>
        <p:spPr>
          <a:xfrm>
            <a:off x="36576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4" name="Rectangle 103"/>
          <p:cNvSpPr/>
          <p:nvPr/>
        </p:nvSpPr>
        <p:spPr>
          <a:xfrm>
            <a:off x="2057401" y="4171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5" name="Rectangle 104"/>
          <p:cNvSpPr/>
          <p:nvPr/>
        </p:nvSpPr>
        <p:spPr>
          <a:xfrm>
            <a:off x="22860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6" name="Rectangle 105"/>
          <p:cNvSpPr/>
          <p:nvPr/>
        </p:nvSpPr>
        <p:spPr>
          <a:xfrm>
            <a:off x="25146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7" name="Rectangle 106"/>
          <p:cNvSpPr/>
          <p:nvPr/>
        </p:nvSpPr>
        <p:spPr>
          <a:xfrm>
            <a:off x="27432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8" name="Rectangle 107"/>
          <p:cNvSpPr/>
          <p:nvPr/>
        </p:nvSpPr>
        <p:spPr>
          <a:xfrm>
            <a:off x="2971801" y="4171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09" name="Rectangle 108"/>
          <p:cNvSpPr/>
          <p:nvPr/>
        </p:nvSpPr>
        <p:spPr>
          <a:xfrm>
            <a:off x="32004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0" name="Rectangle 109"/>
          <p:cNvSpPr/>
          <p:nvPr/>
        </p:nvSpPr>
        <p:spPr>
          <a:xfrm>
            <a:off x="34290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1" name="Rectangle 110"/>
          <p:cNvSpPr/>
          <p:nvPr/>
        </p:nvSpPr>
        <p:spPr>
          <a:xfrm>
            <a:off x="36576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2" name="Rectangle 111"/>
          <p:cNvSpPr/>
          <p:nvPr/>
        </p:nvSpPr>
        <p:spPr>
          <a:xfrm>
            <a:off x="2057401" y="4400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3" name="Rectangle 112"/>
          <p:cNvSpPr/>
          <p:nvPr/>
        </p:nvSpPr>
        <p:spPr>
          <a:xfrm>
            <a:off x="22860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4" name="Rectangle 113"/>
          <p:cNvSpPr/>
          <p:nvPr/>
        </p:nvSpPr>
        <p:spPr>
          <a:xfrm>
            <a:off x="25146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5" name="Rectangle 114"/>
          <p:cNvSpPr/>
          <p:nvPr/>
        </p:nvSpPr>
        <p:spPr>
          <a:xfrm>
            <a:off x="27432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6" name="Rectangle 115"/>
          <p:cNvSpPr/>
          <p:nvPr/>
        </p:nvSpPr>
        <p:spPr>
          <a:xfrm>
            <a:off x="2971801" y="4400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7" name="Rectangle 116"/>
          <p:cNvSpPr/>
          <p:nvPr/>
        </p:nvSpPr>
        <p:spPr>
          <a:xfrm>
            <a:off x="32004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8" name="Rectangle 117"/>
          <p:cNvSpPr/>
          <p:nvPr/>
        </p:nvSpPr>
        <p:spPr>
          <a:xfrm>
            <a:off x="34290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19" name="Rectangle 118"/>
          <p:cNvSpPr/>
          <p:nvPr/>
        </p:nvSpPr>
        <p:spPr>
          <a:xfrm>
            <a:off x="36576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0" name="Rectangle 119"/>
          <p:cNvSpPr/>
          <p:nvPr/>
        </p:nvSpPr>
        <p:spPr>
          <a:xfrm>
            <a:off x="2057401" y="4629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1" name="Rectangle 120"/>
          <p:cNvSpPr/>
          <p:nvPr/>
        </p:nvSpPr>
        <p:spPr>
          <a:xfrm>
            <a:off x="22860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2" name="Rectangle 121"/>
          <p:cNvSpPr/>
          <p:nvPr/>
        </p:nvSpPr>
        <p:spPr>
          <a:xfrm>
            <a:off x="25146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3" name="Rectangle 122"/>
          <p:cNvSpPr/>
          <p:nvPr/>
        </p:nvSpPr>
        <p:spPr>
          <a:xfrm>
            <a:off x="27432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4" name="Rectangle 123"/>
          <p:cNvSpPr/>
          <p:nvPr/>
        </p:nvSpPr>
        <p:spPr>
          <a:xfrm>
            <a:off x="2971801" y="4629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5" name="Rectangle 124"/>
          <p:cNvSpPr/>
          <p:nvPr/>
        </p:nvSpPr>
        <p:spPr>
          <a:xfrm>
            <a:off x="32004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6" name="Rectangle 125"/>
          <p:cNvSpPr/>
          <p:nvPr/>
        </p:nvSpPr>
        <p:spPr>
          <a:xfrm>
            <a:off x="34290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7" name="Rectangle 126"/>
          <p:cNvSpPr/>
          <p:nvPr/>
        </p:nvSpPr>
        <p:spPr>
          <a:xfrm>
            <a:off x="36576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8" name="Rectangle 127"/>
          <p:cNvSpPr/>
          <p:nvPr/>
        </p:nvSpPr>
        <p:spPr>
          <a:xfrm>
            <a:off x="2057401" y="4857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29" name="Rectangle 128"/>
          <p:cNvSpPr/>
          <p:nvPr/>
        </p:nvSpPr>
        <p:spPr>
          <a:xfrm>
            <a:off x="22860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0" name="Rectangle 129"/>
          <p:cNvSpPr/>
          <p:nvPr/>
        </p:nvSpPr>
        <p:spPr>
          <a:xfrm>
            <a:off x="25146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1" name="Rectangle 130"/>
          <p:cNvSpPr/>
          <p:nvPr/>
        </p:nvSpPr>
        <p:spPr>
          <a:xfrm>
            <a:off x="27432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2" name="Rectangle 131"/>
          <p:cNvSpPr/>
          <p:nvPr/>
        </p:nvSpPr>
        <p:spPr>
          <a:xfrm>
            <a:off x="2971801" y="4857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3" name="Rectangle 132"/>
          <p:cNvSpPr/>
          <p:nvPr/>
        </p:nvSpPr>
        <p:spPr>
          <a:xfrm>
            <a:off x="32004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4" name="Rectangle 133"/>
          <p:cNvSpPr/>
          <p:nvPr/>
        </p:nvSpPr>
        <p:spPr>
          <a:xfrm>
            <a:off x="34290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5" name="Rectangle 134"/>
          <p:cNvSpPr/>
          <p:nvPr/>
        </p:nvSpPr>
        <p:spPr>
          <a:xfrm>
            <a:off x="36576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6" name="Rectangle 135"/>
          <p:cNvSpPr/>
          <p:nvPr/>
        </p:nvSpPr>
        <p:spPr>
          <a:xfrm>
            <a:off x="5410201"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7" name="Rectangle 136"/>
          <p:cNvSpPr/>
          <p:nvPr/>
        </p:nvSpPr>
        <p:spPr>
          <a:xfrm>
            <a:off x="56388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8" name="Rectangle 137"/>
          <p:cNvSpPr/>
          <p:nvPr/>
        </p:nvSpPr>
        <p:spPr>
          <a:xfrm>
            <a:off x="58674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39" name="Rectangle 138"/>
          <p:cNvSpPr/>
          <p:nvPr/>
        </p:nvSpPr>
        <p:spPr>
          <a:xfrm>
            <a:off x="60960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0" name="Rectangle 139"/>
          <p:cNvSpPr/>
          <p:nvPr/>
        </p:nvSpPr>
        <p:spPr>
          <a:xfrm>
            <a:off x="6324601" y="1123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1" name="Rectangle 140"/>
          <p:cNvSpPr/>
          <p:nvPr/>
        </p:nvSpPr>
        <p:spPr>
          <a:xfrm>
            <a:off x="65532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2" name="Rectangle 141"/>
          <p:cNvSpPr/>
          <p:nvPr/>
        </p:nvSpPr>
        <p:spPr>
          <a:xfrm>
            <a:off x="67818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3" name="Rectangle 142"/>
          <p:cNvSpPr/>
          <p:nvPr/>
        </p:nvSpPr>
        <p:spPr>
          <a:xfrm>
            <a:off x="7010400" y="1123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4" name="Rectangle 143"/>
          <p:cNvSpPr/>
          <p:nvPr/>
        </p:nvSpPr>
        <p:spPr>
          <a:xfrm>
            <a:off x="5410201"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5" name="Rectangle 144"/>
          <p:cNvSpPr/>
          <p:nvPr/>
        </p:nvSpPr>
        <p:spPr>
          <a:xfrm>
            <a:off x="56388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6" name="Rectangle 145"/>
          <p:cNvSpPr/>
          <p:nvPr/>
        </p:nvSpPr>
        <p:spPr>
          <a:xfrm>
            <a:off x="58674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7" name="Rectangle 146"/>
          <p:cNvSpPr/>
          <p:nvPr/>
        </p:nvSpPr>
        <p:spPr>
          <a:xfrm>
            <a:off x="60960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8" name="Rectangle 147"/>
          <p:cNvSpPr/>
          <p:nvPr/>
        </p:nvSpPr>
        <p:spPr>
          <a:xfrm>
            <a:off x="6324601" y="1352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9" name="Rectangle 148"/>
          <p:cNvSpPr/>
          <p:nvPr/>
        </p:nvSpPr>
        <p:spPr>
          <a:xfrm>
            <a:off x="65532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0" name="Rectangle 149"/>
          <p:cNvSpPr/>
          <p:nvPr/>
        </p:nvSpPr>
        <p:spPr>
          <a:xfrm>
            <a:off x="67818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1" name="Rectangle 150"/>
          <p:cNvSpPr/>
          <p:nvPr/>
        </p:nvSpPr>
        <p:spPr>
          <a:xfrm>
            <a:off x="7010400" y="1352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2" name="Rectangle 151"/>
          <p:cNvSpPr/>
          <p:nvPr/>
        </p:nvSpPr>
        <p:spPr>
          <a:xfrm>
            <a:off x="5410201"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3" name="Rectangle 152"/>
          <p:cNvSpPr/>
          <p:nvPr/>
        </p:nvSpPr>
        <p:spPr>
          <a:xfrm>
            <a:off x="56388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4" name="Rectangle 153"/>
          <p:cNvSpPr/>
          <p:nvPr/>
        </p:nvSpPr>
        <p:spPr>
          <a:xfrm>
            <a:off x="58674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5" name="Rectangle 154"/>
          <p:cNvSpPr/>
          <p:nvPr/>
        </p:nvSpPr>
        <p:spPr>
          <a:xfrm>
            <a:off x="60960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6" name="Rectangle 155"/>
          <p:cNvSpPr/>
          <p:nvPr/>
        </p:nvSpPr>
        <p:spPr>
          <a:xfrm>
            <a:off x="6324601" y="1581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7" name="Rectangle 156"/>
          <p:cNvSpPr/>
          <p:nvPr/>
        </p:nvSpPr>
        <p:spPr>
          <a:xfrm>
            <a:off x="65532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8" name="Rectangle 157"/>
          <p:cNvSpPr/>
          <p:nvPr/>
        </p:nvSpPr>
        <p:spPr>
          <a:xfrm>
            <a:off x="67818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9" name="Rectangle 158"/>
          <p:cNvSpPr/>
          <p:nvPr/>
        </p:nvSpPr>
        <p:spPr>
          <a:xfrm>
            <a:off x="7010400" y="1581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0" name="Rectangle 159"/>
          <p:cNvSpPr/>
          <p:nvPr/>
        </p:nvSpPr>
        <p:spPr>
          <a:xfrm>
            <a:off x="5410201"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1" name="Rectangle 160"/>
          <p:cNvSpPr/>
          <p:nvPr/>
        </p:nvSpPr>
        <p:spPr>
          <a:xfrm>
            <a:off x="56388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2" name="Rectangle 161"/>
          <p:cNvSpPr/>
          <p:nvPr/>
        </p:nvSpPr>
        <p:spPr>
          <a:xfrm>
            <a:off x="58674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3" name="Rectangle 162"/>
          <p:cNvSpPr/>
          <p:nvPr/>
        </p:nvSpPr>
        <p:spPr>
          <a:xfrm>
            <a:off x="60960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4" name="Rectangle 163"/>
          <p:cNvSpPr/>
          <p:nvPr/>
        </p:nvSpPr>
        <p:spPr>
          <a:xfrm>
            <a:off x="6324601" y="1809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5" name="Rectangle 164"/>
          <p:cNvSpPr/>
          <p:nvPr/>
        </p:nvSpPr>
        <p:spPr>
          <a:xfrm>
            <a:off x="65532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6" name="Rectangle 165"/>
          <p:cNvSpPr/>
          <p:nvPr/>
        </p:nvSpPr>
        <p:spPr>
          <a:xfrm>
            <a:off x="67818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7" name="Rectangle 166"/>
          <p:cNvSpPr/>
          <p:nvPr/>
        </p:nvSpPr>
        <p:spPr>
          <a:xfrm>
            <a:off x="7010400" y="1809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8" name="Rectangle 167"/>
          <p:cNvSpPr/>
          <p:nvPr/>
        </p:nvSpPr>
        <p:spPr>
          <a:xfrm>
            <a:off x="5410201"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69" name="Rectangle 168"/>
          <p:cNvSpPr/>
          <p:nvPr/>
        </p:nvSpPr>
        <p:spPr>
          <a:xfrm>
            <a:off x="56388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0" name="Rectangle 169"/>
          <p:cNvSpPr/>
          <p:nvPr/>
        </p:nvSpPr>
        <p:spPr>
          <a:xfrm>
            <a:off x="58674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1" name="Rectangle 170"/>
          <p:cNvSpPr/>
          <p:nvPr/>
        </p:nvSpPr>
        <p:spPr>
          <a:xfrm>
            <a:off x="60960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2" name="Rectangle 171"/>
          <p:cNvSpPr/>
          <p:nvPr/>
        </p:nvSpPr>
        <p:spPr>
          <a:xfrm>
            <a:off x="6324601" y="2038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3" name="Rectangle 172"/>
          <p:cNvSpPr/>
          <p:nvPr/>
        </p:nvSpPr>
        <p:spPr>
          <a:xfrm>
            <a:off x="65532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4" name="Rectangle 173"/>
          <p:cNvSpPr/>
          <p:nvPr/>
        </p:nvSpPr>
        <p:spPr>
          <a:xfrm>
            <a:off x="67818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5" name="Rectangle 174"/>
          <p:cNvSpPr/>
          <p:nvPr/>
        </p:nvSpPr>
        <p:spPr>
          <a:xfrm>
            <a:off x="7010400" y="2038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6" name="Rectangle 175"/>
          <p:cNvSpPr/>
          <p:nvPr/>
        </p:nvSpPr>
        <p:spPr>
          <a:xfrm>
            <a:off x="5410201"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7" name="Rectangle 176"/>
          <p:cNvSpPr/>
          <p:nvPr/>
        </p:nvSpPr>
        <p:spPr>
          <a:xfrm>
            <a:off x="56388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8" name="Rectangle 177"/>
          <p:cNvSpPr/>
          <p:nvPr/>
        </p:nvSpPr>
        <p:spPr>
          <a:xfrm>
            <a:off x="58674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9" name="Rectangle 178"/>
          <p:cNvSpPr/>
          <p:nvPr/>
        </p:nvSpPr>
        <p:spPr>
          <a:xfrm>
            <a:off x="60960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0" name="Rectangle 179"/>
          <p:cNvSpPr/>
          <p:nvPr/>
        </p:nvSpPr>
        <p:spPr>
          <a:xfrm>
            <a:off x="6324601" y="2266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1" name="Rectangle 180"/>
          <p:cNvSpPr/>
          <p:nvPr/>
        </p:nvSpPr>
        <p:spPr>
          <a:xfrm>
            <a:off x="65532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2" name="Rectangle 181"/>
          <p:cNvSpPr/>
          <p:nvPr/>
        </p:nvSpPr>
        <p:spPr>
          <a:xfrm>
            <a:off x="67818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3" name="Rectangle 182"/>
          <p:cNvSpPr/>
          <p:nvPr/>
        </p:nvSpPr>
        <p:spPr>
          <a:xfrm>
            <a:off x="7010400" y="2266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4" name="Rectangle 183"/>
          <p:cNvSpPr/>
          <p:nvPr/>
        </p:nvSpPr>
        <p:spPr>
          <a:xfrm>
            <a:off x="5410201"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5" name="Rectangle 184"/>
          <p:cNvSpPr/>
          <p:nvPr/>
        </p:nvSpPr>
        <p:spPr>
          <a:xfrm>
            <a:off x="56388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6" name="Rectangle 185"/>
          <p:cNvSpPr/>
          <p:nvPr/>
        </p:nvSpPr>
        <p:spPr>
          <a:xfrm>
            <a:off x="58674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7" name="Rectangle 186"/>
          <p:cNvSpPr/>
          <p:nvPr/>
        </p:nvSpPr>
        <p:spPr>
          <a:xfrm>
            <a:off x="60960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8" name="Rectangle 187"/>
          <p:cNvSpPr/>
          <p:nvPr/>
        </p:nvSpPr>
        <p:spPr>
          <a:xfrm>
            <a:off x="6324601" y="2495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89" name="Rectangle 188"/>
          <p:cNvSpPr/>
          <p:nvPr/>
        </p:nvSpPr>
        <p:spPr>
          <a:xfrm>
            <a:off x="65532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0" name="Rectangle 189"/>
          <p:cNvSpPr/>
          <p:nvPr/>
        </p:nvSpPr>
        <p:spPr>
          <a:xfrm>
            <a:off x="67818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1" name="Rectangle 190"/>
          <p:cNvSpPr/>
          <p:nvPr/>
        </p:nvSpPr>
        <p:spPr>
          <a:xfrm>
            <a:off x="7010400" y="2495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2" name="Rectangle 191"/>
          <p:cNvSpPr/>
          <p:nvPr/>
        </p:nvSpPr>
        <p:spPr>
          <a:xfrm>
            <a:off x="5410201" y="2724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3" name="Rectangle 192"/>
          <p:cNvSpPr/>
          <p:nvPr/>
        </p:nvSpPr>
        <p:spPr>
          <a:xfrm>
            <a:off x="56388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4" name="Rectangle 193"/>
          <p:cNvSpPr/>
          <p:nvPr/>
        </p:nvSpPr>
        <p:spPr>
          <a:xfrm>
            <a:off x="58674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5" name="Rectangle 194"/>
          <p:cNvSpPr/>
          <p:nvPr/>
        </p:nvSpPr>
        <p:spPr>
          <a:xfrm>
            <a:off x="60960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6" name="Rectangle 195"/>
          <p:cNvSpPr/>
          <p:nvPr/>
        </p:nvSpPr>
        <p:spPr>
          <a:xfrm>
            <a:off x="6324601" y="2724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7" name="Rectangle 196"/>
          <p:cNvSpPr/>
          <p:nvPr/>
        </p:nvSpPr>
        <p:spPr>
          <a:xfrm>
            <a:off x="65532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8" name="Rectangle 197"/>
          <p:cNvSpPr/>
          <p:nvPr/>
        </p:nvSpPr>
        <p:spPr>
          <a:xfrm>
            <a:off x="67818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99" name="Rectangle 198"/>
          <p:cNvSpPr/>
          <p:nvPr/>
        </p:nvSpPr>
        <p:spPr>
          <a:xfrm>
            <a:off x="7010400" y="2724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0" name="Rectangle 199"/>
          <p:cNvSpPr/>
          <p:nvPr/>
        </p:nvSpPr>
        <p:spPr>
          <a:xfrm>
            <a:off x="5410201" y="3257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1" name="Rectangle 200"/>
          <p:cNvSpPr/>
          <p:nvPr/>
        </p:nvSpPr>
        <p:spPr>
          <a:xfrm>
            <a:off x="56388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2" name="Rectangle 201"/>
          <p:cNvSpPr/>
          <p:nvPr/>
        </p:nvSpPr>
        <p:spPr>
          <a:xfrm>
            <a:off x="58674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3" name="Rectangle 202"/>
          <p:cNvSpPr/>
          <p:nvPr/>
        </p:nvSpPr>
        <p:spPr>
          <a:xfrm>
            <a:off x="60960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4" name="Rectangle 203"/>
          <p:cNvSpPr/>
          <p:nvPr/>
        </p:nvSpPr>
        <p:spPr>
          <a:xfrm>
            <a:off x="6324601" y="3257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5" name="Rectangle 204"/>
          <p:cNvSpPr/>
          <p:nvPr/>
        </p:nvSpPr>
        <p:spPr>
          <a:xfrm>
            <a:off x="65532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6" name="Rectangle 205"/>
          <p:cNvSpPr/>
          <p:nvPr/>
        </p:nvSpPr>
        <p:spPr>
          <a:xfrm>
            <a:off x="67818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7" name="Rectangle 206"/>
          <p:cNvSpPr/>
          <p:nvPr/>
        </p:nvSpPr>
        <p:spPr>
          <a:xfrm>
            <a:off x="7010400" y="3257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8" name="Rectangle 207"/>
          <p:cNvSpPr/>
          <p:nvPr/>
        </p:nvSpPr>
        <p:spPr>
          <a:xfrm>
            <a:off x="5410201" y="3486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09" name="Rectangle 208"/>
          <p:cNvSpPr/>
          <p:nvPr/>
        </p:nvSpPr>
        <p:spPr>
          <a:xfrm>
            <a:off x="56388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0" name="Rectangle 209"/>
          <p:cNvSpPr/>
          <p:nvPr/>
        </p:nvSpPr>
        <p:spPr>
          <a:xfrm>
            <a:off x="58674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1" name="Rectangle 210"/>
          <p:cNvSpPr/>
          <p:nvPr/>
        </p:nvSpPr>
        <p:spPr>
          <a:xfrm>
            <a:off x="60960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2" name="Rectangle 211"/>
          <p:cNvSpPr/>
          <p:nvPr/>
        </p:nvSpPr>
        <p:spPr>
          <a:xfrm>
            <a:off x="6324601" y="3486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3" name="Rectangle 212"/>
          <p:cNvSpPr/>
          <p:nvPr/>
        </p:nvSpPr>
        <p:spPr>
          <a:xfrm>
            <a:off x="65532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4" name="Rectangle 213"/>
          <p:cNvSpPr/>
          <p:nvPr/>
        </p:nvSpPr>
        <p:spPr>
          <a:xfrm>
            <a:off x="67818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5" name="Rectangle 214"/>
          <p:cNvSpPr/>
          <p:nvPr/>
        </p:nvSpPr>
        <p:spPr>
          <a:xfrm>
            <a:off x="7010400" y="3486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6" name="Rectangle 215"/>
          <p:cNvSpPr/>
          <p:nvPr/>
        </p:nvSpPr>
        <p:spPr>
          <a:xfrm>
            <a:off x="5410201" y="3714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7" name="Rectangle 216"/>
          <p:cNvSpPr/>
          <p:nvPr/>
        </p:nvSpPr>
        <p:spPr>
          <a:xfrm>
            <a:off x="56388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8" name="Rectangle 217"/>
          <p:cNvSpPr/>
          <p:nvPr/>
        </p:nvSpPr>
        <p:spPr>
          <a:xfrm>
            <a:off x="58674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19" name="Rectangle 218"/>
          <p:cNvSpPr/>
          <p:nvPr/>
        </p:nvSpPr>
        <p:spPr>
          <a:xfrm>
            <a:off x="60960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0" name="Rectangle 219"/>
          <p:cNvSpPr/>
          <p:nvPr/>
        </p:nvSpPr>
        <p:spPr>
          <a:xfrm>
            <a:off x="6324601" y="3714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1" name="Rectangle 220"/>
          <p:cNvSpPr/>
          <p:nvPr/>
        </p:nvSpPr>
        <p:spPr>
          <a:xfrm>
            <a:off x="65532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2" name="Rectangle 221"/>
          <p:cNvSpPr/>
          <p:nvPr/>
        </p:nvSpPr>
        <p:spPr>
          <a:xfrm>
            <a:off x="67818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3" name="Rectangle 222"/>
          <p:cNvSpPr/>
          <p:nvPr/>
        </p:nvSpPr>
        <p:spPr>
          <a:xfrm>
            <a:off x="7010400" y="3714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4" name="Rectangle 223"/>
          <p:cNvSpPr/>
          <p:nvPr/>
        </p:nvSpPr>
        <p:spPr>
          <a:xfrm>
            <a:off x="5410201" y="3943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5" name="Rectangle 224"/>
          <p:cNvSpPr/>
          <p:nvPr/>
        </p:nvSpPr>
        <p:spPr>
          <a:xfrm>
            <a:off x="56388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6" name="Rectangle 225"/>
          <p:cNvSpPr/>
          <p:nvPr/>
        </p:nvSpPr>
        <p:spPr>
          <a:xfrm>
            <a:off x="58674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7" name="Rectangle 226"/>
          <p:cNvSpPr/>
          <p:nvPr/>
        </p:nvSpPr>
        <p:spPr>
          <a:xfrm>
            <a:off x="60960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8" name="Rectangle 227"/>
          <p:cNvSpPr/>
          <p:nvPr/>
        </p:nvSpPr>
        <p:spPr>
          <a:xfrm>
            <a:off x="6324601" y="39433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29" name="Rectangle 228"/>
          <p:cNvSpPr/>
          <p:nvPr/>
        </p:nvSpPr>
        <p:spPr>
          <a:xfrm>
            <a:off x="65532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0" name="Rectangle 229"/>
          <p:cNvSpPr/>
          <p:nvPr/>
        </p:nvSpPr>
        <p:spPr>
          <a:xfrm>
            <a:off x="67818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1" name="Rectangle 230"/>
          <p:cNvSpPr/>
          <p:nvPr/>
        </p:nvSpPr>
        <p:spPr>
          <a:xfrm>
            <a:off x="7010400" y="39433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2" name="Rectangle 231"/>
          <p:cNvSpPr/>
          <p:nvPr/>
        </p:nvSpPr>
        <p:spPr>
          <a:xfrm>
            <a:off x="5410201" y="4171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3" name="Rectangle 232"/>
          <p:cNvSpPr/>
          <p:nvPr/>
        </p:nvSpPr>
        <p:spPr>
          <a:xfrm>
            <a:off x="56388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4" name="Rectangle 233"/>
          <p:cNvSpPr/>
          <p:nvPr/>
        </p:nvSpPr>
        <p:spPr>
          <a:xfrm>
            <a:off x="58674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5" name="Rectangle 234"/>
          <p:cNvSpPr/>
          <p:nvPr/>
        </p:nvSpPr>
        <p:spPr>
          <a:xfrm>
            <a:off x="60960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6" name="Rectangle 235"/>
          <p:cNvSpPr/>
          <p:nvPr/>
        </p:nvSpPr>
        <p:spPr>
          <a:xfrm>
            <a:off x="6324601" y="41719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7" name="Rectangle 236"/>
          <p:cNvSpPr/>
          <p:nvPr/>
        </p:nvSpPr>
        <p:spPr>
          <a:xfrm>
            <a:off x="65532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8" name="Rectangle 237"/>
          <p:cNvSpPr/>
          <p:nvPr/>
        </p:nvSpPr>
        <p:spPr>
          <a:xfrm>
            <a:off x="67818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39" name="Rectangle 238"/>
          <p:cNvSpPr/>
          <p:nvPr/>
        </p:nvSpPr>
        <p:spPr>
          <a:xfrm>
            <a:off x="7010400" y="41719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0" name="Rectangle 239"/>
          <p:cNvSpPr/>
          <p:nvPr/>
        </p:nvSpPr>
        <p:spPr>
          <a:xfrm>
            <a:off x="5410201" y="4400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1" name="Rectangle 240"/>
          <p:cNvSpPr/>
          <p:nvPr/>
        </p:nvSpPr>
        <p:spPr>
          <a:xfrm>
            <a:off x="56388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2" name="Rectangle 241"/>
          <p:cNvSpPr/>
          <p:nvPr/>
        </p:nvSpPr>
        <p:spPr>
          <a:xfrm>
            <a:off x="58674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3" name="Rectangle 242"/>
          <p:cNvSpPr/>
          <p:nvPr/>
        </p:nvSpPr>
        <p:spPr>
          <a:xfrm>
            <a:off x="60960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4" name="Rectangle 243"/>
          <p:cNvSpPr/>
          <p:nvPr/>
        </p:nvSpPr>
        <p:spPr>
          <a:xfrm>
            <a:off x="6324601" y="44005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5" name="Rectangle 244"/>
          <p:cNvSpPr/>
          <p:nvPr/>
        </p:nvSpPr>
        <p:spPr>
          <a:xfrm>
            <a:off x="65532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6" name="Rectangle 245"/>
          <p:cNvSpPr/>
          <p:nvPr/>
        </p:nvSpPr>
        <p:spPr>
          <a:xfrm>
            <a:off x="67818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7" name="Rectangle 246"/>
          <p:cNvSpPr/>
          <p:nvPr/>
        </p:nvSpPr>
        <p:spPr>
          <a:xfrm>
            <a:off x="7010400" y="44005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8" name="Rectangle 247"/>
          <p:cNvSpPr/>
          <p:nvPr/>
        </p:nvSpPr>
        <p:spPr>
          <a:xfrm>
            <a:off x="5410201" y="4629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49" name="Rectangle 248"/>
          <p:cNvSpPr/>
          <p:nvPr/>
        </p:nvSpPr>
        <p:spPr>
          <a:xfrm>
            <a:off x="56388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0" name="Rectangle 249"/>
          <p:cNvSpPr/>
          <p:nvPr/>
        </p:nvSpPr>
        <p:spPr>
          <a:xfrm>
            <a:off x="58674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1" name="Rectangle 250"/>
          <p:cNvSpPr/>
          <p:nvPr/>
        </p:nvSpPr>
        <p:spPr>
          <a:xfrm>
            <a:off x="60960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2" name="Rectangle 251"/>
          <p:cNvSpPr/>
          <p:nvPr/>
        </p:nvSpPr>
        <p:spPr>
          <a:xfrm>
            <a:off x="6324601" y="46291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3" name="Rectangle 252"/>
          <p:cNvSpPr/>
          <p:nvPr/>
        </p:nvSpPr>
        <p:spPr>
          <a:xfrm>
            <a:off x="65532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4" name="Rectangle 253"/>
          <p:cNvSpPr/>
          <p:nvPr/>
        </p:nvSpPr>
        <p:spPr>
          <a:xfrm>
            <a:off x="67818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5" name="Rectangle 254"/>
          <p:cNvSpPr/>
          <p:nvPr/>
        </p:nvSpPr>
        <p:spPr>
          <a:xfrm>
            <a:off x="7010400" y="46291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6" name="Rectangle 255"/>
          <p:cNvSpPr/>
          <p:nvPr/>
        </p:nvSpPr>
        <p:spPr>
          <a:xfrm>
            <a:off x="5410201" y="4857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7" name="Rectangle 256"/>
          <p:cNvSpPr/>
          <p:nvPr/>
        </p:nvSpPr>
        <p:spPr>
          <a:xfrm>
            <a:off x="56388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8" name="Rectangle 257"/>
          <p:cNvSpPr/>
          <p:nvPr/>
        </p:nvSpPr>
        <p:spPr>
          <a:xfrm>
            <a:off x="58674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59" name="Rectangle 258"/>
          <p:cNvSpPr/>
          <p:nvPr/>
        </p:nvSpPr>
        <p:spPr>
          <a:xfrm>
            <a:off x="60960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60" name="Rectangle 259"/>
          <p:cNvSpPr/>
          <p:nvPr/>
        </p:nvSpPr>
        <p:spPr>
          <a:xfrm>
            <a:off x="6324601" y="4857750"/>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61" name="Rectangle 260"/>
          <p:cNvSpPr/>
          <p:nvPr/>
        </p:nvSpPr>
        <p:spPr>
          <a:xfrm>
            <a:off x="65532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62" name="Rectangle 261"/>
          <p:cNvSpPr/>
          <p:nvPr/>
        </p:nvSpPr>
        <p:spPr>
          <a:xfrm>
            <a:off x="67818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263" name="Rectangle 262"/>
          <p:cNvSpPr/>
          <p:nvPr/>
        </p:nvSpPr>
        <p:spPr>
          <a:xfrm>
            <a:off x="7010400" y="4857749"/>
            <a:ext cx="152400" cy="152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3" name="TextBox 2"/>
          <p:cNvSpPr txBox="1"/>
          <p:nvPr/>
        </p:nvSpPr>
        <p:spPr>
          <a:xfrm>
            <a:off x="2286000" y="742949"/>
            <a:ext cx="1223412" cy="369332"/>
          </a:xfrm>
          <a:prstGeom prst="rect">
            <a:avLst/>
          </a:prstGeom>
          <a:noFill/>
        </p:spPr>
        <p:txBody>
          <a:bodyPr wrap="none" rtlCol="0">
            <a:spAutoFit/>
          </a:bodyPr>
          <a:lstStyle/>
          <a:p>
            <a:pPr algn="ctr"/>
            <a:r>
              <a:rPr lang="en-US" dirty="0"/>
              <a:t>Block (0, 0)</a:t>
            </a:r>
          </a:p>
        </p:txBody>
      </p:sp>
      <p:sp>
        <p:nvSpPr>
          <p:cNvPr id="264" name="TextBox 263"/>
          <p:cNvSpPr txBox="1"/>
          <p:nvPr/>
        </p:nvSpPr>
        <p:spPr>
          <a:xfrm>
            <a:off x="5715000" y="742949"/>
            <a:ext cx="1223412" cy="369332"/>
          </a:xfrm>
          <a:prstGeom prst="rect">
            <a:avLst/>
          </a:prstGeom>
          <a:noFill/>
        </p:spPr>
        <p:txBody>
          <a:bodyPr wrap="none" rtlCol="0">
            <a:spAutoFit/>
          </a:bodyPr>
          <a:lstStyle/>
          <a:p>
            <a:pPr algn="ctr"/>
            <a:r>
              <a:rPr lang="en-US" dirty="0"/>
              <a:t>Block (0, 1)</a:t>
            </a:r>
          </a:p>
        </p:txBody>
      </p:sp>
      <p:sp>
        <p:nvSpPr>
          <p:cNvPr id="265" name="TextBox 264"/>
          <p:cNvSpPr txBox="1"/>
          <p:nvPr/>
        </p:nvSpPr>
        <p:spPr>
          <a:xfrm>
            <a:off x="2286000" y="2876549"/>
            <a:ext cx="1223412" cy="369332"/>
          </a:xfrm>
          <a:prstGeom prst="rect">
            <a:avLst/>
          </a:prstGeom>
          <a:noFill/>
        </p:spPr>
        <p:txBody>
          <a:bodyPr wrap="none" rtlCol="0">
            <a:spAutoFit/>
          </a:bodyPr>
          <a:lstStyle/>
          <a:p>
            <a:pPr algn="ctr"/>
            <a:r>
              <a:rPr lang="en-US" dirty="0"/>
              <a:t>Block (1, 0)</a:t>
            </a:r>
          </a:p>
        </p:txBody>
      </p:sp>
      <p:sp>
        <p:nvSpPr>
          <p:cNvPr id="266" name="TextBox 265"/>
          <p:cNvSpPr txBox="1"/>
          <p:nvPr/>
        </p:nvSpPr>
        <p:spPr>
          <a:xfrm>
            <a:off x="5715000" y="2876549"/>
            <a:ext cx="1223412" cy="369332"/>
          </a:xfrm>
          <a:prstGeom prst="rect">
            <a:avLst/>
          </a:prstGeom>
          <a:noFill/>
        </p:spPr>
        <p:txBody>
          <a:bodyPr wrap="none" rtlCol="0">
            <a:spAutoFit/>
          </a:bodyPr>
          <a:lstStyle/>
          <a:p>
            <a:pPr algn="ctr"/>
            <a:r>
              <a:rPr lang="en-US" dirty="0"/>
              <a:t>Block (1, 1)</a:t>
            </a:r>
          </a:p>
        </p:txBody>
      </p:sp>
    </p:spTree>
    <p:extLst>
      <p:ext uri="{BB962C8B-B14F-4D97-AF65-F5344CB8AC3E}">
        <p14:creationId xmlns:p14="http://schemas.microsoft.com/office/powerpoint/2010/main" val="177076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6934200" cy="646331"/>
          </a:xfrm>
          <a:prstGeom prst="rect">
            <a:avLst/>
          </a:prstGeom>
          <a:noFill/>
        </p:spPr>
        <p:txBody>
          <a:bodyPr wrap="square" rtlCol="0">
            <a:spAutoFit/>
          </a:bodyPr>
          <a:lstStyle/>
          <a:p>
            <a:r>
              <a:rPr lang="en-US" sz="3600" b="1" dirty="0">
                <a:solidFill>
                  <a:schemeClr val="bg1"/>
                </a:solidFill>
              </a:rPr>
              <a:t>Upcoming Hardware Generations</a:t>
            </a:r>
          </a:p>
        </p:txBody>
      </p:sp>
      <p:sp>
        <p:nvSpPr>
          <p:cNvPr id="2" name="Slide Number Placeholder 1"/>
          <p:cNvSpPr>
            <a:spLocks noGrp="1"/>
          </p:cNvSpPr>
          <p:nvPr>
            <p:ph type="sldNum" sz="quarter" idx="12"/>
          </p:nvPr>
        </p:nvSpPr>
        <p:spPr/>
        <p:txBody>
          <a:bodyPr/>
          <a:lstStyle/>
          <a:p>
            <a:fld id="{63C537C0-9BD9-40EB-BADE-4FE671F46F7E}" type="slidenum">
              <a:rPr lang="en-US" smtClean="0"/>
              <a:t>6</a:t>
            </a:fld>
            <a:endParaRPr lang="en-US"/>
          </a:p>
        </p:txBody>
      </p:sp>
      <p:sp>
        <p:nvSpPr>
          <p:cNvPr id="8" name="TextBox 7"/>
          <p:cNvSpPr txBox="1">
            <a:spLocks noChangeAspect="1"/>
          </p:cNvSpPr>
          <p:nvPr/>
        </p:nvSpPr>
        <p:spPr>
          <a:xfrm>
            <a:off x="6019800" y="1005840"/>
            <a:ext cx="2895600" cy="3657600"/>
          </a:xfrm>
          <a:prstGeom prst="rect">
            <a:avLst/>
          </a:prstGeom>
          <a:noFill/>
        </p:spPr>
        <p:txBody>
          <a:bodyPr wrap="square" rtlCol="0">
            <a:noAutofit/>
          </a:bodyPr>
          <a:lstStyle/>
          <a:p>
            <a:endParaRPr lang="en-US" sz="2000" dirty="0"/>
          </a:p>
          <a:p>
            <a:endParaRPr lang="en-US" sz="2000" dirty="0"/>
          </a:p>
          <a:p>
            <a:endParaRPr lang="en-US" sz="2000" dirty="0"/>
          </a:p>
          <a:p>
            <a:r>
              <a:rPr lang="en-US" sz="2000" dirty="0"/>
              <a:t>Is your hardware holding you back, or are you holding back your hardware?</a:t>
            </a:r>
            <a:endParaRPr lang="en-US" dirty="0"/>
          </a:p>
        </p:txBody>
      </p:sp>
      <p:pic>
        <p:nvPicPr>
          <p:cNvPr id="3" name="Picture 2"/>
          <p:cNvPicPr>
            <a:picLocks noChangeAspect="1"/>
          </p:cNvPicPr>
          <p:nvPr/>
        </p:nvPicPr>
        <p:blipFill>
          <a:blip r:embed="rId2"/>
          <a:stretch>
            <a:fillRect/>
          </a:stretch>
        </p:blipFill>
        <p:spPr>
          <a:xfrm>
            <a:off x="381000" y="666750"/>
            <a:ext cx="5500688" cy="4400550"/>
          </a:xfrm>
          <a:prstGeom prst="rect">
            <a:avLst/>
          </a:prstGeom>
        </p:spPr>
      </p:pic>
    </p:spTree>
    <p:extLst>
      <p:ext uri="{BB962C8B-B14F-4D97-AF65-F5344CB8AC3E}">
        <p14:creationId xmlns:p14="http://schemas.microsoft.com/office/powerpoint/2010/main" val="3375620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Launch configuration alone is insufficient for our </a:t>
            </a:r>
            <a:r>
              <a:rPr lang="en-US" dirty="0" err="1">
                <a:latin typeface="Consolas"/>
                <a:cs typeface="Consolas"/>
              </a:rPr>
              <a:t>vector_add</a:t>
            </a:r>
            <a:r>
              <a:rPr lang="en-US" sz="2000" dirty="0"/>
              <a:t> to run in parallel.</a:t>
            </a:r>
            <a:endParaRPr lang="en-US" sz="2000" dirty="0">
              <a:latin typeface="Consolas"/>
              <a:cs typeface="Consolas"/>
            </a:endParaRPr>
          </a:p>
          <a:p>
            <a:endParaRPr lang="en-US" sz="1600" dirty="0">
              <a:latin typeface="Consolas"/>
              <a:cs typeface="Consolas"/>
            </a:endParaRPr>
          </a:p>
          <a:p>
            <a:r>
              <a:rPr lang="en-US" dirty="0" err="1">
                <a:latin typeface="Consolas"/>
                <a:cs typeface="Consolas"/>
              </a:rPr>
              <a:t>vector_add</a:t>
            </a:r>
            <a:r>
              <a:rPr lang="en-US" dirty="0">
                <a:solidFill>
                  <a:srgbClr val="FF0000"/>
                </a:solidFill>
                <a:latin typeface="Consolas"/>
                <a:cs typeface="Consolas"/>
              </a:rPr>
              <a:t>&lt;&lt;&lt;N / 256, 256&gt;&gt;&gt;</a:t>
            </a:r>
            <a:r>
              <a:rPr lang="en-US" dirty="0">
                <a:latin typeface="Consolas"/>
                <a:cs typeface="Consolas"/>
              </a:rPr>
              <a:t>(C, A, B, N);</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60</a:t>
            </a:fld>
            <a:endParaRPr lang="en-US"/>
          </a:p>
        </p:txBody>
      </p:sp>
      <p:sp>
        <p:nvSpPr>
          <p:cNvPr id="7" name="Freeform 6"/>
          <p:cNvSpPr/>
          <p:nvPr/>
        </p:nvSpPr>
        <p:spPr>
          <a:xfrm rot="453653">
            <a:off x="1178254"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453653">
            <a:off x="2092655"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rot="453653">
            <a:off x="3007055"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453653">
            <a:off x="3921455"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453653">
            <a:off x="4835855"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rot="453653">
            <a:off x="5750255"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453653">
            <a:off x="6664655" y="2431845"/>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rot="453653">
            <a:off x="7579054" y="2431846"/>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9144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25" name="TextBox 24"/>
          <p:cNvSpPr txBox="1"/>
          <p:nvPr/>
        </p:nvSpPr>
        <p:spPr>
          <a:xfrm>
            <a:off x="18288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26" name="TextBox 25"/>
          <p:cNvSpPr txBox="1"/>
          <p:nvPr/>
        </p:nvSpPr>
        <p:spPr>
          <a:xfrm>
            <a:off x="27432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27" name="TextBox 26"/>
          <p:cNvSpPr txBox="1"/>
          <p:nvPr/>
        </p:nvSpPr>
        <p:spPr>
          <a:xfrm>
            <a:off x="36576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28" name="TextBox 27"/>
          <p:cNvSpPr txBox="1"/>
          <p:nvPr/>
        </p:nvSpPr>
        <p:spPr>
          <a:xfrm>
            <a:off x="54864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29" name="TextBox 28"/>
          <p:cNvSpPr txBox="1"/>
          <p:nvPr/>
        </p:nvSpPr>
        <p:spPr>
          <a:xfrm>
            <a:off x="45720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30" name="TextBox 29"/>
          <p:cNvSpPr txBox="1"/>
          <p:nvPr/>
        </p:nvSpPr>
        <p:spPr>
          <a:xfrm>
            <a:off x="64008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31" name="TextBox 30"/>
          <p:cNvSpPr txBox="1"/>
          <p:nvPr/>
        </p:nvSpPr>
        <p:spPr>
          <a:xfrm>
            <a:off x="7315200" y="2038350"/>
            <a:ext cx="819230" cy="369332"/>
          </a:xfrm>
          <a:prstGeom prst="rect">
            <a:avLst/>
          </a:prstGeom>
          <a:noFill/>
        </p:spPr>
        <p:txBody>
          <a:bodyPr wrap="none" rtlCol="0">
            <a:spAutoFit/>
          </a:bodyPr>
          <a:lstStyle/>
          <a:p>
            <a:pPr algn="ctr"/>
            <a:r>
              <a:rPr lang="en-US" dirty="0">
                <a:solidFill>
                  <a:srgbClr val="0000FF"/>
                </a:solidFill>
                <a:latin typeface="Consolas"/>
                <a:cs typeface="Consolas"/>
              </a:rPr>
              <a:t>[0,N)</a:t>
            </a:r>
          </a:p>
        </p:txBody>
      </p:sp>
      <p:sp>
        <p:nvSpPr>
          <p:cNvPr id="32" name="TextBox 31"/>
          <p:cNvSpPr txBox="1"/>
          <p:nvPr/>
        </p:nvSpPr>
        <p:spPr>
          <a:xfrm>
            <a:off x="1122678" y="4171950"/>
            <a:ext cx="402674" cy="369332"/>
          </a:xfrm>
          <a:prstGeom prst="rect">
            <a:avLst/>
          </a:prstGeom>
          <a:noFill/>
        </p:spPr>
        <p:txBody>
          <a:bodyPr wrap="none" rtlCol="0">
            <a:spAutoFit/>
          </a:bodyPr>
          <a:lstStyle/>
          <a:p>
            <a:pPr algn="ctr"/>
            <a:r>
              <a:rPr lang="en-US" dirty="0">
                <a:latin typeface="Consolas"/>
                <a:cs typeface="Consolas"/>
              </a:rPr>
              <a:t>T</a:t>
            </a:r>
            <a:r>
              <a:rPr lang="en-US" baseline="-25000" dirty="0">
                <a:latin typeface="Consolas"/>
                <a:cs typeface="Consolas"/>
              </a:rPr>
              <a:t>0</a:t>
            </a:r>
          </a:p>
        </p:txBody>
      </p:sp>
      <p:sp>
        <p:nvSpPr>
          <p:cNvPr id="33" name="TextBox 32"/>
          <p:cNvSpPr txBox="1"/>
          <p:nvPr/>
        </p:nvSpPr>
        <p:spPr>
          <a:xfrm>
            <a:off x="19812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1</a:t>
            </a:r>
          </a:p>
        </p:txBody>
      </p:sp>
      <p:sp>
        <p:nvSpPr>
          <p:cNvPr id="34" name="TextBox 33"/>
          <p:cNvSpPr txBox="1"/>
          <p:nvPr/>
        </p:nvSpPr>
        <p:spPr>
          <a:xfrm>
            <a:off x="28956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2</a:t>
            </a:r>
          </a:p>
        </p:txBody>
      </p:sp>
      <p:sp>
        <p:nvSpPr>
          <p:cNvPr id="35" name="TextBox 34"/>
          <p:cNvSpPr txBox="1"/>
          <p:nvPr/>
        </p:nvSpPr>
        <p:spPr>
          <a:xfrm>
            <a:off x="38100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3</a:t>
            </a:r>
          </a:p>
        </p:txBody>
      </p:sp>
      <p:sp>
        <p:nvSpPr>
          <p:cNvPr id="36" name="TextBox 35"/>
          <p:cNvSpPr txBox="1"/>
          <p:nvPr/>
        </p:nvSpPr>
        <p:spPr>
          <a:xfrm>
            <a:off x="47244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4</a:t>
            </a:r>
          </a:p>
        </p:txBody>
      </p:sp>
      <p:sp>
        <p:nvSpPr>
          <p:cNvPr id="37" name="TextBox 36"/>
          <p:cNvSpPr txBox="1"/>
          <p:nvPr/>
        </p:nvSpPr>
        <p:spPr>
          <a:xfrm>
            <a:off x="56388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5</a:t>
            </a:r>
          </a:p>
        </p:txBody>
      </p:sp>
      <p:sp>
        <p:nvSpPr>
          <p:cNvPr id="38" name="TextBox 37"/>
          <p:cNvSpPr txBox="1"/>
          <p:nvPr/>
        </p:nvSpPr>
        <p:spPr>
          <a:xfrm>
            <a:off x="65532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6</a:t>
            </a:r>
          </a:p>
        </p:txBody>
      </p:sp>
      <p:sp>
        <p:nvSpPr>
          <p:cNvPr id="39" name="TextBox 38"/>
          <p:cNvSpPr txBox="1"/>
          <p:nvPr/>
        </p:nvSpPr>
        <p:spPr>
          <a:xfrm>
            <a:off x="7467600" y="41719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7</a:t>
            </a:r>
          </a:p>
        </p:txBody>
      </p:sp>
    </p:spTree>
    <p:extLst>
      <p:ext uri="{BB962C8B-B14F-4D97-AF65-F5344CB8AC3E}">
        <p14:creationId xmlns:p14="http://schemas.microsoft.com/office/powerpoint/2010/main" val="2224705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Must also change the work performed by the kernel.</a:t>
            </a:r>
          </a:p>
          <a:p>
            <a:endParaRPr lang="en-US" sz="1600" dirty="0">
              <a:latin typeface="Consolas"/>
              <a:cs typeface="Consolas"/>
            </a:endParaRPr>
          </a:p>
          <a:p>
            <a:r>
              <a:rPr lang="en-US" dirty="0">
                <a:latin typeface="Consolas"/>
                <a:cs typeface="Consolas"/>
              </a:rPr>
              <a:t>__global__ void </a:t>
            </a:r>
            <a:r>
              <a:rPr lang="en-US" dirty="0" err="1">
                <a:latin typeface="Consolas"/>
                <a:cs typeface="Consolas"/>
              </a:rPr>
              <a:t>vector_add</a:t>
            </a:r>
            <a:r>
              <a:rPr lang="en-US" dirty="0">
                <a:latin typeface="Consolas"/>
                <a:cs typeface="Consolas"/>
              </a:rPr>
              <a:t>(</a:t>
            </a:r>
            <a:r>
              <a:rPr lang="en-US" dirty="0" err="1">
                <a:latin typeface="Consolas"/>
                <a:cs typeface="Consolas"/>
              </a:rPr>
              <a:t>int</a:t>
            </a:r>
            <a:r>
              <a:rPr lang="en-US" dirty="0">
                <a:latin typeface="Consolas"/>
                <a:cs typeface="Consolas"/>
              </a:rPr>
              <a:t> *C, </a:t>
            </a:r>
            <a:r>
              <a:rPr lang="en-US" dirty="0" err="1">
                <a:latin typeface="Consolas"/>
                <a:cs typeface="Consolas"/>
              </a:rPr>
              <a:t>int</a:t>
            </a:r>
            <a:r>
              <a:rPr lang="en-US" dirty="0">
                <a:latin typeface="Consolas"/>
                <a:cs typeface="Consolas"/>
              </a:rPr>
              <a:t> *B, </a:t>
            </a:r>
            <a:r>
              <a:rPr lang="en-US" dirty="0" err="1">
                <a:latin typeface="Consolas"/>
                <a:cs typeface="Consolas"/>
              </a:rPr>
              <a:t>int</a:t>
            </a:r>
            <a:r>
              <a:rPr lang="en-US" dirty="0">
                <a:latin typeface="Consolas"/>
                <a:cs typeface="Consolas"/>
              </a:rPr>
              <a:t> *A, </a:t>
            </a:r>
            <a:r>
              <a:rPr lang="en-US" dirty="0" err="1">
                <a:latin typeface="Consolas"/>
                <a:cs typeface="Consolas"/>
              </a:rPr>
              <a:t>int</a:t>
            </a:r>
            <a:r>
              <a:rPr lang="en-US" dirty="0">
                <a:latin typeface="Consolas"/>
                <a:cs typeface="Consolas"/>
              </a:rPr>
              <a:t> N) {</a:t>
            </a:r>
          </a:p>
          <a:p>
            <a:r>
              <a:rPr lang="en-US" dirty="0">
                <a:solidFill>
                  <a:srgbClr val="0000FF"/>
                </a:solidFill>
                <a:latin typeface="Consolas"/>
                <a:cs typeface="Consolas"/>
              </a:rPr>
              <a:t>  </a:t>
            </a:r>
            <a:r>
              <a:rPr lang="en-US" dirty="0" err="1">
                <a:solidFill>
                  <a:srgbClr val="0000FF"/>
                </a:solidFill>
                <a:latin typeface="Consolas"/>
                <a:cs typeface="Consolas"/>
              </a:rPr>
              <a:t>const</a:t>
            </a:r>
            <a:r>
              <a:rPr lang="en-US" dirty="0">
                <a:solidFill>
                  <a:srgbClr val="0000FF"/>
                </a:solidFill>
                <a:latin typeface="Consolas"/>
                <a:cs typeface="Consolas"/>
              </a:rPr>
              <a:t> </a:t>
            </a:r>
            <a:r>
              <a:rPr lang="en-US" dirty="0" err="1">
                <a:solidFill>
                  <a:srgbClr val="0000FF"/>
                </a:solidFill>
                <a:latin typeface="Consolas"/>
                <a:cs typeface="Consolas"/>
              </a:rPr>
              <a:t>int</a:t>
            </a:r>
            <a:r>
              <a:rPr lang="en-US" dirty="0">
                <a:solidFill>
                  <a:srgbClr val="0000FF"/>
                </a:solidFill>
                <a:latin typeface="Consolas"/>
                <a:cs typeface="Consolas"/>
              </a:rPr>
              <a:t> </a:t>
            </a:r>
            <a:r>
              <a:rPr lang="en-US" dirty="0" err="1">
                <a:solidFill>
                  <a:srgbClr val="0000FF"/>
                </a:solidFill>
                <a:latin typeface="Consolas"/>
                <a:cs typeface="Consolas"/>
              </a:rPr>
              <a:t>i</a:t>
            </a:r>
            <a:r>
              <a:rPr lang="en-US" dirty="0">
                <a:solidFill>
                  <a:srgbClr val="0000FF"/>
                </a:solidFill>
                <a:latin typeface="Consolas"/>
                <a:cs typeface="Consolas"/>
              </a:rPr>
              <a:t> = </a:t>
            </a:r>
            <a:r>
              <a:rPr lang="en-US" dirty="0" err="1">
                <a:solidFill>
                  <a:srgbClr val="0000FF"/>
                </a:solidFill>
                <a:latin typeface="Consolas"/>
                <a:cs typeface="Consolas"/>
              </a:rPr>
              <a:t>blockIdx.x</a:t>
            </a:r>
            <a:r>
              <a:rPr lang="en-US" dirty="0">
                <a:solidFill>
                  <a:srgbClr val="0000FF"/>
                </a:solidFill>
                <a:latin typeface="Consolas"/>
                <a:cs typeface="Consolas"/>
              </a:rPr>
              <a:t> * </a:t>
            </a:r>
            <a:r>
              <a:rPr lang="en-US" dirty="0" err="1">
                <a:solidFill>
                  <a:srgbClr val="0000FF"/>
                </a:solidFill>
                <a:latin typeface="Consolas"/>
                <a:cs typeface="Consolas"/>
              </a:rPr>
              <a:t>blockDim.x</a:t>
            </a:r>
            <a:r>
              <a:rPr lang="en-US" dirty="0">
                <a:solidFill>
                  <a:srgbClr val="0000FF"/>
                </a:solidFill>
                <a:latin typeface="Consolas"/>
                <a:cs typeface="Consolas"/>
              </a:rPr>
              <a:t> + </a:t>
            </a:r>
            <a:r>
              <a:rPr lang="en-US" dirty="0" err="1">
                <a:solidFill>
                  <a:srgbClr val="0000FF"/>
                </a:solidFill>
                <a:latin typeface="Consolas"/>
                <a:cs typeface="Consolas"/>
              </a:rPr>
              <a:t>threadIdx.x</a:t>
            </a:r>
            <a:r>
              <a:rPr lang="en-US" dirty="0">
                <a:solidFill>
                  <a:srgbClr val="0000FF"/>
                </a:solidFill>
                <a:latin typeface="Consolas"/>
                <a:cs typeface="Consolas"/>
              </a:rPr>
              <a:t>;</a:t>
            </a:r>
          </a:p>
          <a:p>
            <a:r>
              <a:rPr lang="en-US" dirty="0">
                <a:latin typeface="Consolas"/>
                <a:cs typeface="Consolas"/>
              </a:rPr>
              <a:t>  C[</a:t>
            </a:r>
            <a:r>
              <a:rPr lang="en-US" dirty="0" err="1">
                <a:latin typeface="Consolas"/>
                <a:cs typeface="Consolas"/>
              </a:rPr>
              <a:t>i</a:t>
            </a:r>
            <a:r>
              <a:rPr lang="en-US" dirty="0">
                <a:latin typeface="Consolas"/>
                <a:cs typeface="Consolas"/>
              </a:rPr>
              <a:t>] = A[</a:t>
            </a:r>
            <a:r>
              <a:rPr lang="en-US" dirty="0" err="1">
                <a:latin typeface="Consolas"/>
                <a:cs typeface="Consolas"/>
              </a:rPr>
              <a:t>i</a:t>
            </a:r>
            <a:r>
              <a:rPr lang="en-US" dirty="0">
                <a:latin typeface="Consolas"/>
                <a:cs typeface="Consolas"/>
              </a:rPr>
              <a:t>] + B[</a:t>
            </a:r>
            <a:r>
              <a:rPr lang="en-US" dirty="0" err="1">
                <a:latin typeface="Consolas"/>
                <a:cs typeface="Consolas"/>
              </a:rPr>
              <a:t>i</a:t>
            </a:r>
            <a:r>
              <a:rPr lang="en-US" dirty="0">
                <a:latin typeface="Consolas"/>
                <a:cs typeface="Consolas"/>
              </a:rPr>
              <a:t>];</a:t>
            </a:r>
          </a:p>
          <a:p>
            <a:r>
              <a:rPr lang="en-US" dirty="0">
                <a:latin typeface="Consolas"/>
                <a:cs typeface="Consolas"/>
              </a:rPr>
              <a: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61</a:t>
            </a:fld>
            <a:endParaRPr lang="en-US"/>
          </a:p>
        </p:txBody>
      </p:sp>
      <p:sp>
        <p:nvSpPr>
          <p:cNvPr id="23" name="Freeform 22"/>
          <p:cNvSpPr/>
          <p:nvPr/>
        </p:nvSpPr>
        <p:spPr>
          <a:xfrm rot="453653">
            <a:off x="1178254"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453653">
            <a:off x="2092655"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453653">
            <a:off x="3007055"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453653">
            <a:off x="3921455"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rot="453653">
            <a:off x="4835855"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453653">
            <a:off x="5750255"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453653">
            <a:off x="6664655" y="2976913"/>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453653">
            <a:off x="7579054" y="2976914"/>
            <a:ext cx="303201" cy="1714130"/>
          </a:xfrm>
          <a:custGeom>
            <a:avLst/>
            <a:gdLst>
              <a:gd name="connsiteX0" fmla="*/ 0 w 303201"/>
              <a:gd name="connsiteY0" fmla="*/ 0 h 1714130"/>
              <a:gd name="connsiteX1" fmla="*/ 168737 w 303201"/>
              <a:gd name="connsiteY1" fmla="*/ 301971 h 1714130"/>
              <a:gd name="connsiteX2" fmla="*/ 17761 w 303201"/>
              <a:gd name="connsiteY2" fmla="*/ 612824 h 1714130"/>
              <a:gd name="connsiteX3" fmla="*/ 266427 w 303201"/>
              <a:gd name="connsiteY3" fmla="*/ 879269 h 1714130"/>
              <a:gd name="connsiteX4" fmla="*/ 106570 w 303201"/>
              <a:gd name="connsiteY4" fmla="*/ 1207884 h 1714130"/>
              <a:gd name="connsiteX5" fmla="*/ 301950 w 303201"/>
              <a:gd name="connsiteY5" fmla="*/ 1438803 h 1714130"/>
              <a:gd name="connsiteX6" fmla="*/ 195379 w 303201"/>
              <a:gd name="connsiteY6" fmla="*/ 1714130 h 171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201" h="1714130">
                <a:moveTo>
                  <a:pt x="0" y="0"/>
                </a:moveTo>
                <a:cubicBezTo>
                  <a:pt x="82888" y="99917"/>
                  <a:pt x="165777" y="199834"/>
                  <a:pt x="168737" y="301971"/>
                </a:cubicBezTo>
                <a:cubicBezTo>
                  <a:pt x="171697" y="404108"/>
                  <a:pt x="1479" y="516608"/>
                  <a:pt x="17761" y="612824"/>
                </a:cubicBezTo>
                <a:cubicBezTo>
                  <a:pt x="34043" y="709040"/>
                  <a:pt x="251626" y="780092"/>
                  <a:pt x="266427" y="879269"/>
                </a:cubicBezTo>
                <a:cubicBezTo>
                  <a:pt x="281228" y="978446"/>
                  <a:pt x="100650" y="1114628"/>
                  <a:pt x="106570" y="1207884"/>
                </a:cubicBezTo>
                <a:cubicBezTo>
                  <a:pt x="112490" y="1301140"/>
                  <a:pt x="287149" y="1354429"/>
                  <a:pt x="301950" y="1438803"/>
                </a:cubicBezTo>
                <a:cubicBezTo>
                  <a:pt x="316751" y="1523177"/>
                  <a:pt x="195379" y="1714130"/>
                  <a:pt x="195379" y="1714130"/>
                </a:cubicBezTo>
              </a:path>
            </a:pathLst>
          </a:cu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1167562" y="2571750"/>
            <a:ext cx="312906" cy="369332"/>
          </a:xfrm>
          <a:prstGeom prst="rect">
            <a:avLst/>
          </a:prstGeom>
          <a:noFill/>
        </p:spPr>
        <p:txBody>
          <a:bodyPr wrap="none" rtlCol="0">
            <a:spAutoFit/>
          </a:bodyPr>
          <a:lstStyle/>
          <a:p>
            <a:pPr algn="ctr"/>
            <a:r>
              <a:rPr lang="en-US" dirty="0">
                <a:solidFill>
                  <a:srgbClr val="0000FF"/>
                </a:solidFill>
                <a:latin typeface="Consolas"/>
                <a:cs typeface="Consolas"/>
              </a:rPr>
              <a:t>0</a:t>
            </a:r>
          </a:p>
        </p:txBody>
      </p:sp>
      <p:sp>
        <p:nvSpPr>
          <p:cNvPr id="40" name="TextBox 39"/>
          <p:cNvSpPr txBox="1"/>
          <p:nvPr/>
        </p:nvSpPr>
        <p:spPr>
          <a:xfrm>
            <a:off x="20826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1</a:t>
            </a:r>
          </a:p>
        </p:txBody>
      </p:sp>
      <p:sp>
        <p:nvSpPr>
          <p:cNvPr id="41" name="TextBox 40"/>
          <p:cNvSpPr txBox="1"/>
          <p:nvPr/>
        </p:nvSpPr>
        <p:spPr>
          <a:xfrm>
            <a:off x="29970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2</a:t>
            </a:r>
          </a:p>
        </p:txBody>
      </p:sp>
      <p:sp>
        <p:nvSpPr>
          <p:cNvPr id="42" name="TextBox 41"/>
          <p:cNvSpPr txBox="1"/>
          <p:nvPr/>
        </p:nvSpPr>
        <p:spPr>
          <a:xfrm>
            <a:off x="39114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3</a:t>
            </a:r>
          </a:p>
        </p:txBody>
      </p:sp>
      <p:sp>
        <p:nvSpPr>
          <p:cNvPr id="43" name="TextBox 42"/>
          <p:cNvSpPr txBox="1"/>
          <p:nvPr/>
        </p:nvSpPr>
        <p:spPr>
          <a:xfrm>
            <a:off x="57402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5</a:t>
            </a:r>
          </a:p>
        </p:txBody>
      </p:sp>
      <p:sp>
        <p:nvSpPr>
          <p:cNvPr id="44" name="TextBox 43"/>
          <p:cNvSpPr txBox="1"/>
          <p:nvPr/>
        </p:nvSpPr>
        <p:spPr>
          <a:xfrm>
            <a:off x="48258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4</a:t>
            </a:r>
          </a:p>
        </p:txBody>
      </p:sp>
      <p:sp>
        <p:nvSpPr>
          <p:cNvPr id="45" name="TextBox 44"/>
          <p:cNvSpPr txBox="1"/>
          <p:nvPr/>
        </p:nvSpPr>
        <p:spPr>
          <a:xfrm>
            <a:off x="66546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6</a:t>
            </a:r>
          </a:p>
        </p:txBody>
      </p:sp>
      <p:sp>
        <p:nvSpPr>
          <p:cNvPr id="46" name="TextBox 45"/>
          <p:cNvSpPr txBox="1"/>
          <p:nvPr/>
        </p:nvSpPr>
        <p:spPr>
          <a:xfrm>
            <a:off x="7569025" y="2571750"/>
            <a:ext cx="311579" cy="369332"/>
          </a:xfrm>
          <a:prstGeom prst="rect">
            <a:avLst/>
          </a:prstGeom>
          <a:noFill/>
        </p:spPr>
        <p:txBody>
          <a:bodyPr wrap="none" rtlCol="0">
            <a:spAutoFit/>
          </a:bodyPr>
          <a:lstStyle/>
          <a:p>
            <a:pPr algn="ctr"/>
            <a:r>
              <a:rPr lang="en-US" dirty="0">
                <a:solidFill>
                  <a:srgbClr val="0000FF"/>
                </a:solidFill>
                <a:latin typeface="Consolas"/>
                <a:cs typeface="Consolas"/>
              </a:rPr>
              <a:t>7</a:t>
            </a:r>
          </a:p>
        </p:txBody>
      </p:sp>
      <p:sp>
        <p:nvSpPr>
          <p:cNvPr id="47" name="TextBox 46"/>
          <p:cNvSpPr txBox="1"/>
          <p:nvPr/>
        </p:nvSpPr>
        <p:spPr>
          <a:xfrm>
            <a:off x="1122678" y="4629150"/>
            <a:ext cx="402674" cy="369332"/>
          </a:xfrm>
          <a:prstGeom prst="rect">
            <a:avLst/>
          </a:prstGeom>
          <a:noFill/>
        </p:spPr>
        <p:txBody>
          <a:bodyPr wrap="none" rtlCol="0">
            <a:spAutoFit/>
          </a:bodyPr>
          <a:lstStyle/>
          <a:p>
            <a:pPr algn="ctr"/>
            <a:r>
              <a:rPr lang="en-US" dirty="0">
                <a:latin typeface="Consolas"/>
                <a:cs typeface="Consolas"/>
              </a:rPr>
              <a:t>T</a:t>
            </a:r>
            <a:r>
              <a:rPr lang="en-US" baseline="-25000" dirty="0">
                <a:latin typeface="Consolas"/>
                <a:cs typeface="Consolas"/>
              </a:rPr>
              <a:t>0</a:t>
            </a:r>
          </a:p>
        </p:txBody>
      </p:sp>
      <p:sp>
        <p:nvSpPr>
          <p:cNvPr id="48" name="TextBox 47"/>
          <p:cNvSpPr txBox="1"/>
          <p:nvPr/>
        </p:nvSpPr>
        <p:spPr>
          <a:xfrm>
            <a:off x="19812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1</a:t>
            </a:r>
          </a:p>
        </p:txBody>
      </p:sp>
      <p:sp>
        <p:nvSpPr>
          <p:cNvPr id="49" name="TextBox 48"/>
          <p:cNvSpPr txBox="1"/>
          <p:nvPr/>
        </p:nvSpPr>
        <p:spPr>
          <a:xfrm>
            <a:off x="28956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2</a:t>
            </a:r>
          </a:p>
        </p:txBody>
      </p:sp>
      <p:sp>
        <p:nvSpPr>
          <p:cNvPr id="50" name="TextBox 49"/>
          <p:cNvSpPr txBox="1"/>
          <p:nvPr/>
        </p:nvSpPr>
        <p:spPr>
          <a:xfrm>
            <a:off x="38100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3</a:t>
            </a:r>
          </a:p>
        </p:txBody>
      </p:sp>
      <p:sp>
        <p:nvSpPr>
          <p:cNvPr id="51" name="TextBox 50"/>
          <p:cNvSpPr txBox="1"/>
          <p:nvPr/>
        </p:nvSpPr>
        <p:spPr>
          <a:xfrm>
            <a:off x="47244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4</a:t>
            </a:r>
          </a:p>
        </p:txBody>
      </p:sp>
      <p:sp>
        <p:nvSpPr>
          <p:cNvPr id="52" name="TextBox 51"/>
          <p:cNvSpPr txBox="1"/>
          <p:nvPr/>
        </p:nvSpPr>
        <p:spPr>
          <a:xfrm>
            <a:off x="56388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5</a:t>
            </a:r>
          </a:p>
        </p:txBody>
      </p:sp>
      <p:sp>
        <p:nvSpPr>
          <p:cNvPr id="53" name="TextBox 52"/>
          <p:cNvSpPr txBox="1"/>
          <p:nvPr/>
        </p:nvSpPr>
        <p:spPr>
          <a:xfrm>
            <a:off x="65532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6</a:t>
            </a:r>
          </a:p>
        </p:txBody>
      </p:sp>
      <p:sp>
        <p:nvSpPr>
          <p:cNvPr id="54" name="TextBox 53"/>
          <p:cNvSpPr txBox="1"/>
          <p:nvPr/>
        </p:nvSpPr>
        <p:spPr>
          <a:xfrm>
            <a:off x="7467600" y="4629150"/>
            <a:ext cx="533400" cy="369332"/>
          </a:xfrm>
          <a:prstGeom prst="rect">
            <a:avLst/>
          </a:prstGeom>
          <a:noFill/>
        </p:spPr>
        <p:txBody>
          <a:bodyPr wrap="square" rtlCol="0">
            <a:spAutoFit/>
          </a:bodyPr>
          <a:lstStyle/>
          <a:p>
            <a:pPr algn="ctr"/>
            <a:r>
              <a:rPr lang="en-US" dirty="0">
                <a:latin typeface="Consolas"/>
                <a:cs typeface="Consolas"/>
              </a:rPr>
              <a:t>T</a:t>
            </a:r>
            <a:r>
              <a:rPr lang="en-US" baseline="-25000" dirty="0">
                <a:latin typeface="Consolas"/>
                <a:cs typeface="Consolas"/>
              </a:rPr>
              <a:t>7</a:t>
            </a:r>
          </a:p>
        </p:txBody>
      </p:sp>
    </p:spTree>
    <p:extLst>
      <p:ext uri="{BB962C8B-B14F-4D97-AF65-F5344CB8AC3E}">
        <p14:creationId xmlns:p14="http://schemas.microsoft.com/office/powerpoint/2010/main" val="897451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sz="2000" dirty="0"/>
              <a:t>Using the previous slides as a guide, add parallelism to the </a:t>
            </a:r>
            <a:r>
              <a:rPr lang="en-US" dirty="0" err="1">
                <a:latin typeface="Consolas"/>
                <a:cs typeface="Consolas"/>
              </a:rPr>
              <a:t>vecadd</a:t>
            </a:r>
            <a:r>
              <a:rPr lang="en-US" sz="2000" dirty="0"/>
              <a:t> example:</a:t>
            </a:r>
          </a:p>
          <a:p>
            <a:endParaRPr lang="en-US" sz="2000" dirty="0"/>
          </a:p>
          <a:p>
            <a:pPr marL="457200" indent="-457200">
              <a:buFont typeface="+mj-lt"/>
              <a:buAutoNum type="arabicPeriod"/>
            </a:pPr>
            <a:r>
              <a:rPr lang="en-US" dirty="0"/>
              <a:t>Change the &lt;&lt;&lt;...&gt;&gt;&gt; launch configuration to use B threads per block, N/B blocks</a:t>
            </a:r>
          </a:p>
          <a:p>
            <a:pPr marL="914400" lvl="1" indent="-457200">
              <a:buFont typeface="Arial"/>
              <a:buChar char="•"/>
            </a:pPr>
            <a:r>
              <a:rPr lang="en-US" sz="1600" dirty="0"/>
              <a:t>Be careful that the N you run is evenly divisible by B</a:t>
            </a:r>
          </a:p>
          <a:p>
            <a:pPr marL="914400" lvl="1" indent="-457200">
              <a:buFont typeface="Arial"/>
              <a:buChar char="•"/>
            </a:pPr>
            <a:r>
              <a:rPr lang="en-US" sz="1600" dirty="0"/>
              <a:t>CUDA supports up to 1,024 threads per block</a:t>
            </a:r>
          </a:p>
          <a:p>
            <a:pPr marL="457200" indent="-457200">
              <a:buFont typeface="+mj-lt"/>
              <a:buAutoNum type="arabicPeriod"/>
            </a:pPr>
            <a:r>
              <a:rPr lang="en-US" dirty="0"/>
              <a:t>Change the kernel to process a single data point</a:t>
            </a:r>
          </a:p>
          <a:p>
            <a:endParaRPr lang="en-US" sz="2000" dirty="0">
              <a:latin typeface="Calibri"/>
              <a:cs typeface="Calibri"/>
            </a:endParaRPr>
          </a:p>
          <a:p>
            <a:r>
              <a:rPr lang="en-US" sz="2000" dirty="0">
                <a:latin typeface="Calibri"/>
                <a:cs typeface="Calibri"/>
              </a:rPr>
              <a:t>Does performance improve?</a:t>
            </a:r>
          </a:p>
          <a:p>
            <a:endParaRPr lang="en-US" sz="2000" dirty="0">
              <a:latin typeface="Calibri"/>
              <a:cs typeface="Calibri"/>
            </a:endParaRPr>
          </a:p>
          <a:p>
            <a:pPr algn="ctr"/>
            <a:r>
              <a:rPr lang="en-US" sz="2000" dirty="0">
                <a:latin typeface="Consolas"/>
                <a:cs typeface="Consolas"/>
              </a:rPr>
              <a:t>$ ./</a:t>
            </a:r>
            <a:r>
              <a:rPr lang="en-US" sz="2000" dirty="0" err="1">
                <a:latin typeface="Consolas"/>
                <a:cs typeface="Consolas"/>
              </a:rPr>
              <a:t>vecadd</a:t>
            </a:r>
            <a:r>
              <a:rPr lang="en-US" sz="2000" dirty="0">
                <a:latin typeface="Consolas"/>
                <a:cs typeface="Consolas"/>
              </a:rPr>
              <a:t> 1048576</a:t>
            </a:r>
          </a:p>
          <a:p>
            <a:endParaRPr lang="en-US" sz="2000" dirty="0">
              <a:latin typeface="Calibri"/>
              <a:cs typeface="Calibri"/>
            </a:endParaRPr>
          </a:p>
          <a:p>
            <a:r>
              <a:rPr lang="en-US" sz="2000" dirty="0">
                <a:latin typeface="Calibri"/>
                <a:cs typeface="Calibri"/>
              </a:rPr>
              <a:t>Does block size affect performance?</a:t>
            </a: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Adding CUDA Parallelism</a:t>
            </a:r>
          </a:p>
        </p:txBody>
      </p:sp>
      <p:sp>
        <p:nvSpPr>
          <p:cNvPr id="2" name="Slide Number Placeholder 1"/>
          <p:cNvSpPr>
            <a:spLocks noGrp="1"/>
          </p:cNvSpPr>
          <p:nvPr>
            <p:ph type="sldNum" sz="quarter" idx="12"/>
          </p:nvPr>
        </p:nvSpPr>
        <p:spPr/>
        <p:txBody>
          <a:bodyPr/>
          <a:lstStyle/>
          <a:p>
            <a:fld id="{63C537C0-9BD9-40EB-BADE-4FE671F46F7E}" type="slidenum">
              <a:rPr lang="en-US" smtClean="0"/>
              <a:t>62</a:t>
            </a:fld>
            <a:endParaRPr lang="en-US"/>
          </a:p>
        </p:txBody>
      </p:sp>
    </p:spTree>
    <p:extLst>
      <p:ext uri="{BB962C8B-B14F-4D97-AF65-F5344CB8AC3E}">
        <p14:creationId xmlns:p14="http://schemas.microsoft.com/office/powerpoint/2010/main" val="1441540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63</a:t>
            </a:fld>
            <a:endParaRPr lang="en-US"/>
          </a:p>
        </p:txBody>
      </p:sp>
      <p:sp>
        <p:nvSpPr>
          <p:cNvPr id="3" name="TextBox 2"/>
          <p:cNvSpPr txBox="1"/>
          <p:nvPr/>
        </p:nvSpPr>
        <p:spPr>
          <a:xfrm>
            <a:off x="6324600" y="1047750"/>
            <a:ext cx="2667000" cy="3139321"/>
          </a:xfrm>
          <a:prstGeom prst="rect">
            <a:avLst/>
          </a:prstGeom>
          <a:noFill/>
        </p:spPr>
        <p:txBody>
          <a:bodyPr wrap="square" rtlCol="0">
            <a:spAutoFit/>
          </a:bodyPr>
          <a:lstStyle/>
          <a:p>
            <a:r>
              <a:rPr lang="en-US" dirty="0"/>
              <a:t>More similar host and device performance (was ~150,000 us).</a:t>
            </a:r>
          </a:p>
          <a:p>
            <a:endParaRPr lang="en-US" dirty="0"/>
          </a:p>
          <a:p>
            <a:r>
              <a:rPr lang="en-US" dirty="0"/>
              <a:t>No clear trends in performance as a function of block size (yet).</a:t>
            </a:r>
          </a:p>
          <a:p>
            <a:endParaRPr lang="en-US" dirty="0"/>
          </a:p>
          <a:p>
            <a:r>
              <a:rPr lang="en-US" dirty="0"/>
              <a:t>Still not great performance, time to go back to </a:t>
            </a:r>
            <a:r>
              <a:rPr lang="en-US" sz="1600" dirty="0" err="1">
                <a:latin typeface="Consolas"/>
                <a:cs typeface="Consolas"/>
              </a:rPr>
              <a:t>nvprof</a:t>
            </a:r>
            <a:r>
              <a:rPr lang="en-US" dirty="0"/>
              <a:t>.</a:t>
            </a:r>
          </a:p>
        </p:txBody>
      </p:sp>
      <p:pic>
        <p:nvPicPr>
          <p:cNvPr id="4" name="Picture 3"/>
          <p:cNvPicPr>
            <a:picLocks noChangeAspect="1"/>
          </p:cNvPicPr>
          <p:nvPr/>
        </p:nvPicPr>
        <p:blipFill>
          <a:blip r:embed="rId2"/>
          <a:stretch>
            <a:fillRect/>
          </a:stretch>
        </p:blipFill>
        <p:spPr>
          <a:xfrm>
            <a:off x="228600" y="971550"/>
            <a:ext cx="6096000" cy="3657600"/>
          </a:xfrm>
          <a:prstGeom prst="rect">
            <a:avLst/>
          </a:prstGeom>
        </p:spPr>
      </p:pic>
      <p:sp>
        <p:nvSpPr>
          <p:cNvPr id="9" name="Rectangle 8"/>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Adding CUDA Parallelism</a:t>
            </a:r>
          </a:p>
        </p:txBody>
      </p:sp>
    </p:spTree>
    <p:extLst>
      <p:ext uri="{BB962C8B-B14F-4D97-AF65-F5344CB8AC3E}">
        <p14:creationId xmlns:p14="http://schemas.microsoft.com/office/powerpoint/2010/main" val="192179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noChangeAspect="1"/>
          </p:cNvSpPr>
          <p:nvPr/>
        </p:nvSpPr>
        <p:spPr>
          <a:xfrm>
            <a:off x="381000" y="1005840"/>
            <a:ext cx="8534400" cy="3699510"/>
          </a:xfrm>
          <a:prstGeom prst="rect">
            <a:avLst/>
          </a:prstGeom>
          <a:noFill/>
        </p:spPr>
        <p:txBody>
          <a:bodyPr wrap="square" rtlCol="0">
            <a:noAutofit/>
          </a:bodyPr>
          <a:lstStyle/>
          <a:p>
            <a:r>
              <a:rPr lang="en-US" dirty="0">
                <a:latin typeface="Consolas"/>
                <a:cs typeface="Consolas"/>
              </a:rPr>
              <a:t>$HOME/</a:t>
            </a:r>
            <a:r>
              <a:rPr lang="en-US" dirty="0" err="1">
                <a:latin typeface="Consolas"/>
                <a:cs typeface="Consolas"/>
              </a:rPr>
              <a:t>bootcamp-gpu</a:t>
            </a:r>
            <a:r>
              <a:rPr lang="en-US" dirty="0">
                <a:latin typeface="Consolas"/>
                <a:cs typeface="Consolas"/>
              </a:rPr>
              <a:t>/</a:t>
            </a:r>
            <a:r>
              <a:rPr lang="en-US" dirty="0" err="1">
                <a:latin typeface="Consolas"/>
                <a:cs typeface="Consolas"/>
              </a:rPr>
              <a:t>src</a:t>
            </a:r>
            <a:r>
              <a:rPr lang="en-US" dirty="0">
                <a:latin typeface="Consolas"/>
                <a:cs typeface="Consolas"/>
              </a:rPr>
              <a:t>/01_vecadd</a:t>
            </a:r>
            <a:r>
              <a:rPr lang="en-US" sz="2000" dirty="0">
                <a:latin typeface="Calibri"/>
                <a:cs typeface="Calibri"/>
              </a:rPr>
              <a:t> contains an example solution that allows configuring threads per block from the command line:</a:t>
            </a:r>
          </a:p>
          <a:p>
            <a:endParaRPr lang="en-US" sz="2000" dirty="0">
              <a:latin typeface="Calibri"/>
              <a:cs typeface="Calibri"/>
            </a:endParaRPr>
          </a:p>
          <a:p>
            <a:r>
              <a:rPr lang="en-US" dirty="0">
                <a:latin typeface="Consolas"/>
                <a:cs typeface="Consolas"/>
              </a:rPr>
              <a:t>$ cd $HOME/</a:t>
            </a:r>
            <a:r>
              <a:rPr lang="en-US" dirty="0" err="1">
                <a:latin typeface="Consolas"/>
                <a:cs typeface="Consolas"/>
              </a:rPr>
              <a:t>bootcamp-gpu</a:t>
            </a:r>
            <a:r>
              <a:rPr lang="en-US" dirty="0">
                <a:latin typeface="Consolas"/>
                <a:cs typeface="Consolas"/>
              </a:rPr>
              <a:t>/</a:t>
            </a:r>
            <a:r>
              <a:rPr lang="en-US" dirty="0" err="1">
                <a:latin typeface="Consolas"/>
                <a:cs typeface="Consolas"/>
              </a:rPr>
              <a:t>src</a:t>
            </a:r>
            <a:r>
              <a:rPr lang="en-US" dirty="0">
                <a:latin typeface="Consolas"/>
                <a:cs typeface="Consolas"/>
              </a:rPr>
              <a:t>/01_vecadd</a:t>
            </a:r>
          </a:p>
          <a:p>
            <a:r>
              <a:rPr lang="en-US" dirty="0">
                <a:latin typeface="Consolas"/>
                <a:cs typeface="Consolas"/>
              </a:rPr>
              <a:t>$ ./</a:t>
            </a:r>
            <a:r>
              <a:rPr lang="en-US" dirty="0" err="1">
                <a:latin typeface="Consolas"/>
                <a:cs typeface="Consolas"/>
              </a:rPr>
              <a:t>vecadd</a:t>
            </a:r>
            <a:r>
              <a:rPr lang="en-US" dirty="0">
                <a:latin typeface="Consolas"/>
                <a:cs typeface="Consolas"/>
              </a:rPr>
              <a:t> &lt;N&gt; &lt;threads-per-block&gt;</a:t>
            </a:r>
          </a:p>
          <a:p>
            <a:endParaRPr lang="en-US" dirty="0">
              <a:latin typeface="Consolas"/>
              <a:cs typeface="Consolas"/>
            </a:endParaRPr>
          </a:p>
          <a:p>
            <a:r>
              <a:rPr lang="en-US" sz="2000" dirty="0">
                <a:latin typeface="Calibri"/>
                <a:cs typeface="Calibri"/>
              </a:rPr>
              <a:t>Try:</a:t>
            </a:r>
          </a:p>
          <a:p>
            <a:endParaRPr lang="en-US" dirty="0">
              <a:latin typeface="Consolas"/>
              <a:cs typeface="Consolas"/>
            </a:endParaRPr>
          </a:p>
          <a:p>
            <a:r>
              <a:rPr lang="en-US" dirty="0">
                <a:latin typeface="Consolas"/>
                <a:cs typeface="Consolas"/>
              </a:rPr>
              <a:t>$ </a:t>
            </a:r>
            <a:r>
              <a:rPr lang="en-US" dirty="0" err="1">
                <a:latin typeface="Consolas"/>
                <a:cs typeface="Consolas"/>
              </a:rPr>
              <a:t>nvprof</a:t>
            </a:r>
            <a:r>
              <a:rPr lang="en-US" dirty="0">
                <a:latin typeface="Consolas"/>
                <a:cs typeface="Consolas"/>
              </a:rPr>
              <a:t> --metrics </a:t>
            </a:r>
            <a:r>
              <a:rPr lang="en-US" dirty="0" err="1">
                <a:latin typeface="Consolas"/>
                <a:cs typeface="Consolas"/>
              </a:rPr>
              <a:t>ipc,sm_efficiency,alu_fu_utilization</a:t>
            </a:r>
            <a:r>
              <a:rPr lang="en-US" dirty="0">
                <a:latin typeface="Consolas"/>
                <a:cs typeface="Consolas"/>
              </a:rPr>
              <a:t> \</a:t>
            </a:r>
          </a:p>
          <a:p>
            <a:r>
              <a:rPr lang="en-US" dirty="0">
                <a:latin typeface="Consolas"/>
                <a:cs typeface="Consolas"/>
              </a:rPr>
              <a:t>      ./</a:t>
            </a:r>
            <a:r>
              <a:rPr lang="en-US" dirty="0" err="1">
                <a:latin typeface="Consolas"/>
                <a:cs typeface="Consolas"/>
              </a:rPr>
              <a:t>vecadd</a:t>
            </a:r>
            <a:r>
              <a:rPr lang="en-US" dirty="0">
                <a:latin typeface="Consolas"/>
                <a:cs typeface="Consolas"/>
              </a:rPr>
              <a:t> 1048576 256</a:t>
            </a:r>
          </a:p>
          <a:p>
            <a:endParaRPr lang="en-US" dirty="0">
              <a:latin typeface="Consolas"/>
              <a:cs typeface="Consolas"/>
            </a:endParaRPr>
          </a:p>
          <a:p>
            <a:r>
              <a:rPr lang="en-US" dirty="0">
                <a:latin typeface="Consolas"/>
                <a:cs typeface="Consolas"/>
              </a:rPr>
              <a:t>$ </a:t>
            </a:r>
            <a:r>
              <a:rPr lang="en-US" dirty="0" err="1">
                <a:latin typeface="Consolas"/>
                <a:cs typeface="Consolas"/>
              </a:rPr>
              <a:t>nvprof</a:t>
            </a:r>
            <a:r>
              <a:rPr lang="en-US" dirty="0">
                <a:latin typeface="Consolas"/>
                <a:cs typeface="Consolas"/>
              </a:rPr>
              <a:t> ./</a:t>
            </a:r>
            <a:r>
              <a:rPr lang="en-US" dirty="0" err="1">
                <a:latin typeface="Consolas"/>
                <a:cs typeface="Consolas"/>
              </a:rPr>
              <a:t>vecadd</a:t>
            </a:r>
            <a:r>
              <a:rPr lang="en-US" dirty="0">
                <a:latin typeface="Consolas"/>
                <a:cs typeface="Consolas"/>
              </a:rPr>
              <a:t> 1048576 256</a:t>
            </a: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Adding CUDA Parallelism</a:t>
            </a:r>
          </a:p>
        </p:txBody>
      </p:sp>
      <p:sp>
        <p:nvSpPr>
          <p:cNvPr id="2" name="Slide Number Placeholder 1"/>
          <p:cNvSpPr>
            <a:spLocks noGrp="1"/>
          </p:cNvSpPr>
          <p:nvPr>
            <p:ph type="sldNum" sz="quarter" idx="12"/>
          </p:nvPr>
        </p:nvSpPr>
        <p:spPr/>
        <p:txBody>
          <a:bodyPr/>
          <a:lstStyle/>
          <a:p>
            <a:fld id="{63C537C0-9BD9-40EB-BADE-4FE671F46F7E}" type="slidenum">
              <a:rPr lang="en-US" smtClean="0"/>
              <a:t>64</a:t>
            </a:fld>
            <a:endParaRPr lang="en-US"/>
          </a:p>
        </p:txBody>
      </p:sp>
    </p:spTree>
    <p:extLst>
      <p:ext uri="{BB962C8B-B14F-4D97-AF65-F5344CB8AC3E}">
        <p14:creationId xmlns:p14="http://schemas.microsoft.com/office/powerpoint/2010/main" val="1005297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65</a:t>
            </a:fld>
            <a:endParaRPr lang="en-US" dirty="0"/>
          </a:p>
        </p:txBody>
      </p:sp>
      <p:sp>
        <p:nvSpPr>
          <p:cNvPr id="7" name="TextBox 6"/>
          <p:cNvSpPr txBox="1">
            <a:spLocks noChangeAspect="1"/>
          </p:cNvSpPr>
          <p:nvPr/>
        </p:nvSpPr>
        <p:spPr>
          <a:xfrm>
            <a:off x="381000" y="1005840"/>
            <a:ext cx="8610600" cy="3699510"/>
          </a:xfrm>
          <a:prstGeom prst="rect">
            <a:avLst/>
          </a:prstGeom>
          <a:noFill/>
        </p:spPr>
        <p:txBody>
          <a:bodyPr wrap="square" rtlCol="0">
            <a:noAutofit/>
          </a:bodyPr>
          <a:lstStyle/>
          <a:p>
            <a:r>
              <a:rPr lang="en-US" sz="1600" dirty="0">
                <a:latin typeface="Consolas"/>
                <a:cs typeface="Consolas"/>
              </a:rPr>
              <a:t>$ </a:t>
            </a:r>
            <a:r>
              <a:rPr lang="en-US" sz="1600" dirty="0" err="1">
                <a:latin typeface="Consolas"/>
                <a:cs typeface="Consolas"/>
              </a:rPr>
              <a:t>nvprof</a:t>
            </a:r>
            <a:r>
              <a:rPr lang="en-US" sz="1600" dirty="0">
                <a:latin typeface="Consolas"/>
                <a:cs typeface="Consolas"/>
              </a:rPr>
              <a:t> --metrics </a:t>
            </a:r>
            <a:r>
              <a:rPr lang="en-US" sz="1600" dirty="0" err="1">
                <a:latin typeface="Consolas"/>
                <a:cs typeface="Consolas"/>
              </a:rPr>
              <a:t>ipc,sm_efficiency,alu_fu_utilization</a:t>
            </a:r>
            <a:r>
              <a:rPr lang="en-US" sz="1600" dirty="0">
                <a:latin typeface="Consolas"/>
                <a:cs typeface="Consolas"/>
              </a:rPr>
              <a:t> ./</a:t>
            </a:r>
            <a:r>
              <a:rPr lang="en-US" sz="1600" dirty="0" err="1">
                <a:latin typeface="Consolas"/>
                <a:cs typeface="Consolas"/>
              </a:rPr>
              <a:t>vecadd</a:t>
            </a:r>
            <a:r>
              <a:rPr lang="en-US" sz="1600" dirty="0">
                <a:latin typeface="Consolas"/>
                <a:cs typeface="Consolas"/>
              </a:rPr>
              <a:t> 1048576</a:t>
            </a:r>
          </a:p>
          <a:p>
            <a:endParaRPr lang="en-US" dirty="0">
              <a:latin typeface="Consolas"/>
              <a:cs typeface="Consolas"/>
            </a:endParaRPr>
          </a:p>
          <a:p>
            <a:r>
              <a:rPr lang="en-US" sz="1100" dirty="0">
                <a:solidFill>
                  <a:schemeClr val="bg1">
                    <a:lumMod val="65000"/>
                  </a:schemeClr>
                </a:solidFill>
                <a:latin typeface="Consolas"/>
                <a:cs typeface="Consolas"/>
              </a:rPr>
              <a:t>==32216== NVPROF is profiling process 32216, command: ./</a:t>
            </a:r>
            <a:r>
              <a:rPr lang="en-US" sz="1100" dirty="0" err="1">
                <a:solidFill>
                  <a:schemeClr val="bg1">
                    <a:lumMod val="65000"/>
                  </a:schemeClr>
                </a:solidFill>
                <a:latin typeface="Consolas"/>
                <a:cs typeface="Consolas"/>
              </a:rPr>
              <a:t>vecadd</a:t>
            </a:r>
            <a:r>
              <a:rPr lang="en-US" sz="1100" dirty="0">
                <a:solidFill>
                  <a:schemeClr val="bg1">
                    <a:lumMod val="65000"/>
                  </a:schemeClr>
                </a:solidFill>
                <a:latin typeface="Consolas"/>
                <a:cs typeface="Consolas"/>
              </a:rPr>
              <a:t> 1048576</a:t>
            </a:r>
          </a:p>
          <a:p>
            <a:r>
              <a:rPr lang="en-US" sz="1100" dirty="0">
                <a:solidFill>
                  <a:schemeClr val="bg1">
                    <a:lumMod val="65000"/>
                  </a:schemeClr>
                </a:solidFill>
                <a:latin typeface="Consolas"/>
                <a:cs typeface="Consolas"/>
              </a:rPr>
              <a:t>==32216== Warning: Some kernel(s) will be replayed on device 0 in order to collect all events/metrics.</a:t>
            </a:r>
          </a:p>
          <a:p>
            <a:r>
              <a:rPr lang="en-US" sz="1100" dirty="0">
                <a:solidFill>
                  <a:schemeClr val="bg1">
                    <a:lumMod val="65000"/>
                  </a:schemeClr>
                </a:solidFill>
                <a:latin typeface="Consolas"/>
                <a:cs typeface="Consolas"/>
              </a:rPr>
              <a:t>Finished! All 1048576 elements validate using 256 threads per block.</a:t>
            </a:r>
          </a:p>
          <a:p>
            <a:r>
              <a:rPr lang="en-US" sz="1100" dirty="0">
                <a:solidFill>
                  <a:schemeClr val="bg1">
                    <a:lumMod val="65000"/>
                  </a:schemeClr>
                </a:solidFill>
                <a:latin typeface="Consolas"/>
                <a:cs typeface="Consolas"/>
              </a:rPr>
              <a:t>Took 5032 microseconds on the host</a:t>
            </a:r>
          </a:p>
          <a:p>
            <a:r>
              <a:rPr lang="en-US" sz="1100" dirty="0">
                <a:solidFill>
                  <a:schemeClr val="bg1">
                    <a:lumMod val="65000"/>
                  </a:schemeClr>
                </a:solidFill>
                <a:latin typeface="Consolas"/>
                <a:cs typeface="Consolas"/>
              </a:rPr>
              <a:t>Took 21110 microseconds on the device, 0.23837x speedup</a:t>
            </a:r>
          </a:p>
          <a:p>
            <a:r>
              <a:rPr lang="en-US" sz="1100" dirty="0">
                <a:solidFill>
                  <a:schemeClr val="bg1">
                    <a:lumMod val="65000"/>
                  </a:schemeClr>
                </a:solidFill>
                <a:latin typeface="Consolas"/>
                <a:cs typeface="Consolas"/>
              </a:rPr>
              <a:t>==32216== Profiling application: ./</a:t>
            </a:r>
            <a:r>
              <a:rPr lang="en-US" sz="1100" dirty="0" err="1">
                <a:solidFill>
                  <a:schemeClr val="bg1">
                    <a:lumMod val="65000"/>
                  </a:schemeClr>
                </a:solidFill>
                <a:latin typeface="Consolas"/>
                <a:cs typeface="Consolas"/>
              </a:rPr>
              <a:t>vecadd</a:t>
            </a:r>
            <a:r>
              <a:rPr lang="en-US" sz="1100" dirty="0">
                <a:solidFill>
                  <a:schemeClr val="bg1">
                    <a:lumMod val="65000"/>
                  </a:schemeClr>
                </a:solidFill>
                <a:latin typeface="Consolas"/>
                <a:cs typeface="Consolas"/>
              </a:rPr>
              <a:t> 1048576</a:t>
            </a:r>
          </a:p>
          <a:p>
            <a:r>
              <a:rPr lang="en-US" sz="1100" dirty="0">
                <a:solidFill>
                  <a:schemeClr val="bg1">
                    <a:lumMod val="65000"/>
                  </a:schemeClr>
                </a:solidFill>
                <a:latin typeface="Consolas"/>
                <a:cs typeface="Consolas"/>
              </a:rPr>
              <a:t>==32216== Profiling result:</a:t>
            </a:r>
          </a:p>
          <a:p>
            <a:r>
              <a:rPr lang="en-US" sz="1100" dirty="0">
                <a:solidFill>
                  <a:schemeClr val="bg1">
                    <a:lumMod val="65000"/>
                  </a:schemeClr>
                </a:solidFill>
                <a:latin typeface="Consolas"/>
                <a:cs typeface="Consolas"/>
              </a:rPr>
              <a:t>==32216== Metric result:</a:t>
            </a:r>
          </a:p>
          <a:p>
            <a:r>
              <a:rPr lang="en-US" sz="1100" b="1" dirty="0">
                <a:latin typeface="Consolas"/>
                <a:cs typeface="Consolas"/>
              </a:rPr>
              <a:t>Invocations                               Metric Name                        Metric Description         Min</a:t>
            </a:r>
          </a:p>
          <a:p>
            <a:r>
              <a:rPr lang="tr-TR" sz="1100" b="1" dirty="0">
                <a:latin typeface="Consolas"/>
                <a:cs typeface="Consolas"/>
              </a:rPr>
              <a:t>Device "</a:t>
            </a:r>
            <a:r>
              <a:rPr lang="tr-TR" sz="1100" b="1" dirty="0" err="1">
                <a:latin typeface="Consolas"/>
                <a:cs typeface="Consolas"/>
              </a:rPr>
              <a:t>Tesla</a:t>
            </a:r>
            <a:r>
              <a:rPr lang="tr-TR" sz="1100" b="1" dirty="0">
                <a:latin typeface="Consolas"/>
                <a:cs typeface="Consolas"/>
              </a:rPr>
              <a:t> M2050 (0)"</a:t>
            </a:r>
          </a:p>
          <a:p>
            <a:r>
              <a:rPr lang="tr-TR" sz="1100" b="1" dirty="0">
                <a:latin typeface="Consolas"/>
                <a:cs typeface="Consolas"/>
              </a:rPr>
              <a:t>        </a:t>
            </a:r>
            <a:r>
              <a:rPr lang="tr-TR" sz="1100" b="1" dirty="0" err="1">
                <a:latin typeface="Consolas"/>
                <a:cs typeface="Consolas"/>
              </a:rPr>
              <a:t>Kernel</a:t>
            </a:r>
            <a:r>
              <a:rPr lang="tr-TR" sz="1100" b="1" dirty="0">
                <a:latin typeface="Consolas"/>
                <a:cs typeface="Consolas"/>
              </a:rPr>
              <a:t>: </a:t>
            </a:r>
            <a:r>
              <a:rPr lang="tr-TR" sz="1100" b="1" dirty="0" err="1">
                <a:latin typeface="Consolas"/>
                <a:cs typeface="Consolas"/>
              </a:rPr>
              <a:t>vector_add</a:t>
            </a:r>
            <a:r>
              <a:rPr lang="tr-TR" sz="1100" b="1" dirty="0">
                <a:latin typeface="Consolas"/>
                <a:cs typeface="Consolas"/>
              </a:rPr>
              <a:t>(</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 </a:t>
            </a:r>
            <a:r>
              <a:rPr lang="tr-TR" sz="1100" b="1" dirty="0" err="1">
                <a:latin typeface="Consolas"/>
                <a:cs typeface="Consolas"/>
              </a:rPr>
              <a:t>int</a:t>
            </a:r>
            <a:r>
              <a:rPr lang="tr-TR" sz="1100" b="1" dirty="0">
                <a:latin typeface="Consolas"/>
                <a:cs typeface="Consolas"/>
              </a:rPr>
              <a:t>)</a:t>
            </a:r>
          </a:p>
          <a:p>
            <a:r>
              <a:rPr lang="en-US" sz="1100" b="1" dirty="0">
                <a:latin typeface="Consolas"/>
                <a:cs typeface="Consolas"/>
              </a:rPr>
              <a:t>          1                             </a:t>
            </a:r>
            <a:r>
              <a:rPr lang="en-US" sz="1100" b="1" dirty="0" err="1">
                <a:latin typeface="Consolas"/>
                <a:cs typeface="Consolas"/>
              </a:rPr>
              <a:t>sm_efficiency</a:t>
            </a:r>
            <a:r>
              <a:rPr lang="en-US" sz="1100" b="1" dirty="0">
                <a:latin typeface="Consolas"/>
                <a:cs typeface="Consolas"/>
              </a:rPr>
              <a:t>                   Multiprocessor Activity      96.20% …</a:t>
            </a:r>
          </a:p>
          <a:p>
            <a:r>
              <a:rPr lang="en-US" sz="1100" b="1" dirty="0">
                <a:latin typeface="Consolas"/>
                <a:cs typeface="Consolas"/>
              </a:rPr>
              <a:t>          1                                       </a:t>
            </a:r>
            <a:r>
              <a:rPr lang="en-US" sz="1100" b="1" dirty="0" err="1">
                <a:latin typeface="Consolas"/>
                <a:cs typeface="Consolas"/>
              </a:rPr>
              <a:t>ipc</a:t>
            </a:r>
            <a:r>
              <a:rPr lang="en-US" sz="1100" b="1" dirty="0">
                <a:latin typeface="Consolas"/>
                <a:cs typeface="Consolas"/>
              </a:rPr>
              <a:t>                              Executed IPC    0.657917 …</a:t>
            </a:r>
          </a:p>
          <a:p>
            <a:r>
              <a:rPr lang="en-US" sz="1100" b="1" dirty="0">
                <a:latin typeface="Consolas"/>
                <a:cs typeface="Consolas"/>
              </a:rPr>
              <a:t>          1                        </a:t>
            </a:r>
            <a:r>
              <a:rPr lang="en-US" sz="1100" b="1" dirty="0" err="1">
                <a:latin typeface="Consolas"/>
                <a:cs typeface="Consolas"/>
              </a:rPr>
              <a:t>alu_fu_utilization</a:t>
            </a:r>
            <a:r>
              <a:rPr lang="en-US" sz="1100" b="1" dirty="0">
                <a:latin typeface="Consolas"/>
                <a:cs typeface="Consolas"/>
              </a:rPr>
              <a:t>      Arithmetic Function Unit Utilization     Low (3) …</a:t>
            </a:r>
          </a:p>
        </p:txBody>
      </p:sp>
      <p:sp>
        <p:nvSpPr>
          <p:cNvPr id="4" name="Rectangle 3"/>
          <p:cNvSpPr/>
          <p:nvPr/>
        </p:nvSpPr>
        <p:spPr>
          <a:xfrm>
            <a:off x="8153400" y="3429000"/>
            <a:ext cx="609600" cy="182880"/>
          </a:xfrm>
          <a:prstGeom prst="rect">
            <a:avLst/>
          </a:prstGeom>
          <a:noFill/>
          <a:ln w="25400">
            <a:solidFill>
              <a:srgbClr val="01EA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010144" y="3611880"/>
            <a:ext cx="722376" cy="182880"/>
          </a:xfrm>
          <a:prstGeom prst="rect">
            <a:avLst/>
          </a:prstGeom>
          <a:noFill/>
          <a:ln w="25400">
            <a:solidFill>
              <a:srgbClr val="01EA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040624" y="3794760"/>
            <a:ext cx="722376" cy="182880"/>
          </a:xfrm>
          <a:prstGeom prst="rect">
            <a:avLst/>
          </a:prstGeom>
          <a:noFill/>
          <a:ln w="25400">
            <a:solidFill>
              <a:srgbClr val="01EA0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21" idx="2"/>
            <a:endCxn id="4" idx="0"/>
          </p:cNvCxnSpPr>
          <p:nvPr/>
        </p:nvCxnSpPr>
        <p:spPr>
          <a:xfrm>
            <a:off x="8305800" y="2449830"/>
            <a:ext cx="152400" cy="97917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2" idx="2"/>
            <a:endCxn id="8" idx="1"/>
          </p:cNvCxnSpPr>
          <p:nvPr/>
        </p:nvCxnSpPr>
        <p:spPr>
          <a:xfrm>
            <a:off x="7391400" y="2449830"/>
            <a:ext cx="618744" cy="125349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8" idx="0"/>
            <a:endCxn id="9" idx="2"/>
          </p:cNvCxnSpPr>
          <p:nvPr/>
        </p:nvCxnSpPr>
        <p:spPr>
          <a:xfrm flipV="1">
            <a:off x="8183880" y="3977640"/>
            <a:ext cx="217932" cy="422910"/>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8001000" y="2266950"/>
            <a:ext cx="609600" cy="18288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tIns="0" rIns="0" bIns="18288" rtlCol="0" anchor="ctr"/>
          <a:lstStyle/>
          <a:p>
            <a:pPr algn="ctr"/>
            <a:r>
              <a:rPr lang="en-US" sz="1200" b="1" dirty="0">
                <a:solidFill>
                  <a:srgbClr val="000000"/>
                </a:solidFill>
                <a:latin typeface="Consolas"/>
                <a:cs typeface="Consolas"/>
              </a:rPr>
              <a:t>7.14 %</a:t>
            </a:r>
          </a:p>
        </p:txBody>
      </p:sp>
      <p:sp>
        <p:nvSpPr>
          <p:cNvPr id="22" name="Rectangle 21"/>
          <p:cNvSpPr/>
          <p:nvPr/>
        </p:nvSpPr>
        <p:spPr>
          <a:xfrm>
            <a:off x="6934200" y="2266950"/>
            <a:ext cx="914400" cy="18288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onsolas"/>
                <a:cs typeface="Consolas"/>
              </a:rPr>
              <a:t>0.103982</a:t>
            </a:r>
            <a:endParaRPr lang="en-US" sz="1200" dirty="0">
              <a:solidFill>
                <a:srgbClr val="000000"/>
              </a:solidFill>
            </a:endParaRPr>
          </a:p>
        </p:txBody>
      </p:sp>
      <p:sp>
        <p:nvSpPr>
          <p:cNvPr id="28" name="Rectangle 27"/>
          <p:cNvSpPr/>
          <p:nvPr/>
        </p:nvSpPr>
        <p:spPr>
          <a:xfrm>
            <a:off x="7772400" y="4400550"/>
            <a:ext cx="822960" cy="18288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onsolas"/>
                <a:cs typeface="Consolas"/>
              </a:rPr>
              <a:t>Low (1)</a:t>
            </a:r>
          </a:p>
        </p:txBody>
      </p:sp>
      <p:sp>
        <p:nvSpPr>
          <p:cNvPr id="15" name="Rectangle 14"/>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Adding CUDA Parallelism</a:t>
            </a:r>
          </a:p>
        </p:txBody>
      </p:sp>
    </p:spTree>
    <p:extLst>
      <p:ext uri="{BB962C8B-B14F-4D97-AF65-F5344CB8AC3E}">
        <p14:creationId xmlns:p14="http://schemas.microsoft.com/office/powerpoint/2010/main" val="262250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66</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dirty="0">
                <a:latin typeface="Consolas"/>
                <a:cs typeface="Consolas"/>
              </a:rPr>
              <a:t>$ </a:t>
            </a:r>
            <a:r>
              <a:rPr lang="en-US" dirty="0" err="1">
                <a:latin typeface="Consolas"/>
                <a:cs typeface="Consolas"/>
              </a:rPr>
              <a:t>nvprof</a:t>
            </a:r>
            <a:r>
              <a:rPr lang="en-US" dirty="0">
                <a:latin typeface="Consolas"/>
                <a:cs typeface="Consolas"/>
              </a:rPr>
              <a:t> ./</a:t>
            </a:r>
            <a:r>
              <a:rPr lang="en-US" dirty="0" err="1">
                <a:latin typeface="Consolas"/>
                <a:cs typeface="Consolas"/>
              </a:rPr>
              <a:t>vecadd</a:t>
            </a:r>
            <a:r>
              <a:rPr lang="en-US" dirty="0">
                <a:latin typeface="Consolas"/>
                <a:cs typeface="Consolas"/>
              </a:rPr>
              <a:t> 1048576 256</a:t>
            </a:r>
          </a:p>
          <a:p>
            <a:endParaRPr lang="en-US" dirty="0">
              <a:latin typeface="Consolas"/>
              <a:cs typeface="Consolas"/>
            </a:endParaRPr>
          </a:p>
          <a:p>
            <a:r>
              <a:rPr lang="en-US" sz="1200" dirty="0">
                <a:solidFill>
                  <a:schemeClr val="bg1">
                    <a:lumMod val="65000"/>
                  </a:schemeClr>
                </a:solidFill>
                <a:latin typeface="Consolas"/>
                <a:cs typeface="Consolas"/>
              </a:rPr>
              <a:t>[jmg3@gpu-014 01_vecadd]$ /opt/apps/software/Compiler/GCC/4.4.7/CUDA/6.5.14/bin/</a:t>
            </a:r>
            <a:r>
              <a:rPr lang="en-US" sz="1200" dirty="0" err="1">
                <a:solidFill>
                  <a:schemeClr val="bg1">
                    <a:lumMod val="65000"/>
                  </a:schemeClr>
                </a:solidFill>
                <a:latin typeface="Consolas"/>
                <a:cs typeface="Consolas"/>
              </a:rPr>
              <a:t>nvprof</a:t>
            </a:r>
            <a:r>
              <a:rPr lang="en-US" sz="1200" dirty="0">
                <a:solidFill>
                  <a:schemeClr val="bg1">
                    <a:lumMod val="65000"/>
                  </a:schemeClr>
                </a:solidFill>
                <a:latin typeface="Consolas"/>
                <a:cs typeface="Consolas"/>
              </a:rPr>
              <a:t>  ./</a:t>
            </a:r>
            <a:r>
              <a:rPr lang="en-US" sz="1200" dirty="0" err="1">
                <a:solidFill>
                  <a:schemeClr val="bg1">
                    <a:lumMod val="65000"/>
                  </a:schemeClr>
                </a:solidFill>
                <a:latin typeface="Consolas"/>
                <a:cs typeface="Consolas"/>
              </a:rPr>
              <a:t>vecadd</a:t>
            </a:r>
            <a:r>
              <a:rPr lang="en-US" sz="1200" dirty="0">
                <a:solidFill>
                  <a:schemeClr val="bg1">
                    <a:lumMod val="65000"/>
                  </a:schemeClr>
                </a:solidFill>
                <a:latin typeface="Consolas"/>
                <a:cs typeface="Consolas"/>
              </a:rPr>
              <a:t> 1048576 32 </a:t>
            </a:r>
          </a:p>
          <a:p>
            <a:r>
              <a:rPr lang="en-US" sz="1200" dirty="0">
                <a:solidFill>
                  <a:schemeClr val="bg1">
                    <a:lumMod val="65000"/>
                  </a:schemeClr>
                </a:solidFill>
                <a:latin typeface="Consolas"/>
                <a:cs typeface="Consolas"/>
              </a:rPr>
              <a:t>==32199== NVPROF is profiling process 32199, command: ./</a:t>
            </a:r>
            <a:r>
              <a:rPr lang="en-US" sz="1200" dirty="0" err="1">
                <a:solidFill>
                  <a:schemeClr val="bg1">
                    <a:lumMod val="65000"/>
                  </a:schemeClr>
                </a:solidFill>
                <a:latin typeface="Consolas"/>
                <a:cs typeface="Consolas"/>
              </a:rPr>
              <a:t>vecadd</a:t>
            </a:r>
            <a:r>
              <a:rPr lang="en-US" sz="1200" dirty="0">
                <a:solidFill>
                  <a:schemeClr val="bg1">
                    <a:lumMod val="65000"/>
                  </a:schemeClr>
                </a:solidFill>
                <a:latin typeface="Consolas"/>
                <a:cs typeface="Consolas"/>
              </a:rPr>
              <a:t> 1048576 32</a:t>
            </a:r>
          </a:p>
          <a:p>
            <a:r>
              <a:rPr lang="en-US" sz="1200" dirty="0">
                <a:solidFill>
                  <a:schemeClr val="bg1">
                    <a:lumMod val="65000"/>
                  </a:schemeClr>
                </a:solidFill>
                <a:latin typeface="Consolas"/>
                <a:cs typeface="Consolas"/>
              </a:rPr>
              <a:t>Finished! All 1048576 elements validate using 32 threads per block.</a:t>
            </a:r>
          </a:p>
          <a:p>
            <a:r>
              <a:rPr lang="en-US" sz="1200" dirty="0">
                <a:solidFill>
                  <a:schemeClr val="bg1">
                    <a:lumMod val="65000"/>
                  </a:schemeClr>
                </a:solidFill>
                <a:latin typeface="Consolas"/>
                <a:cs typeface="Consolas"/>
              </a:rPr>
              <a:t>Took 5049 microseconds on the host</a:t>
            </a:r>
          </a:p>
          <a:p>
            <a:r>
              <a:rPr lang="en-US" sz="1200" dirty="0">
                <a:solidFill>
                  <a:schemeClr val="bg1">
                    <a:lumMod val="65000"/>
                  </a:schemeClr>
                </a:solidFill>
                <a:latin typeface="Consolas"/>
                <a:cs typeface="Consolas"/>
              </a:rPr>
              <a:t>Took 4541 microseconds on the device, 1.11187x speedup</a:t>
            </a:r>
          </a:p>
          <a:p>
            <a:r>
              <a:rPr lang="en-US" sz="1200" dirty="0">
                <a:solidFill>
                  <a:schemeClr val="bg1">
                    <a:lumMod val="65000"/>
                  </a:schemeClr>
                </a:solidFill>
                <a:latin typeface="Consolas"/>
                <a:cs typeface="Consolas"/>
              </a:rPr>
              <a:t>==32199== Profiling application: ./</a:t>
            </a:r>
            <a:r>
              <a:rPr lang="en-US" sz="1200" dirty="0" err="1">
                <a:solidFill>
                  <a:schemeClr val="bg1">
                    <a:lumMod val="65000"/>
                  </a:schemeClr>
                </a:solidFill>
                <a:latin typeface="Consolas"/>
                <a:cs typeface="Consolas"/>
              </a:rPr>
              <a:t>vecadd</a:t>
            </a:r>
            <a:r>
              <a:rPr lang="en-US" sz="1200" dirty="0">
                <a:solidFill>
                  <a:schemeClr val="bg1">
                    <a:lumMod val="65000"/>
                  </a:schemeClr>
                </a:solidFill>
                <a:latin typeface="Consolas"/>
                <a:cs typeface="Consolas"/>
              </a:rPr>
              <a:t> 1048576 32</a:t>
            </a:r>
          </a:p>
          <a:p>
            <a:r>
              <a:rPr lang="en-US" sz="1200" dirty="0">
                <a:solidFill>
                  <a:schemeClr val="bg1">
                    <a:lumMod val="65000"/>
                  </a:schemeClr>
                </a:solidFill>
                <a:latin typeface="Consolas"/>
                <a:cs typeface="Consolas"/>
              </a:rPr>
              <a:t>==32199== Profiling result:</a:t>
            </a:r>
          </a:p>
          <a:p>
            <a:r>
              <a:rPr lang="de-DE" sz="1200" b="1" dirty="0">
                <a:latin typeface="Consolas"/>
                <a:cs typeface="Consolas"/>
              </a:rPr>
              <a:t>Time(%)      Time     </a:t>
            </a:r>
            <a:r>
              <a:rPr lang="de-DE" sz="1200" b="1" dirty="0" err="1">
                <a:latin typeface="Consolas"/>
                <a:cs typeface="Consolas"/>
              </a:rPr>
              <a:t>Calls</a:t>
            </a:r>
            <a:r>
              <a:rPr lang="de-DE" sz="1200" b="1" dirty="0">
                <a:latin typeface="Consolas"/>
                <a:cs typeface="Consolas"/>
              </a:rPr>
              <a:t>       </a:t>
            </a:r>
            <a:r>
              <a:rPr lang="de-DE" sz="1200" b="1" dirty="0" err="1">
                <a:latin typeface="Consolas"/>
                <a:cs typeface="Consolas"/>
              </a:rPr>
              <a:t>Avg</a:t>
            </a:r>
            <a:r>
              <a:rPr lang="de-DE" sz="1200" b="1" dirty="0">
                <a:latin typeface="Consolas"/>
                <a:cs typeface="Consolas"/>
              </a:rPr>
              <a:t>       Min       Max  Name</a:t>
            </a:r>
          </a:p>
          <a:p>
            <a:r>
              <a:rPr lang="pl-PL" sz="1200" b="1" dirty="0">
                <a:latin typeface="Consolas"/>
                <a:cs typeface="Consolas"/>
              </a:rPr>
              <a:t> </a:t>
            </a:r>
            <a:r>
              <a:rPr lang="pl-PL" sz="1200" b="1" dirty="0">
                <a:solidFill>
                  <a:srgbClr val="FF0000"/>
                </a:solidFill>
                <a:latin typeface="Consolas"/>
                <a:cs typeface="Consolas"/>
              </a:rPr>
              <a:t>44.85%</a:t>
            </a:r>
            <a:r>
              <a:rPr lang="pl-PL" sz="1200" b="1" dirty="0">
                <a:latin typeface="Consolas"/>
                <a:cs typeface="Consolas"/>
              </a:rPr>
              <a:t>  1.5758ms         1  1.5758ms  1.5758ms  1.5758ms  [CUDA </a:t>
            </a:r>
            <a:r>
              <a:rPr lang="pl-PL" sz="1200" b="1" dirty="0" err="1">
                <a:latin typeface="Consolas"/>
                <a:cs typeface="Consolas"/>
              </a:rPr>
              <a:t>memcpy</a:t>
            </a:r>
            <a:r>
              <a:rPr lang="pl-PL" sz="1200" b="1" dirty="0">
                <a:latin typeface="Consolas"/>
                <a:cs typeface="Consolas"/>
              </a:rPr>
              <a:t> </a:t>
            </a:r>
            <a:r>
              <a:rPr lang="pl-PL" sz="1200" b="1" dirty="0" err="1">
                <a:latin typeface="Consolas"/>
                <a:cs typeface="Consolas"/>
              </a:rPr>
              <a:t>DtoH</a:t>
            </a:r>
            <a:r>
              <a:rPr lang="pl-PL" sz="1200" b="1" dirty="0">
                <a:latin typeface="Consolas"/>
                <a:cs typeface="Consolas"/>
              </a:rPr>
              <a:t>]</a:t>
            </a:r>
          </a:p>
          <a:p>
            <a:r>
              <a:rPr lang="pl-PL" sz="1200" b="1" dirty="0">
                <a:latin typeface="Consolas"/>
                <a:cs typeface="Consolas"/>
              </a:rPr>
              <a:t> </a:t>
            </a:r>
            <a:r>
              <a:rPr lang="pl-PL" sz="1200" b="1" dirty="0">
                <a:solidFill>
                  <a:srgbClr val="FF0000"/>
                </a:solidFill>
                <a:latin typeface="Consolas"/>
                <a:cs typeface="Consolas"/>
              </a:rPr>
              <a:t>43.93%</a:t>
            </a:r>
            <a:r>
              <a:rPr lang="pl-PL" sz="1200" b="1" dirty="0">
                <a:latin typeface="Consolas"/>
                <a:cs typeface="Consolas"/>
              </a:rPr>
              <a:t>  1.5436ms         2  771.81us  767.70us  775.93us  [CUDA </a:t>
            </a:r>
            <a:r>
              <a:rPr lang="pl-PL" sz="1200" b="1" dirty="0" err="1">
                <a:latin typeface="Consolas"/>
                <a:cs typeface="Consolas"/>
              </a:rPr>
              <a:t>memcpy</a:t>
            </a:r>
            <a:r>
              <a:rPr lang="pl-PL" sz="1200" b="1" dirty="0">
                <a:latin typeface="Consolas"/>
                <a:cs typeface="Consolas"/>
              </a:rPr>
              <a:t> </a:t>
            </a:r>
            <a:r>
              <a:rPr lang="pl-PL" sz="1200" b="1" dirty="0" err="1">
                <a:latin typeface="Consolas"/>
                <a:cs typeface="Consolas"/>
              </a:rPr>
              <a:t>HtoD</a:t>
            </a:r>
            <a:r>
              <a:rPr lang="pl-PL" sz="1200" b="1" dirty="0">
                <a:latin typeface="Consolas"/>
                <a:cs typeface="Consolas"/>
              </a:rPr>
              <a:t>]</a:t>
            </a:r>
          </a:p>
          <a:p>
            <a:r>
              <a:rPr lang="fr-FR" sz="1200" b="1" dirty="0">
                <a:latin typeface="Consolas"/>
                <a:cs typeface="Consolas"/>
              </a:rPr>
              <a:t> 10.26%  360.38us         1  360.38us  360.38us  360.38us  </a:t>
            </a:r>
            <a:r>
              <a:rPr lang="fr-FR" sz="1200" b="1" dirty="0" err="1">
                <a:latin typeface="Consolas"/>
                <a:cs typeface="Consolas"/>
              </a:rPr>
              <a:t>vector_add</a:t>
            </a:r>
            <a:r>
              <a:rPr lang="fr-FR" sz="1200" b="1" dirty="0">
                <a:latin typeface="Consolas"/>
                <a:cs typeface="Consolas"/>
              </a:rPr>
              <a:t>(</a:t>
            </a:r>
            <a:r>
              <a:rPr lang="fr-FR" sz="1200" b="1" dirty="0" err="1">
                <a:latin typeface="Consolas"/>
                <a:cs typeface="Consolas"/>
              </a:rPr>
              <a:t>int</a:t>
            </a:r>
            <a:r>
              <a:rPr lang="fr-FR" sz="1200" b="1" dirty="0">
                <a:latin typeface="Consolas"/>
                <a:cs typeface="Consolas"/>
              </a:rPr>
              <a:t>*, </a:t>
            </a:r>
            <a:r>
              <a:rPr lang="fr-FR" sz="1200" b="1" dirty="0" err="1">
                <a:latin typeface="Consolas"/>
                <a:cs typeface="Consolas"/>
              </a:rPr>
              <a:t>int</a:t>
            </a:r>
            <a:r>
              <a:rPr lang="fr-FR" sz="1200" b="1" dirty="0">
                <a:latin typeface="Consolas"/>
                <a:cs typeface="Consolas"/>
              </a:rPr>
              <a:t>*, </a:t>
            </a:r>
            <a:r>
              <a:rPr lang="fr-FR" sz="1200" b="1" dirty="0" err="1">
                <a:latin typeface="Consolas"/>
                <a:cs typeface="Consolas"/>
              </a:rPr>
              <a:t>int</a:t>
            </a:r>
            <a:r>
              <a:rPr lang="fr-FR" sz="1200" b="1" dirty="0">
                <a:latin typeface="Consolas"/>
                <a:cs typeface="Consolas"/>
              </a:rPr>
              <a:t>*, </a:t>
            </a:r>
            <a:r>
              <a:rPr lang="fr-FR" sz="1200" b="1" dirty="0" err="1">
                <a:latin typeface="Consolas"/>
                <a:cs typeface="Consolas"/>
              </a:rPr>
              <a:t>int</a:t>
            </a:r>
            <a:r>
              <a:rPr lang="fr-FR" sz="1200" b="1" dirty="0">
                <a:latin typeface="Consolas"/>
                <a:cs typeface="Consolas"/>
              </a:rPr>
              <a:t>)</a:t>
            </a:r>
          </a:p>
          <a:p>
            <a:r>
              <a:rPr lang="hu-HU" sz="1200" b="1" dirty="0">
                <a:latin typeface="Consolas"/>
                <a:cs typeface="Consolas"/>
              </a:rPr>
              <a:t>  0.96%  33.856us         1  33.856us  33.856us  33.856us  [CUDA memset]</a:t>
            </a:r>
            <a:endParaRPr lang="en-US" sz="1200" b="1" dirty="0">
              <a:latin typeface="Consolas"/>
              <a:cs typeface="Consolas"/>
            </a:endParaRPr>
          </a:p>
        </p:txBody>
      </p:sp>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Hands On – Adding CUDA Parallelism</a:t>
            </a:r>
          </a:p>
        </p:txBody>
      </p:sp>
    </p:spTree>
    <p:extLst>
      <p:ext uri="{BB962C8B-B14F-4D97-AF65-F5344CB8AC3E}">
        <p14:creationId xmlns:p14="http://schemas.microsoft.com/office/powerpoint/2010/main" val="3056417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Review – CUDA Execution Model</a:t>
            </a:r>
          </a:p>
        </p:txBody>
      </p:sp>
      <p:sp>
        <p:nvSpPr>
          <p:cNvPr id="2" name="Slide Number Placeholder 1"/>
          <p:cNvSpPr>
            <a:spLocks noGrp="1"/>
          </p:cNvSpPr>
          <p:nvPr>
            <p:ph type="sldNum" sz="quarter" idx="12"/>
          </p:nvPr>
        </p:nvSpPr>
        <p:spPr/>
        <p:txBody>
          <a:bodyPr/>
          <a:lstStyle/>
          <a:p>
            <a:fld id="{63C537C0-9BD9-40EB-BADE-4FE671F46F7E}" type="slidenum">
              <a:rPr lang="en-US" smtClean="0"/>
              <a:t>67</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b="1" dirty="0" err="1">
                <a:latin typeface="Calibri"/>
                <a:cs typeface="Calibri"/>
              </a:rPr>
              <a:t>nvcc</a:t>
            </a:r>
            <a:r>
              <a:rPr lang="en-US" sz="2000" dirty="0">
                <a:latin typeface="Calibri"/>
                <a:cs typeface="Calibri"/>
              </a:rPr>
              <a:t> – Compile CUDA applications, shares many flags with x86 compilers, use      -arch to target specific GPU generations.</a:t>
            </a:r>
          </a:p>
          <a:p>
            <a:endParaRPr lang="en-US" sz="2000" dirty="0">
              <a:latin typeface="Calibri"/>
              <a:cs typeface="Calibri"/>
            </a:endParaRPr>
          </a:p>
          <a:p>
            <a:r>
              <a:rPr lang="en-US" sz="2000" b="1" dirty="0" err="1">
                <a:latin typeface="Calibri"/>
                <a:cs typeface="Calibri"/>
              </a:rPr>
              <a:t>nvprof</a:t>
            </a:r>
            <a:r>
              <a:rPr lang="en-US" sz="2000" dirty="0">
                <a:latin typeface="Calibri"/>
                <a:cs typeface="Calibri"/>
              </a:rPr>
              <a:t> – Tool for analyzing CUDA applications, profile-driven optimization!</a:t>
            </a:r>
          </a:p>
          <a:p>
            <a:endParaRPr lang="en-US" sz="2000" dirty="0">
              <a:latin typeface="Calibri"/>
              <a:cs typeface="Calibri"/>
            </a:endParaRPr>
          </a:p>
          <a:p>
            <a:r>
              <a:rPr lang="en-US" sz="2000" dirty="0">
                <a:latin typeface="Calibri"/>
                <a:cs typeface="Calibri"/>
              </a:rPr>
              <a:t>CUDA thread hierarchy: </a:t>
            </a:r>
            <a:r>
              <a:rPr lang="en-US" sz="2000" b="1" dirty="0">
                <a:latin typeface="Calibri"/>
                <a:cs typeface="Calibri"/>
              </a:rPr>
              <a:t>thread</a:t>
            </a:r>
            <a:r>
              <a:rPr lang="en-US" sz="2000" dirty="0">
                <a:latin typeface="Calibri"/>
                <a:cs typeface="Calibri"/>
              </a:rPr>
              <a:t>, </a:t>
            </a:r>
            <a:r>
              <a:rPr lang="en-US" sz="2000" b="1" dirty="0">
                <a:latin typeface="Calibri"/>
                <a:cs typeface="Calibri"/>
              </a:rPr>
              <a:t>warp</a:t>
            </a:r>
            <a:r>
              <a:rPr lang="en-US" sz="2000" dirty="0">
                <a:latin typeface="Calibri"/>
                <a:cs typeface="Calibri"/>
              </a:rPr>
              <a:t>, </a:t>
            </a:r>
            <a:r>
              <a:rPr lang="en-US" sz="2000" b="1" dirty="0">
                <a:latin typeface="Calibri"/>
                <a:cs typeface="Calibri"/>
              </a:rPr>
              <a:t>thread block</a:t>
            </a:r>
            <a:r>
              <a:rPr lang="en-US" sz="2000" dirty="0">
                <a:latin typeface="Calibri"/>
                <a:cs typeface="Calibri"/>
              </a:rPr>
              <a:t>, and </a:t>
            </a:r>
            <a:r>
              <a:rPr lang="en-US" sz="2000" b="1" dirty="0">
                <a:latin typeface="Calibri"/>
                <a:cs typeface="Calibri"/>
              </a:rPr>
              <a:t>grid</a:t>
            </a:r>
          </a:p>
          <a:p>
            <a:endParaRPr lang="en-US" sz="2000" dirty="0">
              <a:latin typeface="Calibri"/>
              <a:cs typeface="Calibri"/>
            </a:endParaRPr>
          </a:p>
          <a:p>
            <a:r>
              <a:rPr lang="en-US" sz="2000" dirty="0">
                <a:latin typeface="Calibri"/>
                <a:cs typeface="Calibri"/>
              </a:rPr>
              <a:t>Access thread coordinates from running kernel via </a:t>
            </a:r>
            <a:r>
              <a:rPr lang="en-US" b="1" dirty="0" err="1">
                <a:latin typeface="Consolas"/>
                <a:cs typeface="Consolas"/>
              </a:rPr>
              <a:t>blockIdx.x</a:t>
            </a:r>
            <a:r>
              <a:rPr lang="en-US" sz="2000" dirty="0">
                <a:latin typeface="Calibri"/>
                <a:cs typeface="Calibri"/>
              </a:rPr>
              <a:t>, </a:t>
            </a:r>
            <a:r>
              <a:rPr lang="en-US" b="1" dirty="0" err="1">
                <a:latin typeface="Consolas"/>
                <a:cs typeface="Consolas"/>
              </a:rPr>
              <a:t>threadIdx.x</a:t>
            </a:r>
            <a:r>
              <a:rPr lang="en-US" sz="2000" dirty="0">
                <a:latin typeface="Calibri"/>
                <a:cs typeface="Calibri"/>
              </a:rPr>
              <a:t>, </a:t>
            </a:r>
            <a:r>
              <a:rPr lang="en-US" b="1" dirty="0" err="1">
                <a:latin typeface="Consolas"/>
                <a:cs typeface="Consolas"/>
              </a:rPr>
              <a:t>blockDim.x</a:t>
            </a:r>
            <a:endParaRPr lang="en-US" b="1" dirty="0">
              <a:latin typeface="Consolas"/>
              <a:cs typeface="Consolas"/>
            </a:endParaRPr>
          </a:p>
          <a:p>
            <a:endParaRPr lang="en-US" b="1" dirty="0">
              <a:latin typeface="Consolas"/>
              <a:cs typeface="Consolas"/>
            </a:endParaRPr>
          </a:p>
          <a:p>
            <a:r>
              <a:rPr lang="en-US" sz="2000" dirty="0">
                <a:latin typeface="Calibri"/>
                <a:cs typeface="Calibri"/>
              </a:rPr>
              <a:t>Good to maximize parallelism of CUDA kernels over input, </a:t>
            </a:r>
            <a:r>
              <a:rPr lang="en-US" sz="2000" dirty="0" err="1">
                <a:latin typeface="Calibri"/>
                <a:cs typeface="Calibri"/>
              </a:rPr>
              <a:t>PCIe</a:t>
            </a:r>
            <a:r>
              <a:rPr lang="en-US" sz="2000" dirty="0">
                <a:latin typeface="Calibri"/>
                <a:cs typeface="Calibri"/>
              </a:rPr>
              <a:t> transfers can quickly become bottlenecks</a:t>
            </a:r>
          </a:p>
        </p:txBody>
      </p:sp>
    </p:spTree>
    <p:extLst>
      <p:ext uri="{BB962C8B-B14F-4D97-AF65-F5344CB8AC3E}">
        <p14:creationId xmlns:p14="http://schemas.microsoft.com/office/powerpoint/2010/main" val="3555943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CUDA Asynchronous Execution</a:t>
            </a:r>
            <a:endParaRPr lang="en-US" sz="20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68</a:t>
            </a:fld>
            <a:endParaRPr lang="en-US"/>
          </a:p>
        </p:txBody>
      </p:sp>
    </p:spTree>
    <p:extLst>
      <p:ext uri="{BB962C8B-B14F-4D97-AF65-F5344CB8AC3E}">
        <p14:creationId xmlns:p14="http://schemas.microsoft.com/office/powerpoint/2010/main" val="1875186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69</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Most APIs are synchronous by default.</a:t>
            </a:r>
          </a:p>
          <a:p>
            <a:pPr marL="342900" indent="-342900">
              <a:buFont typeface="Arial"/>
              <a:buChar char="•"/>
            </a:pPr>
            <a:r>
              <a:rPr lang="en-US" sz="2000" dirty="0">
                <a:latin typeface="Calibri"/>
                <a:cs typeface="Calibri"/>
              </a:rPr>
              <a:t>When you call </a:t>
            </a:r>
            <a:r>
              <a:rPr lang="en-US" dirty="0" err="1">
                <a:latin typeface="Consolas"/>
                <a:cs typeface="Consolas"/>
              </a:rPr>
              <a:t>malloc</a:t>
            </a:r>
            <a:r>
              <a:rPr lang="en-US" sz="2000" dirty="0">
                <a:latin typeface="Calibri"/>
                <a:cs typeface="Calibri"/>
              </a:rPr>
              <a:t>, you expect its return value to point to immediately addressable memory.</a:t>
            </a:r>
          </a:p>
          <a:p>
            <a:endParaRPr lang="en-US" sz="2000" dirty="0">
              <a:latin typeface="Calibri"/>
              <a:cs typeface="Calibri"/>
            </a:endParaRPr>
          </a:p>
          <a:p>
            <a:r>
              <a:rPr lang="en-US" sz="2000" dirty="0">
                <a:latin typeface="Calibri"/>
                <a:cs typeface="Calibri"/>
              </a:rPr>
              <a:t>Commonly, high latency operations support some level of asynchrony:</a:t>
            </a:r>
          </a:p>
          <a:p>
            <a:pPr marL="342900" indent="-342900">
              <a:buFont typeface="Arial"/>
              <a:buChar char="•"/>
            </a:pPr>
            <a:r>
              <a:rPr lang="en-US" sz="2000" dirty="0">
                <a:latin typeface="Calibri"/>
                <a:cs typeface="Calibri"/>
              </a:rPr>
              <a:t>POSIX AIO</a:t>
            </a:r>
          </a:p>
          <a:p>
            <a:pPr marL="342900" indent="-342900">
              <a:buFont typeface="Arial"/>
              <a:buChar char="•"/>
            </a:pPr>
            <a:r>
              <a:rPr lang="en-US" sz="2000" dirty="0" err="1">
                <a:latin typeface="Calibri"/>
                <a:cs typeface="Calibri"/>
              </a:rPr>
              <a:t>NodeJS</a:t>
            </a:r>
            <a:r>
              <a:rPr lang="en-US" sz="2000" dirty="0">
                <a:latin typeface="Calibri"/>
                <a:cs typeface="Calibri"/>
              </a:rPr>
              <a:t>/</a:t>
            </a:r>
            <a:r>
              <a:rPr lang="en-US" sz="2000" dirty="0" err="1">
                <a:latin typeface="Calibri"/>
                <a:cs typeface="Calibri"/>
              </a:rPr>
              <a:t>Javascript</a:t>
            </a:r>
            <a:r>
              <a:rPr lang="en-US" sz="2000" dirty="0">
                <a:latin typeface="Calibri"/>
                <a:cs typeface="Calibri"/>
              </a:rPr>
              <a:t> callbacks</a:t>
            </a:r>
          </a:p>
          <a:p>
            <a:pPr marL="342900" indent="-342900">
              <a:buFont typeface="Arial"/>
              <a:buChar char="•"/>
            </a:pPr>
            <a:r>
              <a:rPr lang="en-US" sz="2000" dirty="0">
                <a:latin typeface="Calibri"/>
                <a:cs typeface="Calibri"/>
              </a:rPr>
              <a:t>E-mail</a:t>
            </a:r>
          </a:p>
          <a:p>
            <a:endParaRPr lang="en-US" sz="2000" dirty="0">
              <a:latin typeface="Calibri"/>
              <a:cs typeface="Calibri"/>
            </a:endParaRPr>
          </a:p>
          <a:p>
            <a:r>
              <a:rPr lang="en-US" sz="2000" dirty="0">
                <a:latin typeface="Calibri"/>
                <a:cs typeface="Calibri"/>
              </a:rPr>
              <a:t>Overlapping useful work on-core with asynchronous work off-core can benefit performance.</a:t>
            </a:r>
          </a:p>
        </p:txBody>
      </p:sp>
    </p:spTree>
    <p:extLst>
      <p:ext uri="{BB962C8B-B14F-4D97-AF65-F5344CB8AC3E}">
        <p14:creationId xmlns:p14="http://schemas.microsoft.com/office/powerpoint/2010/main" val="4029773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305800" cy="3657600"/>
          </a:xfrm>
          <a:prstGeom prst="rect">
            <a:avLst/>
          </a:prstGeom>
          <a:noFill/>
        </p:spPr>
        <p:txBody>
          <a:bodyPr wrap="square" numCol="2" rtlCol="0">
            <a:noAutofit/>
          </a:bodyPr>
          <a:lstStyle/>
          <a:p>
            <a:pPr algn="ctr"/>
            <a:r>
              <a:rPr lang="en-US" sz="2000" b="1" dirty="0"/>
              <a:t>1971: Intel 4004</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1974: Intel 8080</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sp>
        <p:nvSpPr>
          <p:cNvPr id="2" name="Slide Number Placeholder 1"/>
          <p:cNvSpPr>
            <a:spLocks noGrp="1"/>
          </p:cNvSpPr>
          <p:nvPr>
            <p:ph type="sldNum" sz="quarter" idx="12"/>
          </p:nvPr>
        </p:nvSpPr>
        <p:spPr/>
        <p:txBody>
          <a:bodyPr/>
          <a:lstStyle/>
          <a:p>
            <a:fld id="{63C537C0-9BD9-40EB-BADE-4FE671F46F7E}" type="slidenum">
              <a:rPr lang="en-US" smtClean="0"/>
              <a:t>7</a:t>
            </a:fld>
            <a:endParaRPr lang="en-US"/>
          </a:p>
        </p:txBody>
      </p:sp>
      <p:pic>
        <p:nvPicPr>
          <p:cNvPr id="10" name="Picture 9"/>
          <p:cNvPicPr>
            <a:picLocks noChangeAspect="1"/>
          </p:cNvPicPr>
          <p:nvPr/>
        </p:nvPicPr>
        <p:blipFill>
          <a:blip r:embed="rId2"/>
          <a:stretch>
            <a:fillRect/>
          </a:stretch>
        </p:blipFill>
        <p:spPr>
          <a:xfrm>
            <a:off x="1524000" y="2647950"/>
            <a:ext cx="2895600" cy="1935617"/>
          </a:xfrm>
          <a:prstGeom prst="rect">
            <a:avLst/>
          </a:prstGeom>
        </p:spPr>
      </p:pic>
      <p:pic>
        <p:nvPicPr>
          <p:cNvPr id="9" name="Picture 8"/>
          <p:cNvPicPr>
            <a:picLocks noChangeAspect="1"/>
          </p:cNvPicPr>
          <p:nvPr/>
        </p:nvPicPr>
        <p:blipFill>
          <a:blip r:embed="rId3"/>
          <a:stretch>
            <a:fillRect/>
          </a:stretch>
        </p:blipFill>
        <p:spPr>
          <a:xfrm>
            <a:off x="457200" y="1657350"/>
            <a:ext cx="1828800" cy="1602029"/>
          </a:xfrm>
          <a:prstGeom prst="rect">
            <a:avLst/>
          </a:prstGeom>
        </p:spPr>
      </p:pic>
      <p:sp>
        <p:nvSpPr>
          <p:cNvPr id="11" name="Rectangle 10"/>
          <p:cNvSpPr/>
          <p:nvPr/>
        </p:nvSpPr>
        <p:spPr>
          <a:xfrm>
            <a:off x="1295400" y="4781550"/>
            <a:ext cx="6324600" cy="276999"/>
          </a:xfrm>
          <a:prstGeom prst="rect">
            <a:avLst/>
          </a:prstGeom>
        </p:spPr>
        <p:txBody>
          <a:bodyPr wrap="square">
            <a:spAutoFit/>
          </a:bodyPr>
          <a:lstStyle/>
          <a:p>
            <a:pPr algn="ctr"/>
            <a:r>
              <a:rPr lang="en-US" sz="1200" dirty="0"/>
              <a:t>http://</a:t>
            </a:r>
            <a:r>
              <a:rPr lang="en-US" sz="1200" dirty="0" err="1"/>
              <a:t>www.computerhope.com</a:t>
            </a:r>
            <a:r>
              <a:rPr lang="en-US" sz="1200" dirty="0"/>
              <a:t>/history/</a:t>
            </a:r>
            <a:r>
              <a:rPr lang="en-US" sz="1200" dirty="0" err="1"/>
              <a:t>processor.htm</a:t>
            </a:r>
            <a:endParaRPr lang="en-US" sz="1200" dirty="0"/>
          </a:p>
        </p:txBody>
      </p:sp>
      <p:pic>
        <p:nvPicPr>
          <p:cNvPr id="12" name="Picture 11"/>
          <p:cNvPicPr>
            <a:picLocks noChangeAspect="1"/>
          </p:cNvPicPr>
          <p:nvPr/>
        </p:nvPicPr>
        <p:blipFill>
          <a:blip r:embed="rId4"/>
          <a:stretch>
            <a:fillRect/>
          </a:stretch>
        </p:blipFill>
        <p:spPr>
          <a:xfrm>
            <a:off x="4876800" y="1581150"/>
            <a:ext cx="1491964" cy="1859360"/>
          </a:xfrm>
          <a:prstGeom prst="rect">
            <a:avLst/>
          </a:prstGeom>
        </p:spPr>
      </p:pic>
      <p:pic>
        <p:nvPicPr>
          <p:cNvPr id="13" name="Picture 12"/>
          <p:cNvPicPr>
            <a:picLocks noChangeAspect="1"/>
          </p:cNvPicPr>
          <p:nvPr/>
        </p:nvPicPr>
        <p:blipFill>
          <a:blip r:embed="rId5"/>
          <a:stretch>
            <a:fillRect/>
          </a:stretch>
        </p:blipFill>
        <p:spPr>
          <a:xfrm>
            <a:off x="6934200" y="2876550"/>
            <a:ext cx="1754546" cy="1670050"/>
          </a:xfrm>
          <a:prstGeom prst="rect">
            <a:avLst/>
          </a:prstGeom>
        </p:spPr>
      </p:pic>
    </p:spTree>
    <p:extLst>
      <p:ext uri="{BB962C8B-B14F-4D97-AF65-F5344CB8AC3E}">
        <p14:creationId xmlns:p14="http://schemas.microsoft.com/office/powerpoint/2010/main" val="907636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CUDA supports both blocking and asynchronous APIs.</a:t>
            </a:r>
          </a:p>
          <a:p>
            <a:endParaRPr lang="en-US" sz="2000" dirty="0">
              <a:latin typeface="Calibri"/>
              <a:cs typeface="Calibri"/>
            </a:endParaRPr>
          </a:p>
          <a:p>
            <a:r>
              <a:rPr lang="en-US" sz="2000" dirty="0">
                <a:latin typeface="Calibri"/>
                <a:cs typeface="Calibri"/>
              </a:rPr>
              <a:t>A kernel launch </a:t>
            </a:r>
            <a:r>
              <a:rPr lang="en-US" dirty="0">
                <a:latin typeface="Consolas"/>
                <a:cs typeface="Consolas"/>
              </a:rPr>
              <a:t>&lt;&lt;&lt;...&gt;&gt;&gt;</a:t>
            </a:r>
            <a:r>
              <a:rPr lang="en-US" sz="2000" dirty="0">
                <a:latin typeface="Calibri"/>
                <a:cs typeface="Calibri"/>
              </a:rPr>
              <a:t> is asynchronous.  A </a:t>
            </a:r>
            <a:r>
              <a:rPr lang="en-US" dirty="0" err="1">
                <a:latin typeface="Consolas"/>
                <a:cs typeface="Consolas"/>
              </a:rPr>
              <a:t>cudaMemcpy</a:t>
            </a:r>
            <a:r>
              <a:rPr lang="en-US" sz="2000" dirty="0">
                <a:latin typeface="Calibri"/>
                <a:cs typeface="Calibri"/>
              </a:rPr>
              <a:t> is blocking.</a:t>
            </a:r>
          </a:p>
        </p:txBody>
      </p:sp>
      <p:cxnSp>
        <p:nvCxnSpPr>
          <p:cNvPr id="37" name="Straight Arrow Connector 36"/>
          <p:cNvCxnSpPr/>
          <p:nvPr/>
        </p:nvCxnSpPr>
        <p:spPr>
          <a:xfrm flipV="1">
            <a:off x="5209762" y="2571750"/>
            <a:ext cx="2562638" cy="2977"/>
          </a:xfrm>
          <a:prstGeom prst="straightConnector1">
            <a:avLst/>
          </a:prstGeom>
          <a:ln w="50800">
            <a:solidFill>
              <a:schemeClr val="bg1">
                <a:lumMod val="50000"/>
              </a:schemeClr>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838200" y="2571750"/>
            <a:ext cx="1828800" cy="0"/>
          </a:xfrm>
          <a:prstGeom prst="straightConnector1">
            <a:avLst/>
          </a:prstGeom>
          <a:ln w="50800">
            <a:solidFill>
              <a:schemeClr val="bg1">
                <a:lumMod val="50000"/>
              </a:schemeClr>
            </a:solidFill>
            <a:tailEnd type="none" w="lg" len="med"/>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70</a:t>
            </a:fld>
            <a:endParaRPr lang="en-US"/>
          </a:p>
        </p:txBody>
      </p:sp>
      <p:cxnSp>
        <p:nvCxnSpPr>
          <p:cNvPr id="4" name="Straight Arrow Connector 3"/>
          <p:cNvCxnSpPr/>
          <p:nvPr/>
        </p:nvCxnSpPr>
        <p:spPr>
          <a:xfrm>
            <a:off x="838200" y="2571750"/>
            <a:ext cx="5334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38200" y="4248150"/>
            <a:ext cx="3124200" cy="70550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GPU</a:t>
            </a:r>
            <a:endParaRPr lang="en-US" sz="2800" baseline="-25000" dirty="0"/>
          </a:p>
        </p:txBody>
      </p:sp>
      <p:sp>
        <p:nvSpPr>
          <p:cNvPr id="9" name="TextBox 8"/>
          <p:cNvSpPr txBox="1"/>
          <p:nvPr/>
        </p:nvSpPr>
        <p:spPr>
          <a:xfrm>
            <a:off x="228600" y="2266950"/>
            <a:ext cx="1087244" cy="307777"/>
          </a:xfrm>
          <a:prstGeom prst="rect">
            <a:avLst/>
          </a:prstGeom>
          <a:noFill/>
        </p:spPr>
        <p:txBody>
          <a:bodyPr wrap="none" rtlCol="0">
            <a:spAutoFit/>
          </a:bodyPr>
          <a:lstStyle/>
          <a:p>
            <a:r>
              <a:rPr lang="en-US" sz="1400" i="1" dirty="0"/>
              <a:t>Host thread</a:t>
            </a:r>
          </a:p>
        </p:txBody>
      </p:sp>
      <p:cxnSp>
        <p:nvCxnSpPr>
          <p:cNvPr id="10" name="Straight Arrow Connector 9"/>
          <p:cNvCxnSpPr/>
          <p:nvPr/>
        </p:nvCxnSpPr>
        <p:spPr>
          <a:xfrm>
            <a:off x="1368622" y="2647950"/>
            <a:ext cx="0" cy="1524000"/>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627007" y="3160966"/>
            <a:ext cx="1181408" cy="307777"/>
          </a:xfrm>
          <a:prstGeom prst="rect">
            <a:avLst/>
          </a:prstGeom>
          <a:noFill/>
        </p:spPr>
        <p:txBody>
          <a:bodyPr wrap="none" rtlCol="0">
            <a:spAutoFit/>
          </a:bodyPr>
          <a:lstStyle/>
          <a:p>
            <a:r>
              <a:rPr lang="en-US" sz="1400" dirty="0"/>
              <a:t>Kernel launch</a:t>
            </a:r>
          </a:p>
        </p:txBody>
      </p:sp>
      <p:cxnSp>
        <p:nvCxnSpPr>
          <p:cNvPr id="13" name="Straight Arrow Connector 12"/>
          <p:cNvCxnSpPr/>
          <p:nvPr/>
        </p:nvCxnSpPr>
        <p:spPr>
          <a:xfrm flipV="1">
            <a:off x="1597222" y="2647950"/>
            <a:ext cx="0" cy="1524000"/>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5400000">
            <a:off x="894788" y="3274185"/>
            <a:ext cx="1712646" cy="307777"/>
          </a:xfrm>
          <a:prstGeom prst="rect">
            <a:avLst/>
          </a:prstGeom>
          <a:noFill/>
        </p:spPr>
        <p:txBody>
          <a:bodyPr wrap="square" rtlCol="0">
            <a:spAutoFit/>
          </a:bodyPr>
          <a:lstStyle/>
          <a:p>
            <a:pPr algn="ctr"/>
            <a:r>
              <a:rPr lang="en-US" sz="1400" dirty="0"/>
              <a:t>Return immediately</a:t>
            </a:r>
          </a:p>
        </p:txBody>
      </p:sp>
      <p:cxnSp>
        <p:nvCxnSpPr>
          <p:cNvPr id="21" name="Straight Arrow Connector 20"/>
          <p:cNvCxnSpPr/>
          <p:nvPr/>
        </p:nvCxnSpPr>
        <p:spPr>
          <a:xfrm>
            <a:off x="1600200" y="2571750"/>
            <a:ext cx="23622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029200" y="2571750"/>
            <a:ext cx="5334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029200" y="4248150"/>
            <a:ext cx="3124200" cy="70550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GPU</a:t>
            </a:r>
            <a:endParaRPr lang="en-US" sz="2800" baseline="-25000" dirty="0"/>
          </a:p>
        </p:txBody>
      </p:sp>
      <p:sp>
        <p:nvSpPr>
          <p:cNvPr id="26" name="TextBox 25"/>
          <p:cNvSpPr txBox="1"/>
          <p:nvPr/>
        </p:nvSpPr>
        <p:spPr>
          <a:xfrm>
            <a:off x="4419600" y="2266950"/>
            <a:ext cx="1087244" cy="307777"/>
          </a:xfrm>
          <a:prstGeom prst="rect">
            <a:avLst/>
          </a:prstGeom>
          <a:noFill/>
        </p:spPr>
        <p:txBody>
          <a:bodyPr wrap="none" rtlCol="0">
            <a:spAutoFit/>
          </a:bodyPr>
          <a:lstStyle/>
          <a:p>
            <a:r>
              <a:rPr lang="en-US" sz="1400" i="1" dirty="0"/>
              <a:t>Host thread</a:t>
            </a:r>
          </a:p>
        </p:txBody>
      </p:sp>
      <p:cxnSp>
        <p:nvCxnSpPr>
          <p:cNvPr id="27" name="Straight Arrow Connector 26"/>
          <p:cNvCxnSpPr/>
          <p:nvPr/>
        </p:nvCxnSpPr>
        <p:spPr>
          <a:xfrm>
            <a:off x="5559622" y="2647950"/>
            <a:ext cx="0" cy="1524000"/>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16200000">
            <a:off x="4822217" y="3160966"/>
            <a:ext cx="1172992" cy="307777"/>
          </a:xfrm>
          <a:prstGeom prst="rect">
            <a:avLst/>
          </a:prstGeom>
          <a:noFill/>
        </p:spPr>
        <p:txBody>
          <a:bodyPr wrap="none" rtlCol="0">
            <a:spAutoFit/>
          </a:bodyPr>
          <a:lstStyle/>
          <a:p>
            <a:r>
              <a:rPr lang="en-US" sz="1400" dirty="0" err="1">
                <a:latin typeface="Consolas"/>
                <a:cs typeface="Consolas"/>
              </a:rPr>
              <a:t>cudaMemcpy</a:t>
            </a:r>
            <a:endParaRPr lang="en-US" sz="1400" dirty="0">
              <a:latin typeface="Consolas"/>
              <a:cs typeface="Consolas"/>
            </a:endParaRPr>
          </a:p>
        </p:txBody>
      </p:sp>
      <p:cxnSp>
        <p:nvCxnSpPr>
          <p:cNvPr id="29" name="Straight Arrow Connector 28"/>
          <p:cNvCxnSpPr/>
          <p:nvPr/>
        </p:nvCxnSpPr>
        <p:spPr>
          <a:xfrm flipV="1">
            <a:off x="7617022" y="2647950"/>
            <a:ext cx="0" cy="1524000"/>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5400000">
            <a:off x="6959267" y="3166464"/>
            <a:ext cx="1712646" cy="523220"/>
          </a:xfrm>
          <a:prstGeom prst="rect">
            <a:avLst/>
          </a:prstGeom>
          <a:noFill/>
        </p:spPr>
        <p:txBody>
          <a:bodyPr wrap="square" rtlCol="0">
            <a:spAutoFit/>
          </a:bodyPr>
          <a:lstStyle/>
          <a:p>
            <a:pPr algn="ctr"/>
            <a:r>
              <a:rPr lang="en-US" sz="1400" dirty="0"/>
              <a:t>Return only when data is on GPU</a:t>
            </a:r>
          </a:p>
        </p:txBody>
      </p:sp>
      <p:cxnSp>
        <p:nvCxnSpPr>
          <p:cNvPr id="31" name="Straight Arrow Connector 30"/>
          <p:cNvCxnSpPr/>
          <p:nvPr/>
        </p:nvCxnSpPr>
        <p:spPr>
          <a:xfrm>
            <a:off x="7620000" y="2571750"/>
            <a:ext cx="5334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3443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Some blocking APIs have asynchronous equivalents. Some don’t.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683446915"/>
              </p:ext>
            </p:extLst>
          </p:nvPr>
        </p:nvGraphicFramePr>
        <p:xfrm>
          <a:off x="1524000" y="1962150"/>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Blocking</a:t>
                      </a:r>
                      <a:r>
                        <a:rPr lang="en-US" baseline="0" dirty="0"/>
                        <a:t> API</a:t>
                      </a:r>
                      <a:endParaRPr lang="en-US" dirty="0"/>
                    </a:p>
                  </a:txBody>
                  <a:tcPr/>
                </a:tc>
                <a:tc>
                  <a:txBody>
                    <a:bodyPr/>
                    <a:lstStyle/>
                    <a:p>
                      <a:r>
                        <a:rPr lang="en-US" dirty="0"/>
                        <a:t>Asynchronous</a:t>
                      </a:r>
                      <a:r>
                        <a:rPr lang="en-US" baseline="0" dirty="0"/>
                        <a:t> API</a:t>
                      </a:r>
                      <a:endParaRPr lang="en-US" dirty="0"/>
                    </a:p>
                  </a:txBody>
                  <a:tcPr/>
                </a:tc>
                <a:extLst>
                  <a:ext uri="{0D108BD9-81ED-4DB2-BD59-A6C34878D82A}">
                    <a16:rowId xmlns:a16="http://schemas.microsoft.com/office/drawing/2014/main" val="10000"/>
                  </a:ext>
                </a:extLst>
              </a:tr>
              <a:tr h="370840">
                <a:tc>
                  <a:txBody>
                    <a:bodyPr/>
                    <a:lstStyle/>
                    <a:p>
                      <a:r>
                        <a:rPr lang="en-US" sz="1600" dirty="0" err="1">
                          <a:latin typeface="Consolas"/>
                          <a:cs typeface="Consolas"/>
                        </a:rPr>
                        <a:t>cudaMalloc</a:t>
                      </a:r>
                      <a:endParaRPr lang="en-US" sz="1600" dirty="0">
                        <a:latin typeface="Consolas"/>
                        <a:cs typeface="Consolas"/>
                      </a:endParaRP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600" dirty="0" err="1">
                          <a:latin typeface="Consolas"/>
                          <a:cs typeface="Consolas"/>
                        </a:rPr>
                        <a:t>cudaMemcpy</a:t>
                      </a:r>
                      <a:endParaRPr lang="en-US" sz="1600" dirty="0">
                        <a:latin typeface="Consolas"/>
                        <a:cs typeface="Consolas"/>
                      </a:endParaRPr>
                    </a:p>
                  </a:txBody>
                  <a:tcPr/>
                </a:tc>
                <a:tc>
                  <a:txBody>
                    <a:bodyPr/>
                    <a:lstStyle/>
                    <a:p>
                      <a:r>
                        <a:rPr lang="en-US" sz="1600" dirty="0" err="1">
                          <a:latin typeface="Consolas"/>
                          <a:cs typeface="Consolas"/>
                        </a:rPr>
                        <a:t>cudaMemcpyAsync</a:t>
                      </a:r>
                      <a:endParaRPr lang="en-US" sz="1600" dirty="0">
                        <a:latin typeface="Consolas"/>
                        <a:cs typeface="Consolas"/>
                      </a:endParaRP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Kernel launch (</a:t>
                      </a:r>
                      <a:r>
                        <a:rPr lang="en-US" sz="1600" dirty="0">
                          <a:latin typeface="Consolas"/>
                          <a:cs typeface="Consolas"/>
                        </a:rPr>
                        <a:t>&lt;&lt;&lt;...&gt;&gt;&gt;</a:t>
                      </a:r>
                      <a:r>
                        <a:rPr lang="en-US" dirty="0"/>
                        <a:t>)</a:t>
                      </a:r>
                    </a:p>
                  </a:txBody>
                  <a:tcPr/>
                </a:tc>
                <a:extLst>
                  <a:ext uri="{0D108BD9-81ED-4DB2-BD59-A6C34878D82A}">
                    <a16:rowId xmlns:a16="http://schemas.microsoft.com/office/drawing/2014/main" val="10003"/>
                  </a:ext>
                </a:extLst>
              </a:tr>
              <a:tr h="370840">
                <a:tc>
                  <a:txBody>
                    <a:bodyPr/>
                    <a:lstStyle/>
                    <a:p>
                      <a:r>
                        <a:rPr lang="en-US" sz="1600" dirty="0" err="1">
                          <a:latin typeface="Consolas"/>
                          <a:cs typeface="Consolas"/>
                        </a:rPr>
                        <a:t>cudaFree</a:t>
                      </a:r>
                      <a:endParaRPr lang="en-US" sz="1600" dirty="0">
                        <a:latin typeface="Consolas"/>
                        <a:cs typeface="Consolas"/>
                      </a:endParaRP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8965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The core of CUDA asynchrony is </a:t>
            </a:r>
            <a:r>
              <a:rPr lang="en-US" sz="2000" b="1" dirty="0">
                <a:latin typeface="Calibri"/>
                <a:cs typeface="Calibri"/>
              </a:rPr>
              <a:t>CUDA streams</a:t>
            </a:r>
            <a:r>
              <a:rPr lang="en-US" sz="2000" dirty="0">
                <a:latin typeface="Calibri"/>
                <a:cs typeface="Calibri"/>
              </a:rPr>
              <a:t>.</a:t>
            </a:r>
          </a:p>
          <a:p>
            <a:endParaRPr lang="en-US" sz="2000" dirty="0">
              <a:latin typeface="Calibri"/>
              <a:cs typeface="Calibri"/>
            </a:endParaRPr>
          </a:p>
          <a:p>
            <a:r>
              <a:rPr lang="en-US" sz="2000" dirty="0">
                <a:latin typeface="Calibri"/>
                <a:cs typeface="Calibri"/>
              </a:rPr>
              <a:t>A CUDA stream defines a sequence of CUDA operations (e.g. kernel launch, memory copy, etc.) to be performed in order.</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72</a:t>
            </a:fld>
            <a:endParaRPr lang="en-US"/>
          </a:p>
        </p:txBody>
      </p:sp>
      <p:sp>
        <p:nvSpPr>
          <p:cNvPr id="8" name="Rectangle 7"/>
          <p:cNvSpPr/>
          <p:nvPr/>
        </p:nvSpPr>
        <p:spPr>
          <a:xfrm>
            <a:off x="838200" y="2647950"/>
            <a:ext cx="2286000" cy="2209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CPU</a:t>
            </a:r>
            <a:endParaRPr lang="en-US" sz="2800" baseline="-25000" dirty="0"/>
          </a:p>
        </p:txBody>
      </p:sp>
      <p:sp>
        <p:nvSpPr>
          <p:cNvPr id="9" name="Rectangle 8"/>
          <p:cNvSpPr/>
          <p:nvPr/>
        </p:nvSpPr>
        <p:spPr>
          <a:xfrm>
            <a:off x="6172200" y="2571750"/>
            <a:ext cx="2286000" cy="2209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GPU</a:t>
            </a:r>
            <a:endParaRPr lang="en-US" sz="2800" baseline="-25000" dirty="0"/>
          </a:p>
        </p:txBody>
      </p:sp>
      <p:sp>
        <p:nvSpPr>
          <p:cNvPr id="4" name="Rectangle 3"/>
          <p:cNvSpPr/>
          <p:nvPr/>
        </p:nvSpPr>
        <p:spPr>
          <a:xfrm>
            <a:off x="5029200" y="3333750"/>
            <a:ext cx="609600" cy="6858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0</a:t>
            </a:r>
          </a:p>
        </p:txBody>
      </p:sp>
      <p:sp>
        <p:nvSpPr>
          <p:cNvPr id="10" name="Rectangle 9"/>
          <p:cNvSpPr/>
          <p:nvPr/>
        </p:nvSpPr>
        <p:spPr>
          <a:xfrm>
            <a:off x="4343400" y="3333750"/>
            <a:ext cx="609600" cy="685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1</a:t>
            </a:r>
          </a:p>
        </p:txBody>
      </p:sp>
      <p:sp>
        <p:nvSpPr>
          <p:cNvPr id="11" name="Rectangle 10"/>
          <p:cNvSpPr/>
          <p:nvPr/>
        </p:nvSpPr>
        <p:spPr>
          <a:xfrm>
            <a:off x="3657600" y="3333750"/>
            <a:ext cx="609600" cy="6858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2</a:t>
            </a:r>
          </a:p>
        </p:txBody>
      </p:sp>
      <p:sp>
        <p:nvSpPr>
          <p:cNvPr id="12" name="Right Arrow 11"/>
          <p:cNvSpPr/>
          <p:nvPr/>
        </p:nvSpPr>
        <p:spPr>
          <a:xfrm>
            <a:off x="5791200" y="34099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200400" y="34099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3581400" y="3257550"/>
            <a:ext cx="2133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581400" y="4095750"/>
            <a:ext cx="2133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649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endParaRPr lang="en-US" sz="2000" dirty="0">
              <a:latin typeface="Calibri"/>
              <a:cs typeface="Calibri"/>
            </a:endParaRPr>
          </a:p>
          <a:p>
            <a:r>
              <a:rPr lang="en-US" sz="2000" dirty="0">
                <a:latin typeface="Calibri"/>
                <a:cs typeface="Calibri"/>
              </a:rPr>
              <a:t>Streams must be explicitly created by the programmer:</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73</a:t>
            </a:fld>
            <a:endParaRPr lang="en-US"/>
          </a:p>
        </p:txBody>
      </p:sp>
      <p:sp>
        <p:nvSpPr>
          <p:cNvPr id="14" name="TextBox 13"/>
          <p:cNvSpPr txBox="1"/>
          <p:nvPr/>
        </p:nvSpPr>
        <p:spPr>
          <a:xfrm>
            <a:off x="1219200" y="2266950"/>
            <a:ext cx="6781800" cy="923330"/>
          </a:xfrm>
          <a:prstGeom prst="rect">
            <a:avLst/>
          </a:prstGeom>
          <a:noFill/>
          <a:ln>
            <a:solidFill>
              <a:schemeClr val="tx1"/>
            </a:solidFill>
          </a:ln>
        </p:spPr>
        <p:txBody>
          <a:bodyPr wrap="square" rtlCol="0">
            <a:spAutoFit/>
          </a:bodyPr>
          <a:lstStyle/>
          <a:p>
            <a:r>
              <a:rPr lang="en-US" dirty="0" err="1">
                <a:latin typeface="Consolas"/>
                <a:cs typeface="Consolas"/>
              </a:rPr>
              <a:t>cudaStream_t</a:t>
            </a:r>
            <a:r>
              <a:rPr lang="en-US" dirty="0">
                <a:latin typeface="Consolas"/>
                <a:cs typeface="Consolas"/>
              </a:rPr>
              <a:t> stream;</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cudaStreamCreate</a:t>
            </a:r>
            <a:r>
              <a:rPr lang="en-US" dirty="0">
                <a:latin typeface="Consolas"/>
                <a:cs typeface="Consolas"/>
              </a:rPr>
              <a:t>(</a:t>
            </a:r>
            <a:r>
              <a:rPr lang="en-US" dirty="0" err="1">
                <a:latin typeface="Consolas"/>
                <a:cs typeface="Consolas"/>
              </a:rPr>
              <a:t>cudaStream_t</a:t>
            </a:r>
            <a:r>
              <a:rPr lang="en-US" dirty="0">
                <a:latin typeface="Consolas"/>
                <a:cs typeface="Consolas"/>
              </a:rPr>
              <a:t> *stream);</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cudaStreamDestroy</a:t>
            </a:r>
            <a:r>
              <a:rPr lang="en-US" dirty="0">
                <a:latin typeface="Consolas"/>
                <a:cs typeface="Consolas"/>
              </a:rPr>
              <a:t>(</a:t>
            </a:r>
            <a:r>
              <a:rPr lang="en-US" dirty="0" err="1">
                <a:latin typeface="Consolas"/>
                <a:cs typeface="Consolas"/>
              </a:rPr>
              <a:t>cudaStream_t</a:t>
            </a:r>
            <a:r>
              <a:rPr lang="en-US" dirty="0">
                <a:latin typeface="Consolas"/>
                <a:cs typeface="Consolas"/>
              </a:rPr>
              <a:t> *stream);</a:t>
            </a:r>
          </a:p>
        </p:txBody>
      </p:sp>
    </p:spTree>
    <p:extLst>
      <p:ext uri="{BB962C8B-B14F-4D97-AF65-F5344CB8AC3E}">
        <p14:creationId xmlns:p14="http://schemas.microsoft.com/office/powerpoint/2010/main" val="1112300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endParaRPr lang="en-US" sz="2000" dirty="0">
              <a:latin typeface="Calibri"/>
              <a:cs typeface="Calibri"/>
            </a:endParaRPr>
          </a:p>
          <a:p>
            <a:r>
              <a:rPr lang="en-US" sz="2000" dirty="0">
                <a:latin typeface="Calibri"/>
                <a:cs typeface="Calibri"/>
              </a:rPr>
              <a:t>Every asynchronous operation is associated with a CUDA stream.</a:t>
            </a:r>
          </a:p>
          <a:p>
            <a:endParaRPr lang="en-US" sz="2000" dirty="0">
              <a:latin typeface="Calibri"/>
              <a:cs typeface="Calibri"/>
            </a:endParaRPr>
          </a:p>
          <a:p>
            <a:r>
              <a:rPr lang="en-US" sz="2000" dirty="0">
                <a:latin typeface="Calibri"/>
                <a:cs typeface="Calibri"/>
              </a:rPr>
              <a:t>If the CUDA stream is not explicitly set, a </a:t>
            </a:r>
            <a:r>
              <a:rPr lang="en-US" sz="2000" b="1" dirty="0">
                <a:latin typeface="Calibri"/>
                <a:cs typeface="Calibri"/>
              </a:rPr>
              <a:t>default stream</a:t>
            </a:r>
            <a:r>
              <a:rPr lang="en-US" sz="2000" dirty="0">
                <a:latin typeface="Calibri"/>
                <a:cs typeface="Calibri"/>
              </a:rPr>
              <a:t> is used.</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74</a:t>
            </a:fld>
            <a:endParaRPr lang="en-US"/>
          </a:p>
        </p:txBody>
      </p:sp>
      <p:sp>
        <p:nvSpPr>
          <p:cNvPr id="3" name="TextBox 2"/>
          <p:cNvSpPr txBox="1"/>
          <p:nvPr/>
        </p:nvSpPr>
        <p:spPr>
          <a:xfrm>
            <a:off x="381000" y="2788444"/>
            <a:ext cx="8534400" cy="1231106"/>
          </a:xfrm>
          <a:prstGeom prst="rect">
            <a:avLst/>
          </a:prstGeom>
          <a:noFill/>
        </p:spPr>
        <p:txBody>
          <a:bodyPr wrap="square" numCol="2" rtlCol="0">
            <a:spAutoFit/>
          </a:bodyPr>
          <a:lstStyle/>
          <a:p>
            <a:pPr algn="ctr"/>
            <a:r>
              <a:rPr lang="en-US" sz="2000" dirty="0"/>
              <a:t>Implicit default stream</a:t>
            </a:r>
          </a:p>
          <a:p>
            <a:pPr algn="ctr"/>
            <a:endParaRPr lang="en-US" dirty="0"/>
          </a:p>
          <a:p>
            <a:pPr algn="ctr"/>
            <a:r>
              <a:rPr lang="en-US" dirty="0">
                <a:latin typeface="Consolas"/>
                <a:cs typeface="Consolas"/>
              </a:rPr>
              <a:t>kernel&lt;&lt;&lt;...&gt;&gt;&gt;(...);</a:t>
            </a:r>
          </a:p>
          <a:p>
            <a:pPr algn="ctr"/>
            <a:r>
              <a:rPr lang="en-US" dirty="0" err="1">
                <a:latin typeface="Consolas"/>
                <a:cs typeface="Consolas"/>
              </a:rPr>
              <a:t>cudaMemcpyAsync</a:t>
            </a:r>
            <a:r>
              <a:rPr lang="en-US" dirty="0">
                <a:latin typeface="Consolas"/>
                <a:cs typeface="Consolas"/>
              </a:rPr>
              <a:t>(...);</a:t>
            </a:r>
          </a:p>
          <a:p>
            <a:pPr algn="ctr"/>
            <a:r>
              <a:rPr lang="en-US" sz="2000" dirty="0"/>
              <a:t>Explicit stream</a:t>
            </a:r>
          </a:p>
          <a:p>
            <a:pPr algn="ctr"/>
            <a:endParaRPr lang="en-US" dirty="0"/>
          </a:p>
          <a:p>
            <a:pPr algn="ctr"/>
            <a:r>
              <a:rPr lang="en-US" dirty="0">
                <a:latin typeface="Consolas"/>
                <a:cs typeface="Consolas"/>
              </a:rPr>
              <a:t>kernel&lt;&lt;&lt;..., </a:t>
            </a:r>
            <a:r>
              <a:rPr lang="en-US" dirty="0">
                <a:solidFill>
                  <a:srgbClr val="FF0000"/>
                </a:solidFill>
                <a:latin typeface="Consolas"/>
                <a:cs typeface="Consolas"/>
              </a:rPr>
              <a:t>stream</a:t>
            </a:r>
            <a:r>
              <a:rPr lang="en-US" dirty="0">
                <a:latin typeface="Consolas"/>
                <a:cs typeface="Consolas"/>
              </a:rPr>
              <a:t>&gt;&gt;&gt;(...);</a:t>
            </a:r>
          </a:p>
          <a:p>
            <a:pPr algn="ctr"/>
            <a:r>
              <a:rPr lang="en-US" dirty="0" err="1">
                <a:latin typeface="Consolas"/>
                <a:cs typeface="Consolas"/>
              </a:rPr>
              <a:t>cudaMemcpyAsync</a:t>
            </a:r>
            <a:r>
              <a:rPr lang="en-US" dirty="0">
                <a:latin typeface="Consolas"/>
                <a:cs typeface="Consolas"/>
              </a:rPr>
              <a:t>(..., </a:t>
            </a:r>
            <a:r>
              <a:rPr lang="en-US" dirty="0">
                <a:solidFill>
                  <a:srgbClr val="FF0000"/>
                </a:solidFill>
                <a:latin typeface="Consolas"/>
                <a:cs typeface="Consolas"/>
              </a:rPr>
              <a:t>stream</a:t>
            </a:r>
            <a:r>
              <a:rPr lang="en-US" dirty="0">
                <a:latin typeface="Consolas"/>
                <a:cs typeface="Consolas"/>
              </a:rPr>
              <a:t>);</a:t>
            </a:r>
          </a:p>
        </p:txBody>
      </p:sp>
    </p:spTree>
    <p:extLst>
      <p:ext uri="{BB962C8B-B14F-4D97-AF65-F5344CB8AC3E}">
        <p14:creationId xmlns:p14="http://schemas.microsoft.com/office/powerpoint/2010/main" val="1394728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Stream status can be queried or blocked on.</a:t>
            </a:r>
          </a:p>
          <a:p>
            <a:endParaRPr lang="en-US" sz="2000" dirty="0">
              <a:latin typeface="Calibri"/>
              <a:cs typeface="Calibri"/>
            </a:endParaRPr>
          </a:p>
          <a:p>
            <a:r>
              <a:rPr lang="en-US" sz="2000" dirty="0">
                <a:latin typeface="Calibri"/>
                <a:cs typeface="Calibri"/>
              </a:rPr>
              <a:t>Implicitly includes all past operations in that stream.</a:t>
            </a:r>
          </a:p>
          <a:p>
            <a:pPr lvl="4"/>
            <a:endParaRPr lang="en-US" dirty="0">
              <a:latin typeface="Consolas"/>
              <a:cs typeface="Consolas"/>
            </a:endParaRPr>
          </a:p>
          <a:p>
            <a:pPr lvl="4"/>
            <a:r>
              <a:rPr lang="en-US" dirty="0" err="1">
                <a:solidFill>
                  <a:srgbClr val="FF0000"/>
                </a:solidFill>
                <a:latin typeface="Consolas"/>
                <a:cs typeface="Consolas"/>
              </a:rPr>
              <a:t>cudaStream_t</a:t>
            </a:r>
            <a:r>
              <a:rPr lang="en-US" dirty="0">
                <a:solidFill>
                  <a:srgbClr val="FF0000"/>
                </a:solidFill>
                <a:latin typeface="Consolas"/>
                <a:cs typeface="Consolas"/>
              </a:rPr>
              <a:t> stream</a:t>
            </a:r>
            <a:r>
              <a:rPr lang="en-US" dirty="0">
                <a:latin typeface="Consolas"/>
                <a:cs typeface="Consolas"/>
              </a:rPr>
              <a:t>;</a:t>
            </a:r>
          </a:p>
          <a:p>
            <a:pPr lvl="4"/>
            <a:r>
              <a:rPr lang="en-US" dirty="0" err="1">
                <a:solidFill>
                  <a:srgbClr val="FF0000"/>
                </a:solidFill>
                <a:latin typeface="Consolas"/>
                <a:cs typeface="Consolas"/>
              </a:rPr>
              <a:t>cudaStreamCreate</a:t>
            </a:r>
            <a:r>
              <a:rPr lang="en-US" dirty="0">
                <a:latin typeface="Consolas"/>
                <a:cs typeface="Consolas"/>
              </a:rPr>
              <a:t>(&amp;stream);</a:t>
            </a:r>
          </a:p>
          <a:p>
            <a:pPr lvl="4"/>
            <a:r>
              <a:rPr lang="en-US" dirty="0">
                <a:latin typeface="Consolas"/>
                <a:cs typeface="Consolas"/>
              </a:rPr>
              <a:t>kernel&lt;&lt;&lt;..., stream&gt;&gt;&gt;(...);</a:t>
            </a:r>
          </a:p>
          <a:p>
            <a:pPr lvl="4"/>
            <a:r>
              <a:rPr lang="en-US" dirty="0" err="1">
                <a:solidFill>
                  <a:srgbClr val="FF0000"/>
                </a:solidFill>
                <a:latin typeface="Consolas"/>
                <a:cs typeface="Consolas"/>
              </a:rPr>
              <a:t>cudaStreamSynchronize</a:t>
            </a:r>
            <a:r>
              <a:rPr lang="en-US" dirty="0">
                <a:latin typeface="Consolas"/>
                <a:cs typeface="Consolas"/>
              </a:rPr>
              <a:t>(stream);</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75</a:t>
            </a:fld>
            <a:endParaRPr lang="en-US"/>
          </a:p>
        </p:txBody>
      </p:sp>
      <p:sp>
        <p:nvSpPr>
          <p:cNvPr id="14" name="TextBox 13"/>
          <p:cNvSpPr txBox="1"/>
          <p:nvPr/>
        </p:nvSpPr>
        <p:spPr>
          <a:xfrm>
            <a:off x="533400" y="3790950"/>
            <a:ext cx="8001000" cy="707886"/>
          </a:xfrm>
          <a:prstGeom prst="rect">
            <a:avLst/>
          </a:prstGeom>
          <a:noFill/>
          <a:ln>
            <a:solidFill>
              <a:schemeClr val="tx1"/>
            </a:solidFill>
          </a:ln>
        </p:spPr>
        <p:txBody>
          <a:bodyPr wrap="square" rtlCol="0">
            <a:spAutoFit/>
          </a:bodyPr>
          <a:lstStyle/>
          <a:p>
            <a:r>
              <a:rPr lang="en-US" sz="2000" dirty="0" err="1">
                <a:latin typeface="Consolas"/>
                <a:cs typeface="Consolas"/>
              </a:rPr>
              <a:t>cudaError_t</a:t>
            </a:r>
            <a:r>
              <a:rPr lang="en-US" sz="2000" dirty="0">
                <a:latin typeface="Consolas"/>
                <a:cs typeface="Consolas"/>
              </a:rPr>
              <a:t> </a:t>
            </a:r>
            <a:r>
              <a:rPr lang="en-US" sz="2000" dirty="0" err="1">
                <a:solidFill>
                  <a:srgbClr val="FF0000"/>
                </a:solidFill>
                <a:latin typeface="Consolas"/>
                <a:cs typeface="Consolas"/>
              </a:rPr>
              <a:t>cudaStreamSynchronize</a:t>
            </a:r>
            <a:r>
              <a:rPr lang="en-US" sz="2000" dirty="0">
                <a:latin typeface="Consolas"/>
                <a:cs typeface="Consolas"/>
              </a:rPr>
              <a:t>(</a:t>
            </a:r>
            <a:r>
              <a:rPr lang="en-US" sz="2000" dirty="0" err="1">
                <a:latin typeface="Consolas"/>
                <a:cs typeface="Consolas"/>
              </a:rPr>
              <a:t>cudaStream_t</a:t>
            </a:r>
            <a:r>
              <a:rPr lang="en-US" sz="2000" dirty="0">
                <a:latin typeface="Consolas"/>
                <a:cs typeface="Consolas"/>
              </a:rPr>
              <a:t> stream);</a:t>
            </a:r>
          </a:p>
          <a:p>
            <a:r>
              <a:rPr lang="en-US" sz="2000" dirty="0" err="1">
                <a:latin typeface="Consolas"/>
                <a:cs typeface="Consolas"/>
              </a:rPr>
              <a:t>cudaError_t</a:t>
            </a:r>
            <a:r>
              <a:rPr lang="en-US" sz="2000" dirty="0">
                <a:latin typeface="Consolas"/>
                <a:cs typeface="Consolas"/>
              </a:rPr>
              <a:t> </a:t>
            </a:r>
            <a:r>
              <a:rPr lang="en-US" sz="2000" dirty="0" err="1">
                <a:solidFill>
                  <a:srgbClr val="FF0000"/>
                </a:solidFill>
                <a:latin typeface="Consolas"/>
                <a:cs typeface="Consolas"/>
              </a:rPr>
              <a:t>cudaStreamQuery</a:t>
            </a:r>
            <a:r>
              <a:rPr lang="en-US" sz="2000" dirty="0">
                <a:latin typeface="Consolas"/>
                <a:cs typeface="Consolas"/>
              </a:rPr>
              <a:t>(</a:t>
            </a:r>
            <a:r>
              <a:rPr lang="en-US" sz="2000" dirty="0" err="1">
                <a:latin typeface="Consolas"/>
                <a:cs typeface="Consolas"/>
              </a:rPr>
              <a:t>cudaStream_t</a:t>
            </a:r>
            <a:r>
              <a:rPr lang="en-US" sz="2000" dirty="0">
                <a:latin typeface="Consolas"/>
                <a:cs typeface="Consolas"/>
              </a:rPr>
              <a:t> stream);</a:t>
            </a:r>
          </a:p>
        </p:txBody>
      </p:sp>
    </p:spTree>
    <p:extLst>
      <p:ext uri="{BB962C8B-B14F-4D97-AF65-F5344CB8AC3E}">
        <p14:creationId xmlns:p14="http://schemas.microsoft.com/office/powerpoint/2010/main" val="1598816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4724400" cy="1489710"/>
          </a:xfrm>
          <a:prstGeom prst="rect">
            <a:avLst/>
          </a:prstGeom>
          <a:noFill/>
        </p:spPr>
        <p:txBody>
          <a:bodyPr wrap="square" rtlCol="0">
            <a:noAutofit/>
          </a:bodyPr>
          <a:lstStyle/>
          <a:p>
            <a:r>
              <a:rPr lang="en-US" dirty="0">
                <a:latin typeface="Consolas"/>
                <a:cs typeface="Consolas"/>
              </a:rPr>
              <a:t>kernel1&lt;&lt;&lt;..., stream&gt;&gt;&gt;(...);</a:t>
            </a:r>
          </a:p>
          <a:p>
            <a:r>
              <a:rPr lang="en-US" dirty="0">
                <a:latin typeface="Consolas"/>
                <a:cs typeface="Consolas"/>
              </a:rPr>
              <a:t>kernel2&lt;&lt;&lt;..., stream&gt;&gt;&gt;(...);</a:t>
            </a:r>
          </a:p>
          <a:p>
            <a:r>
              <a:rPr lang="en-US" dirty="0">
                <a:latin typeface="Consolas"/>
                <a:cs typeface="Consolas"/>
              </a:rPr>
              <a:t>kernel3&lt;&lt;&lt;..., stream&gt;&gt;&gt;(...);</a:t>
            </a:r>
          </a:p>
          <a:p>
            <a:r>
              <a:rPr lang="en-US" dirty="0" err="1">
                <a:latin typeface="Consolas"/>
                <a:cs typeface="Consolas"/>
              </a:rPr>
              <a:t>cudaStreamSynchronize</a:t>
            </a:r>
            <a:r>
              <a:rPr lang="en-US" dirty="0">
                <a:latin typeface="Consolas"/>
                <a:cs typeface="Consolas"/>
              </a:rPr>
              <a:t>(stream);</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76</a:t>
            </a:fld>
            <a:endParaRPr lang="en-US"/>
          </a:p>
        </p:txBody>
      </p:sp>
      <p:cxnSp>
        <p:nvCxnSpPr>
          <p:cNvPr id="9" name="Straight Arrow Connector 8"/>
          <p:cNvCxnSpPr/>
          <p:nvPr/>
        </p:nvCxnSpPr>
        <p:spPr>
          <a:xfrm>
            <a:off x="1524000" y="2642791"/>
            <a:ext cx="6705600" cy="0"/>
          </a:xfrm>
          <a:prstGeom prst="straightConnector1">
            <a:avLst/>
          </a:prstGeom>
          <a:ln w="50800">
            <a:solidFill>
              <a:schemeClr val="bg1">
                <a:lumMod val="65000"/>
              </a:schemeClr>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524000" y="2642791"/>
            <a:ext cx="5334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057400" y="3997660"/>
            <a:ext cx="1676400" cy="62930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a:cs typeface="Consolas"/>
              </a:rPr>
              <a:t>kernel1</a:t>
            </a:r>
            <a:endParaRPr lang="en-US" sz="1600" baseline="-25000" dirty="0">
              <a:latin typeface="Consolas"/>
              <a:cs typeface="Consolas"/>
            </a:endParaRPr>
          </a:p>
        </p:txBody>
      </p:sp>
      <p:sp>
        <p:nvSpPr>
          <p:cNvPr id="12" name="TextBox 11"/>
          <p:cNvSpPr txBox="1"/>
          <p:nvPr/>
        </p:nvSpPr>
        <p:spPr>
          <a:xfrm>
            <a:off x="914400" y="2337991"/>
            <a:ext cx="1087244" cy="307777"/>
          </a:xfrm>
          <a:prstGeom prst="rect">
            <a:avLst/>
          </a:prstGeom>
          <a:noFill/>
        </p:spPr>
        <p:txBody>
          <a:bodyPr wrap="none" rtlCol="0">
            <a:spAutoFit/>
          </a:bodyPr>
          <a:lstStyle/>
          <a:p>
            <a:r>
              <a:rPr lang="en-US" sz="1400" i="1" dirty="0"/>
              <a:t>Host thread</a:t>
            </a:r>
          </a:p>
        </p:txBody>
      </p:sp>
      <p:cxnSp>
        <p:nvCxnSpPr>
          <p:cNvPr id="13" name="Straight Arrow Connector 12"/>
          <p:cNvCxnSpPr/>
          <p:nvPr/>
        </p:nvCxnSpPr>
        <p:spPr>
          <a:xfrm>
            <a:off x="2039032"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1499660" y="3200531"/>
            <a:ext cx="776925" cy="276999"/>
          </a:xfrm>
          <a:prstGeom prst="rect">
            <a:avLst/>
          </a:prstGeom>
          <a:noFill/>
        </p:spPr>
        <p:txBody>
          <a:bodyPr wrap="none" rtlCol="0">
            <a:spAutoFit/>
          </a:bodyPr>
          <a:lstStyle/>
          <a:p>
            <a:r>
              <a:rPr lang="en-US" sz="1200" dirty="0">
                <a:latin typeface="Consolas"/>
                <a:cs typeface="Consolas"/>
              </a:rPr>
              <a:t>kernel1</a:t>
            </a:r>
          </a:p>
        </p:txBody>
      </p:sp>
      <p:cxnSp>
        <p:nvCxnSpPr>
          <p:cNvPr id="16" name="Straight Arrow Connector 15"/>
          <p:cNvCxnSpPr/>
          <p:nvPr/>
        </p:nvCxnSpPr>
        <p:spPr>
          <a:xfrm flipV="1">
            <a:off x="2267632"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286000" y="2642791"/>
            <a:ext cx="6096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41019"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2401647" y="3200531"/>
            <a:ext cx="776925" cy="276999"/>
          </a:xfrm>
          <a:prstGeom prst="rect">
            <a:avLst/>
          </a:prstGeom>
          <a:noFill/>
        </p:spPr>
        <p:txBody>
          <a:bodyPr wrap="none" rtlCol="0">
            <a:spAutoFit/>
          </a:bodyPr>
          <a:lstStyle/>
          <a:p>
            <a:r>
              <a:rPr lang="en-US" sz="1200" dirty="0">
                <a:latin typeface="Consolas"/>
                <a:cs typeface="Consolas"/>
              </a:rPr>
              <a:t>kernel2</a:t>
            </a:r>
          </a:p>
        </p:txBody>
      </p:sp>
      <p:cxnSp>
        <p:nvCxnSpPr>
          <p:cNvPr id="22" name="Straight Arrow Connector 21"/>
          <p:cNvCxnSpPr/>
          <p:nvPr/>
        </p:nvCxnSpPr>
        <p:spPr>
          <a:xfrm flipV="1">
            <a:off x="3169619"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794609"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6200000">
            <a:off x="3255237" y="3200531"/>
            <a:ext cx="776925" cy="276999"/>
          </a:xfrm>
          <a:prstGeom prst="rect">
            <a:avLst/>
          </a:prstGeom>
          <a:noFill/>
        </p:spPr>
        <p:txBody>
          <a:bodyPr wrap="none" rtlCol="0">
            <a:spAutoFit/>
          </a:bodyPr>
          <a:lstStyle/>
          <a:p>
            <a:r>
              <a:rPr lang="en-US" sz="1200" dirty="0">
                <a:latin typeface="Consolas"/>
                <a:cs typeface="Consolas"/>
              </a:rPr>
              <a:t>kernel3</a:t>
            </a:r>
          </a:p>
        </p:txBody>
      </p:sp>
      <p:cxnSp>
        <p:nvCxnSpPr>
          <p:cNvPr id="26" name="Straight Arrow Connector 25"/>
          <p:cNvCxnSpPr/>
          <p:nvPr/>
        </p:nvCxnSpPr>
        <p:spPr>
          <a:xfrm flipV="1">
            <a:off x="4023209"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733800" y="3999842"/>
            <a:ext cx="1676400" cy="62930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a:cs typeface="Consolas"/>
              </a:rPr>
              <a:t>kernel2</a:t>
            </a:r>
            <a:endParaRPr lang="en-US" sz="1600" baseline="-25000" dirty="0">
              <a:latin typeface="Consolas"/>
              <a:cs typeface="Consolas"/>
            </a:endParaRPr>
          </a:p>
        </p:txBody>
      </p:sp>
      <p:sp>
        <p:nvSpPr>
          <p:cNvPr id="29" name="Rectangle 28"/>
          <p:cNvSpPr/>
          <p:nvPr/>
        </p:nvSpPr>
        <p:spPr>
          <a:xfrm>
            <a:off x="5410200" y="3999842"/>
            <a:ext cx="2133600" cy="6293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Consolas"/>
                <a:cs typeface="Consolas"/>
              </a:rPr>
              <a:t>kernel1</a:t>
            </a:r>
            <a:endParaRPr lang="en-US" sz="1600" baseline="-25000" dirty="0">
              <a:latin typeface="Consolas"/>
              <a:cs typeface="Consolas"/>
            </a:endParaRPr>
          </a:p>
        </p:txBody>
      </p:sp>
      <p:cxnSp>
        <p:nvCxnSpPr>
          <p:cNvPr id="30" name="Straight Arrow Connector 29"/>
          <p:cNvCxnSpPr/>
          <p:nvPr/>
        </p:nvCxnSpPr>
        <p:spPr>
          <a:xfrm>
            <a:off x="4709009" y="2721967"/>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rot="16200000">
            <a:off x="4000424" y="3168789"/>
            <a:ext cx="1115359" cy="276999"/>
          </a:xfrm>
          <a:prstGeom prst="rect">
            <a:avLst/>
          </a:prstGeom>
          <a:noFill/>
        </p:spPr>
        <p:txBody>
          <a:bodyPr wrap="none" rtlCol="0">
            <a:spAutoFit/>
          </a:bodyPr>
          <a:lstStyle/>
          <a:p>
            <a:r>
              <a:rPr lang="en-US" sz="1200" dirty="0">
                <a:latin typeface="Consolas"/>
                <a:cs typeface="Consolas"/>
              </a:rPr>
              <a:t>Synchronize</a:t>
            </a:r>
          </a:p>
        </p:txBody>
      </p:sp>
      <p:cxnSp>
        <p:nvCxnSpPr>
          <p:cNvPr id="32" name="Straight Arrow Connector 31"/>
          <p:cNvCxnSpPr/>
          <p:nvPr/>
        </p:nvCxnSpPr>
        <p:spPr>
          <a:xfrm flipV="1">
            <a:off x="7540822" y="2721968"/>
            <a:ext cx="0" cy="1199492"/>
          </a:xfrm>
          <a:prstGeom prst="straightConnector1">
            <a:avLst/>
          </a:prstGeom>
          <a:ln w="254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200400" y="2645768"/>
            <a:ext cx="6096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038600" y="2645768"/>
            <a:ext cx="6858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543800" y="2645768"/>
            <a:ext cx="990600" cy="0"/>
          </a:xfrm>
          <a:prstGeom prst="straightConnector1">
            <a:avLst/>
          </a:prstGeom>
          <a:ln w="50800">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8216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Also possible to query specific points in time within a stream using </a:t>
            </a:r>
            <a:r>
              <a:rPr lang="en-US" sz="2000" b="1" dirty="0">
                <a:latin typeface="Calibri"/>
                <a:cs typeface="Calibri"/>
              </a:rPr>
              <a:t>CUDA Events</a:t>
            </a:r>
            <a:r>
              <a:rPr lang="en-US" sz="2000" dirty="0">
                <a:latin typeface="Calibri"/>
                <a:cs typeface="Calibri"/>
              </a:rPr>
              <a:t>.</a:t>
            </a:r>
          </a:p>
          <a:p>
            <a:endParaRPr lang="en-US" sz="2000" dirty="0">
              <a:latin typeface="Calibri"/>
              <a:cs typeface="Calibri"/>
            </a:endParaRPr>
          </a:p>
          <a:p>
            <a:r>
              <a:rPr lang="en-US" sz="2000" dirty="0">
                <a:latin typeface="Calibri"/>
                <a:cs typeface="Calibri"/>
              </a:rPr>
              <a:t>Events are inserted in to streams and satisfied as they exit the stream.</a:t>
            </a:r>
          </a:p>
          <a:p>
            <a:endParaRPr lang="en-US" sz="2000" dirty="0">
              <a:latin typeface="Calibri"/>
              <a:cs typeface="Calibri"/>
            </a:endParaRPr>
          </a:p>
          <a:p>
            <a:r>
              <a:rPr lang="en-US" sz="2000" dirty="0">
                <a:latin typeface="Calibri"/>
                <a:cs typeface="Calibri"/>
              </a:rPr>
              <a:t>Enable querying of all operations inserted in to the stream prior to the event.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77</a:t>
            </a:fld>
            <a:endParaRPr lang="en-US"/>
          </a:p>
        </p:txBody>
      </p:sp>
      <p:sp>
        <p:nvSpPr>
          <p:cNvPr id="8" name="Rectangle 7"/>
          <p:cNvSpPr/>
          <p:nvPr/>
        </p:nvSpPr>
        <p:spPr>
          <a:xfrm>
            <a:off x="457200" y="2724150"/>
            <a:ext cx="2286000" cy="213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CPU</a:t>
            </a:r>
            <a:endParaRPr lang="en-US" sz="2800" baseline="-25000" dirty="0"/>
          </a:p>
        </p:txBody>
      </p:sp>
      <p:sp>
        <p:nvSpPr>
          <p:cNvPr id="9" name="Rectangle 8"/>
          <p:cNvSpPr/>
          <p:nvPr/>
        </p:nvSpPr>
        <p:spPr>
          <a:xfrm>
            <a:off x="6400800" y="2724150"/>
            <a:ext cx="2286000" cy="2057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GPU</a:t>
            </a:r>
            <a:endParaRPr lang="en-US" sz="2800" baseline="-25000" dirty="0"/>
          </a:p>
        </p:txBody>
      </p:sp>
      <p:sp>
        <p:nvSpPr>
          <p:cNvPr id="10" name="Rectangle 9"/>
          <p:cNvSpPr/>
          <p:nvPr/>
        </p:nvSpPr>
        <p:spPr>
          <a:xfrm>
            <a:off x="5334000" y="3486150"/>
            <a:ext cx="609600" cy="6858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0</a:t>
            </a:r>
          </a:p>
        </p:txBody>
      </p:sp>
      <p:sp>
        <p:nvSpPr>
          <p:cNvPr id="11" name="Rectangle 10"/>
          <p:cNvSpPr/>
          <p:nvPr/>
        </p:nvSpPr>
        <p:spPr>
          <a:xfrm>
            <a:off x="4648200" y="3486150"/>
            <a:ext cx="609600" cy="685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1</a:t>
            </a:r>
          </a:p>
        </p:txBody>
      </p:sp>
      <p:sp>
        <p:nvSpPr>
          <p:cNvPr id="12" name="Rectangle 11"/>
          <p:cNvSpPr/>
          <p:nvPr/>
        </p:nvSpPr>
        <p:spPr>
          <a:xfrm>
            <a:off x="3352800" y="3486150"/>
            <a:ext cx="609600" cy="6858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2</a:t>
            </a:r>
          </a:p>
        </p:txBody>
      </p:sp>
      <p:sp>
        <p:nvSpPr>
          <p:cNvPr id="13" name="Right Arrow 12"/>
          <p:cNvSpPr/>
          <p:nvPr/>
        </p:nvSpPr>
        <p:spPr>
          <a:xfrm>
            <a:off x="6096000" y="35623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2819400" y="35623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200400" y="3409950"/>
            <a:ext cx="27432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200400" y="4248150"/>
            <a:ext cx="27432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6200000">
            <a:off x="3962400" y="3638550"/>
            <a:ext cx="685800" cy="381000"/>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chemeClr val="tx1"/>
                </a:solidFill>
              </a:rPr>
              <a:t>event</a:t>
            </a:r>
            <a:endParaRPr lang="en-US" sz="1400" baseline="-25000" dirty="0">
              <a:solidFill>
                <a:schemeClr val="tx1"/>
              </a:solidFill>
            </a:endParaRPr>
          </a:p>
        </p:txBody>
      </p:sp>
    </p:spTree>
    <p:extLst>
      <p:ext uri="{BB962C8B-B14F-4D97-AF65-F5344CB8AC3E}">
        <p14:creationId xmlns:p14="http://schemas.microsoft.com/office/powerpoint/2010/main" val="1635568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Like streams, events can be created, destroyed, queried, and blocked on.</a:t>
            </a: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r>
              <a:rPr lang="en-US" sz="2000" dirty="0">
                <a:latin typeface="Calibri"/>
                <a:cs typeface="Calibri"/>
              </a:rPr>
              <a:t>Placing an event in a stream:</a:t>
            </a:r>
          </a:p>
          <a:p>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78</a:t>
            </a:fld>
            <a:endParaRPr lang="en-US"/>
          </a:p>
        </p:txBody>
      </p:sp>
      <p:sp>
        <p:nvSpPr>
          <p:cNvPr id="18" name="TextBox 17"/>
          <p:cNvSpPr txBox="1"/>
          <p:nvPr/>
        </p:nvSpPr>
        <p:spPr>
          <a:xfrm>
            <a:off x="1143000" y="1504950"/>
            <a:ext cx="6781800" cy="1754327"/>
          </a:xfrm>
          <a:prstGeom prst="rect">
            <a:avLst/>
          </a:prstGeom>
          <a:noFill/>
          <a:ln>
            <a:solidFill>
              <a:schemeClr val="tx1"/>
            </a:solidFill>
          </a:ln>
        </p:spPr>
        <p:txBody>
          <a:bodyPr wrap="square" rtlCol="0">
            <a:spAutoFit/>
          </a:bodyPr>
          <a:lstStyle/>
          <a:p>
            <a:r>
              <a:rPr lang="en-US" dirty="0" err="1">
                <a:latin typeface="Consolas"/>
                <a:cs typeface="Consolas"/>
              </a:rPr>
              <a:t>cudaEvent_t</a:t>
            </a:r>
            <a:r>
              <a:rPr lang="en-US" dirty="0">
                <a:latin typeface="Consolas"/>
                <a:cs typeface="Consolas"/>
              </a:rPr>
              <a:t> event;</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cudaEventCreate</a:t>
            </a:r>
            <a:r>
              <a:rPr lang="en-US" dirty="0">
                <a:latin typeface="Consolas"/>
                <a:cs typeface="Consolas"/>
              </a:rPr>
              <a:t>(</a:t>
            </a:r>
            <a:r>
              <a:rPr lang="en-US" dirty="0" err="1">
                <a:latin typeface="Consolas"/>
                <a:cs typeface="Consolas"/>
              </a:rPr>
              <a:t>cudaEvent_t</a:t>
            </a:r>
            <a:r>
              <a:rPr lang="en-US" dirty="0">
                <a:latin typeface="Consolas"/>
                <a:cs typeface="Consolas"/>
              </a:rPr>
              <a:t> *event,</a:t>
            </a:r>
          </a:p>
          <a:p>
            <a:r>
              <a:rPr lang="en-US" dirty="0">
                <a:latin typeface="Consolas"/>
                <a:cs typeface="Consolas"/>
              </a:rPr>
              <a:t>        unsigned </a:t>
            </a:r>
            <a:r>
              <a:rPr lang="en-US" dirty="0" err="1">
                <a:latin typeface="Consolas"/>
                <a:cs typeface="Consolas"/>
              </a:rPr>
              <a:t>int</a:t>
            </a:r>
            <a:r>
              <a:rPr lang="en-US" dirty="0">
                <a:latin typeface="Consolas"/>
                <a:cs typeface="Consolas"/>
              </a:rPr>
              <a:t> flags);</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cudaEventDestroy</a:t>
            </a:r>
            <a:r>
              <a:rPr lang="en-US" dirty="0">
                <a:latin typeface="Consolas"/>
                <a:cs typeface="Consolas"/>
              </a:rPr>
              <a:t>(</a:t>
            </a:r>
            <a:r>
              <a:rPr lang="en-US" dirty="0" err="1">
                <a:latin typeface="Consolas"/>
                <a:cs typeface="Consolas"/>
              </a:rPr>
              <a:t>cudaEvent_t</a:t>
            </a:r>
            <a:r>
              <a:rPr lang="en-US" dirty="0">
                <a:latin typeface="Consolas"/>
                <a:cs typeface="Consolas"/>
              </a:rPr>
              <a:t> event);</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cudaEventQuery</a:t>
            </a:r>
            <a:r>
              <a:rPr lang="en-US" dirty="0">
                <a:latin typeface="Consolas"/>
                <a:cs typeface="Consolas"/>
              </a:rPr>
              <a:t>(</a:t>
            </a:r>
            <a:r>
              <a:rPr lang="en-US" dirty="0" err="1">
                <a:latin typeface="Consolas"/>
                <a:cs typeface="Consolas"/>
              </a:rPr>
              <a:t>cudaEvent_t</a:t>
            </a:r>
            <a:r>
              <a:rPr lang="en-US" dirty="0">
                <a:latin typeface="Consolas"/>
                <a:cs typeface="Consolas"/>
              </a:rPr>
              <a:t> event);</a:t>
            </a:r>
          </a:p>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cudaEventSynchronize</a:t>
            </a:r>
            <a:r>
              <a:rPr lang="en-US" dirty="0">
                <a:latin typeface="Consolas"/>
                <a:cs typeface="Consolas"/>
              </a:rPr>
              <a:t>(</a:t>
            </a:r>
            <a:r>
              <a:rPr lang="en-US" dirty="0" err="1">
                <a:latin typeface="Consolas"/>
                <a:cs typeface="Consolas"/>
              </a:rPr>
              <a:t>cudaEvent_t</a:t>
            </a:r>
            <a:r>
              <a:rPr lang="en-US" dirty="0">
                <a:latin typeface="Consolas"/>
                <a:cs typeface="Consolas"/>
              </a:rPr>
              <a:t> event);</a:t>
            </a:r>
          </a:p>
        </p:txBody>
      </p:sp>
      <p:sp>
        <p:nvSpPr>
          <p:cNvPr id="19" name="TextBox 18"/>
          <p:cNvSpPr txBox="1"/>
          <p:nvPr/>
        </p:nvSpPr>
        <p:spPr>
          <a:xfrm>
            <a:off x="1143000" y="3943350"/>
            <a:ext cx="6781800" cy="646331"/>
          </a:xfrm>
          <a:prstGeom prst="rect">
            <a:avLst/>
          </a:prstGeom>
          <a:noFill/>
          <a:ln>
            <a:solidFill>
              <a:schemeClr val="tx1"/>
            </a:solidFill>
          </a:ln>
        </p:spPr>
        <p:txBody>
          <a:bodyPr wrap="square" rtlCol="0">
            <a:spAutoFit/>
          </a:bodyPr>
          <a:lstStyle/>
          <a:p>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cudaEventRecord</a:t>
            </a:r>
            <a:r>
              <a:rPr lang="en-US" dirty="0">
                <a:latin typeface="Consolas"/>
                <a:cs typeface="Consolas"/>
              </a:rPr>
              <a:t>(</a:t>
            </a:r>
            <a:r>
              <a:rPr lang="en-US" dirty="0" err="1">
                <a:latin typeface="Consolas"/>
                <a:cs typeface="Consolas"/>
              </a:rPr>
              <a:t>cudaEvent_t</a:t>
            </a:r>
            <a:r>
              <a:rPr lang="en-US" dirty="0">
                <a:latin typeface="Consolas"/>
                <a:cs typeface="Consolas"/>
              </a:rPr>
              <a:t> event,</a:t>
            </a:r>
          </a:p>
          <a:p>
            <a:r>
              <a:rPr lang="en-US" dirty="0">
                <a:latin typeface="Consolas"/>
                <a:cs typeface="Consolas"/>
              </a:rPr>
              <a:t>        </a:t>
            </a:r>
            <a:r>
              <a:rPr lang="en-US" dirty="0" err="1">
                <a:latin typeface="Consolas"/>
                <a:cs typeface="Consolas"/>
              </a:rPr>
              <a:t>cudaStream_t</a:t>
            </a:r>
            <a:r>
              <a:rPr lang="en-US" dirty="0">
                <a:latin typeface="Consolas"/>
                <a:cs typeface="Consolas"/>
              </a:rPr>
              <a:t> stream);</a:t>
            </a:r>
          </a:p>
        </p:txBody>
      </p:sp>
    </p:spTree>
    <p:extLst>
      <p:ext uri="{BB962C8B-B14F-4D97-AF65-F5344CB8AC3E}">
        <p14:creationId xmlns:p14="http://schemas.microsoft.com/office/powerpoint/2010/main" val="2568209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803910"/>
          </a:xfrm>
          <a:prstGeom prst="rect">
            <a:avLst/>
          </a:prstGeom>
          <a:noFill/>
        </p:spPr>
        <p:txBody>
          <a:bodyPr wrap="square" rtlCol="0">
            <a:noAutofit/>
          </a:bodyPr>
          <a:lstStyle/>
          <a:p>
            <a:r>
              <a:rPr lang="en-US" sz="2000" dirty="0">
                <a:latin typeface="Calibri"/>
                <a:cs typeface="Calibri"/>
              </a:rPr>
              <a:t>Synchronizing on all operations issued to a given device is possible with </a:t>
            </a:r>
            <a:r>
              <a:rPr lang="en-US" dirty="0" err="1">
                <a:latin typeface="Consolas"/>
                <a:cs typeface="Consolas"/>
              </a:rPr>
              <a:t>cudaDeviceSynchronize</a:t>
            </a:r>
            <a:r>
              <a:rPr lang="en-US" sz="2000" dirty="0">
                <a:latin typeface="Calibri"/>
                <a:cs typeface="Calibri"/>
              </a:rPr>
              <a: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79</a:t>
            </a:fld>
            <a:endParaRPr lang="en-US"/>
          </a:p>
        </p:txBody>
      </p:sp>
      <p:sp>
        <p:nvSpPr>
          <p:cNvPr id="8" name="TextBox 7"/>
          <p:cNvSpPr txBox="1"/>
          <p:nvPr/>
        </p:nvSpPr>
        <p:spPr>
          <a:xfrm>
            <a:off x="2286000" y="1821418"/>
            <a:ext cx="4800600" cy="369332"/>
          </a:xfrm>
          <a:prstGeom prst="rect">
            <a:avLst/>
          </a:prstGeom>
          <a:noFill/>
          <a:ln>
            <a:solidFill>
              <a:schemeClr val="tx1"/>
            </a:solidFill>
          </a:ln>
        </p:spPr>
        <p:txBody>
          <a:bodyPr wrap="square" rtlCol="0">
            <a:spAutoFit/>
          </a:bodyPr>
          <a:lstStyle/>
          <a:p>
            <a:pPr algn="ctr"/>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cudaDeviceSynchronize</a:t>
            </a:r>
            <a:r>
              <a:rPr lang="en-US" dirty="0">
                <a:latin typeface="Consolas"/>
                <a:cs typeface="Consolas"/>
              </a:rPr>
              <a:t>();</a:t>
            </a:r>
          </a:p>
        </p:txBody>
      </p:sp>
      <p:sp>
        <p:nvSpPr>
          <p:cNvPr id="9" name="Rectangle 8"/>
          <p:cNvSpPr/>
          <p:nvPr/>
        </p:nvSpPr>
        <p:spPr>
          <a:xfrm>
            <a:off x="762000" y="2419350"/>
            <a:ext cx="2286000" cy="2514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CPU</a:t>
            </a:r>
            <a:endParaRPr lang="en-US" sz="2800" baseline="-25000" dirty="0"/>
          </a:p>
        </p:txBody>
      </p:sp>
      <p:sp>
        <p:nvSpPr>
          <p:cNvPr id="10" name="Rectangle 9"/>
          <p:cNvSpPr/>
          <p:nvPr/>
        </p:nvSpPr>
        <p:spPr>
          <a:xfrm>
            <a:off x="5943600" y="2419350"/>
            <a:ext cx="2286000" cy="2438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GPU</a:t>
            </a:r>
            <a:endParaRPr lang="en-US" sz="2800" baseline="-25000" dirty="0"/>
          </a:p>
        </p:txBody>
      </p:sp>
      <p:sp>
        <p:nvSpPr>
          <p:cNvPr id="11" name="Rectangle 10"/>
          <p:cNvSpPr/>
          <p:nvPr/>
        </p:nvSpPr>
        <p:spPr>
          <a:xfrm>
            <a:off x="4876800" y="2800350"/>
            <a:ext cx="609600" cy="533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0</a:t>
            </a:r>
          </a:p>
        </p:txBody>
      </p:sp>
      <p:sp>
        <p:nvSpPr>
          <p:cNvPr id="12" name="Rectangle 11"/>
          <p:cNvSpPr/>
          <p:nvPr/>
        </p:nvSpPr>
        <p:spPr>
          <a:xfrm>
            <a:off x="4191000" y="2800350"/>
            <a:ext cx="609600" cy="533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1</a:t>
            </a:r>
          </a:p>
        </p:txBody>
      </p:sp>
      <p:sp>
        <p:nvSpPr>
          <p:cNvPr id="13" name="Rectangle 12"/>
          <p:cNvSpPr/>
          <p:nvPr/>
        </p:nvSpPr>
        <p:spPr>
          <a:xfrm>
            <a:off x="3505200" y="2800350"/>
            <a:ext cx="609600" cy="533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2</a:t>
            </a:r>
          </a:p>
        </p:txBody>
      </p:sp>
      <p:sp>
        <p:nvSpPr>
          <p:cNvPr id="15" name="Right Arrow 14"/>
          <p:cNvSpPr/>
          <p:nvPr/>
        </p:nvSpPr>
        <p:spPr>
          <a:xfrm>
            <a:off x="5638800" y="27241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124200" y="27241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429000" y="2724150"/>
            <a:ext cx="2057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429000" y="3409950"/>
            <a:ext cx="2057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76800" y="3867150"/>
            <a:ext cx="609600" cy="533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3</a:t>
            </a:r>
          </a:p>
        </p:txBody>
      </p:sp>
      <p:sp>
        <p:nvSpPr>
          <p:cNvPr id="21" name="Rectangle 20"/>
          <p:cNvSpPr/>
          <p:nvPr/>
        </p:nvSpPr>
        <p:spPr>
          <a:xfrm>
            <a:off x="4191000" y="3867150"/>
            <a:ext cx="609600" cy="533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4</a:t>
            </a:r>
          </a:p>
        </p:txBody>
      </p:sp>
      <p:sp>
        <p:nvSpPr>
          <p:cNvPr id="22" name="Rectangle 21"/>
          <p:cNvSpPr/>
          <p:nvPr/>
        </p:nvSpPr>
        <p:spPr>
          <a:xfrm>
            <a:off x="3505200" y="3867150"/>
            <a:ext cx="609600" cy="533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a:t>
            </a:r>
            <a:r>
              <a:rPr lang="en-US" baseline="-25000" dirty="0"/>
              <a:t>5</a:t>
            </a:r>
          </a:p>
        </p:txBody>
      </p:sp>
      <p:sp>
        <p:nvSpPr>
          <p:cNvPr id="23" name="Right Arrow 22"/>
          <p:cNvSpPr/>
          <p:nvPr/>
        </p:nvSpPr>
        <p:spPr>
          <a:xfrm>
            <a:off x="5638800" y="37909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3124200" y="3790950"/>
            <a:ext cx="228600" cy="53340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429000" y="3790950"/>
            <a:ext cx="2057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429000" y="4476750"/>
            <a:ext cx="2057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424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305800" cy="3657600"/>
          </a:xfrm>
          <a:prstGeom prst="rect">
            <a:avLst/>
          </a:prstGeom>
          <a:noFill/>
        </p:spPr>
        <p:txBody>
          <a:bodyPr wrap="square" numCol="1" rtlCol="0">
            <a:noAutofit/>
          </a:bodyPr>
          <a:lstStyle/>
          <a:p>
            <a:pPr algn="ctr"/>
            <a:r>
              <a:rPr lang="en-US" sz="2000" b="1" dirty="0"/>
              <a:t>What do all of these applications have in common?</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8</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pic>
        <p:nvPicPr>
          <p:cNvPr id="13" name="Picture 12">
            <a:extLst>
              <a:ext uri="{FF2B5EF4-FFF2-40B4-BE49-F238E27FC236}">
                <a16:creationId xmlns:a16="http://schemas.microsoft.com/office/drawing/2014/main" id="{53E6E8AD-C6C3-4BCE-80CC-1F8467780522}"/>
              </a:ext>
            </a:extLst>
          </p:cNvPr>
          <p:cNvPicPr>
            <a:picLocks noChangeAspect="1"/>
          </p:cNvPicPr>
          <p:nvPr/>
        </p:nvPicPr>
        <p:blipFill>
          <a:blip r:embed="rId2"/>
          <a:stretch>
            <a:fillRect/>
          </a:stretch>
        </p:blipFill>
        <p:spPr>
          <a:xfrm>
            <a:off x="1524000" y="2647950"/>
            <a:ext cx="2895600" cy="1935617"/>
          </a:xfrm>
          <a:prstGeom prst="rect">
            <a:avLst/>
          </a:prstGeom>
        </p:spPr>
      </p:pic>
      <p:pic>
        <p:nvPicPr>
          <p:cNvPr id="14" name="Picture 13">
            <a:extLst>
              <a:ext uri="{FF2B5EF4-FFF2-40B4-BE49-F238E27FC236}">
                <a16:creationId xmlns:a16="http://schemas.microsoft.com/office/drawing/2014/main" id="{7DEAA709-F292-4C8C-B95E-373EAF13C7C4}"/>
              </a:ext>
            </a:extLst>
          </p:cNvPr>
          <p:cNvPicPr>
            <a:picLocks noChangeAspect="1"/>
          </p:cNvPicPr>
          <p:nvPr/>
        </p:nvPicPr>
        <p:blipFill>
          <a:blip r:embed="rId3"/>
          <a:stretch>
            <a:fillRect/>
          </a:stretch>
        </p:blipFill>
        <p:spPr>
          <a:xfrm>
            <a:off x="457200" y="1657350"/>
            <a:ext cx="1828800" cy="1602029"/>
          </a:xfrm>
          <a:prstGeom prst="rect">
            <a:avLst/>
          </a:prstGeom>
        </p:spPr>
      </p:pic>
      <p:pic>
        <p:nvPicPr>
          <p:cNvPr id="15" name="Picture 14">
            <a:extLst>
              <a:ext uri="{FF2B5EF4-FFF2-40B4-BE49-F238E27FC236}">
                <a16:creationId xmlns:a16="http://schemas.microsoft.com/office/drawing/2014/main" id="{E80FD371-B37A-406F-BE8C-B6AA93F4298E}"/>
              </a:ext>
            </a:extLst>
          </p:cNvPr>
          <p:cNvPicPr>
            <a:picLocks noChangeAspect="1"/>
          </p:cNvPicPr>
          <p:nvPr/>
        </p:nvPicPr>
        <p:blipFill>
          <a:blip r:embed="rId4"/>
          <a:stretch>
            <a:fillRect/>
          </a:stretch>
        </p:blipFill>
        <p:spPr>
          <a:xfrm>
            <a:off x="4876800" y="1581150"/>
            <a:ext cx="1491964" cy="1859360"/>
          </a:xfrm>
          <a:prstGeom prst="rect">
            <a:avLst/>
          </a:prstGeom>
        </p:spPr>
      </p:pic>
      <p:pic>
        <p:nvPicPr>
          <p:cNvPr id="16" name="Picture 15">
            <a:extLst>
              <a:ext uri="{FF2B5EF4-FFF2-40B4-BE49-F238E27FC236}">
                <a16:creationId xmlns:a16="http://schemas.microsoft.com/office/drawing/2014/main" id="{0CC00B9C-33AA-4872-A5B3-D4D357BDD2E2}"/>
              </a:ext>
            </a:extLst>
          </p:cNvPr>
          <p:cNvPicPr>
            <a:picLocks noChangeAspect="1"/>
          </p:cNvPicPr>
          <p:nvPr/>
        </p:nvPicPr>
        <p:blipFill>
          <a:blip r:embed="rId5"/>
          <a:stretch>
            <a:fillRect/>
          </a:stretch>
        </p:blipFill>
        <p:spPr>
          <a:xfrm>
            <a:off x="6934200" y="2876550"/>
            <a:ext cx="1754546" cy="1670050"/>
          </a:xfrm>
          <a:prstGeom prst="rect">
            <a:avLst/>
          </a:prstGeom>
        </p:spPr>
      </p:pic>
    </p:spTree>
    <p:extLst>
      <p:ext uri="{BB962C8B-B14F-4D97-AF65-F5344CB8AC3E}">
        <p14:creationId xmlns:p14="http://schemas.microsoft.com/office/powerpoint/2010/main" val="41564654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4267200" cy="3775710"/>
          </a:xfrm>
          <a:prstGeom prst="rect">
            <a:avLst/>
          </a:prstGeom>
          <a:noFill/>
        </p:spPr>
        <p:txBody>
          <a:bodyPr wrap="square" rtlCol="0">
            <a:noAutofit/>
          </a:bodyPr>
          <a:lstStyle/>
          <a:p>
            <a:r>
              <a:rPr lang="en-US" sz="2000" dirty="0">
                <a:latin typeface="Calibri"/>
                <a:cs typeface="Calibri"/>
              </a:rPr>
              <a:t>Host allocations transferred through </a:t>
            </a:r>
            <a:r>
              <a:rPr lang="en-US" dirty="0" err="1">
                <a:latin typeface="Consolas"/>
                <a:cs typeface="Consolas"/>
              </a:rPr>
              <a:t>cudaMemcpyAsync</a:t>
            </a:r>
            <a:r>
              <a:rPr lang="en-US" sz="2000" dirty="0">
                <a:latin typeface="Calibri"/>
                <a:cs typeface="Calibri"/>
              </a:rPr>
              <a:t> must be page-locked/pinned.</a:t>
            </a:r>
          </a:p>
          <a:p>
            <a:endParaRPr lang="en-US" sz="2000" dirty="0">
              <a:latin typeface="Calibri"/>
              <a:cs typeface="Calibri"/>
            </a:endParaRPr>
          </a:p>
          <a:p>
            <a:r>
              <a:rPr lang="en-US" sz="2000" dirty="0">
                <a:latin typeface="Calibri"/>
                <a:cs typeface="Calibri"/>
              </a:rPr>
              <a:t>CUDA provides </a:t>
            </a:r>
            <a:r>
              <a:rPr lang="en-US" dirty="0" err="1">
                <a:latin typeface="Consolas"/>
                <a:cs typeface="Consolas"/>
              </a:rPr>
              <a:t>cudaMallocHost</a:t>
            </a:r>
            <a:r>
              <a:rPr lang="en-US" sz="2000" dirty="0">
                <a:latin typeface="Calibri"/>
                <a:cs typeface="Calibri"/>
              </a:rPr>
              <a:t> for page-locked host allocations.</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Special Note on </a:t>
            </a:r>
            <a:r>
              <a:rPr lang="en-US" sz="3600" b="1" dirty="0" err="1">
                <a:solidFill>
                  <a:schemeClr val="bg1"/>
                </a:solidFill>
              </a:rPr>
              <a:t>cudaMemcpyAsync</a:t>
            </a:r>
            <a:endParaRPr lang="en-US" sz="3600" b="1" dirty="0">
              <a:solidFill>
                <a:schemeClr val="bg1"/>
              </a:solidFill>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80</a:t>
            </a:fld>
            <a:endParaRPr lang="en-US"/>
          </a:p>
        </p:txBody>
      </p:sp>
      <p:sp>
        <p:nvSpPr>
          <p:cNvPr id="27" name="TextBox 26"/>
          <p:cNvSpPr txBox="1"/>
          <p:nvPr/>
        </p:nvSpPr>
        <p:spPr>
          <a:xfrm>
            <a:off x="1295400" y="3790950"/>
            <a:ext cx="6781800" cy="369332"/>
          </a:xfrm>
          <a:prstGeom prst="rect">
            <a:avLst/>
          </a:prstGeom>
          <a:noFill/>
          <a:ln>
            <a:solidFill>
              <a:schemeClr val="tx1"/>
            </a:solidFill>
          </a:ln>
        </p:spPr>
        <p:txBody>
          <a:bodyPr wrap="square" rtlCol="0">
            <a:spAutoFit/>
          </a:bodyPr>
          <a:lstStyle/>
          <a:p>
            <a:pPr algn="ctr"/>
            <a:r>
              <a:rPr lang="en-US" dirty="0" err="1">
                <a:latin typeface="Consolas"/>
                <a:cs typeface="Consolas"/>
              </a:rPr>
              <a:t>cudaError_t</a:t>
            </a:r>
            <a:r>
              <a:rPr lang="en-US" dirty="0">
                <a:latin typeface="Consolas"/>
                <a:cs typeface="Consolas"/>
              </a:rPr>
              <a:t> </a:t>
            </a:r>
            <a:r>
              <a:rPr lang="en-US" dirty="0" err="1">
                <a:solidFill>
                  <a:srgbClr val="FF0000"/>
                </a:solidFill>
                <a:latin typeface="Consolas"/>
                <a:cs typeface="Consolas"/>
              </a:rPr>
              <a:t>cudaMallocHost</a:t>
            </a:r>
            <a:r>
              <a:rPr lang="en-US" dirty="0">
                <a:latin typeface="Consolas"/>
                <a:cs typeface="Consolas"/>
              </a:rPr>
              <a:t>(void **</a:t>
            </a:r>
            <a:r>
              <a:rPr lang="en-US" dirty="0" err="1">
                <a:latin typeface="Consolas"/>
                <a:cs typeface="Consolas"/>
              </a:rPr>
              <a:t>ptr</a:t>
            </a:r>
            <a:r>
              <a:rPr lang="en-US" dirty="0">
                <a:latin typeface="Consolas"/>
                <a:cs typeface="Consolas"/>
              </a:rPr>
              <a:t>, </a:t>
            </a:r>
            <a:r>
              <a:rPr lang="en-US" dirty="0" err="1">
                <a:latin typeface="Consolas"/>
                <a:cs typeface="Consolas"/>
              </a:rPr>
              <a:t>size_t</a:t>
            </a:r>
            <a:r>
              <a:rPr lang="en-US" dirty="0">
                <a:latin typeface="Consolas"/>
                <a:cs typeface="Consolas"/>
              </a:rPr>
              <a:t> size);</a:t>
            </a:r>
          </a:p>
        </p:txBody>
      </p:sp>
      <p:pic>
        <p:nvPicPr>
          <p:cNvPr id="3" name="Picture 2"/>
          <p:cNvPicPr>
            <a:picLocks noChangeAspect="1"/>
          </p:cNvPicPr>
          <p:nvPr/>
        </p:nvPicPr>
        <p:blipFill>
          <a:blip r:embed="rId2"/>
          <a:stretch>
            <a:fillRect/>
          </a:stretch>
        </p:blipFill>
        <p:spPr>
          <a:xfrm>
            <a:off x="4876800" y="1164133"/>
            <a:ext cx="3962400" cy="2093417"/>
          </a:xfrm>
          <a:prstGeom prst="rect">
            <a:avLst/>
          </a:prstGeom>
        </p:spPr>
      </p:pic>
      <p:sp>
        <p:nvSpPr>
          <p:cNvPr id="4" name="Rectangle 3"/>
          <p:cNvSpPr/>
          <p:nvPr/>
        </p:nvSpPr>
        <p:spPr>
          <a:xfrm>
            <a:off x="1066800" y="4809351"/>
            <a:ext cx="7010400" cy="276999"/>
          </a:xfrm>
          <a:prstGeom prst="rect">
            <a:avLst/>
          </a:prstGeom>
        </p:spPr>
        <p:txBody>
          <a:bodyPr wrap="square">
            <a:spAutoFit/>
          </a:bodyPr>
          <a:lstStyle/>
          <a:p>
            <a:pPr algn="ctr"/>
            <a:r>
              <a:rPr lang="en-US" sz="1200" dirty="0">
                <a:hlinkClick r:id="rId3"/>
              </a:rPr>
              <a:t>https://devblogs.nvidia.com/parallelforall/how-optimize-data-transfers-cuda-cc/</a:t>
            </a:r>
            <a:endParaRPr lang="en-US" sz="1200" dirty="0"/>
          </a:p>
        </p:txBody>
      </p:sp>
    </p:spTree>
    <p:extLst>
      <p:ext uri="{BB962C8B-B14F-4D97-AF65-F5344CB8AC3E}">
        <p14:creationId xmlns:p14="http://schemas.microsoft.com/office/powerpoint/2010/main" val="1056892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dirty="0">
                <a:latin typeface="Consolas"/>
                <a:cs typeface="Consolas"/>
              </a:rPr>
              <a:t>$HOME/bootcamp-gpu/src/02_vecadd_streams/vecadd.cu</a:t>
            </a:r>
            <a:r>
              <a:rPr lang="en-US" sz="2000" dirty="0">
                <a:latin typeface="Calibri"/>
                <a:cs typeface="Calibri"/>
              </a:rPr>
              <a:t> contains an example of chunked, synchronous vector addition.</a:t>
            </a: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r>
              <a:rPr lang="en-US" dirty="0">
                <a:latin typeface="Consolas"/>
                <a:cs typeface="Consolas"/>
              </a:rPr>
              <a:t>$ ./</a:t>
            </a:r>
            <a:r>
              <a:rPr lang="en-US" dirty="0" err="1">
                <a:latin typeface="Consolas"/>
                <a:cs typeface="Consolas"/>
              </a:rPr>
              <a:t>vecadd</a:t>
            </a:r>
            <a:r>
              <a:rPr lang="en-US" dirty="0">
                <a:latin typeface="Consolas"/>
                <a:cs typeface="Consolas"/>
              </a:rPr>
              <a:t> &lt;N&gt; &lt;</a:t>
            </a:r>
            <a:r>
              <a:rPr lang="en-US" dirty="0" err="1">
                <a:latin typeface="Consolas"/>
                <a:cs typeface="Consolas"/>
              </a:rPr>
              <a:t>nchunks</a:t>
            </a:r>
            <a:r>
              <a:rPr lang="en-US" dirty="0">
                <a:latin typeface="Consolas"/>
                <a:cs typeface="Consolas"/>
              </a:rPr>
              <a:t>&gt;</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Asynchronous Execution</a:t>
            </a:r>
          </a:p>
        </p:txBody>
      </p:sp>
      <p:sp>
        <p:nvSpPr>
          <p:cNvPr id="2" name="Slide Number Placeholder 1"/>
          <p:cNvSpPr>
            <a:spLocks noGrp="1"/>
          </p:cNvSpPr>
          <p:nvPr>
            <p:ph type="sldNum" sz="quarter" idx="12"/>
          </p:nvPr>
        </p:nvSpPr>
        <p:spPr/>
        <p:txBody>
          <a:bodyPr/>
          <a:lstStyle/>
          <a:p>
            <a:fld id="{63C537C0-9BD9-40EB-BADE-4FE671F46F7E}" type="slidenum">
              <a:rPr lang="en-US" smtClean="0"/>
              <a:t>81</a:t>
            </a:fld>
            <a:endParaRPr lang="en-US"/>
          </a:p>
        </p:txBody>
      </p:sp>
      <p:sp>
        <p:nvSpPr>
          <p:cNvPr id="32" name="Rectangle 31"/>
          <p:cNvSpPr/>
          <p:nvPr/>
        </p:nvSpPr>
        <p:spPr>
          <a:xfrm>
            <a:off x="13716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3" name="Rectangle 32"/>
          <p:cNvSpPr/>
          <p:nvPr/>
        </p:nvSpPr>
        <p:spPr>
          <a:xfrm>
            <a:off x="30480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4" name="Rectangle 33"/>
          <p:cNvSpPr/>
          <p:nvPr/>
        </p:nvSpPr>
        <p:spPr>
          <a:xfrm>
            <a:off x="47244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5" name="Rectangle 34"/>
          <p:cNvSpPr/>
          <p:nvPr/>
        </p:nvSpPr>
        <p:spPr>
          <a:xfrm>
            <a:off x="64008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6" name="Rectangle 35"/>
          <p:cNvSpPr/>
          <p:nvPr/>
        </p:nvSpPr>
        <p:spPr>
          <a:xfrm>
            <a:off x="13716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7" name="Rectangle 36"/>
          <p:cNvSpPr/>
          <p:nvPr/>
        </p:nvSpPr>
        <p:spPr>
          <a:xfrm>
            <a:off x="30480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8" name="Rectangle 37"/>
          <p:cNvSpPr/>
          <p:nvPr/>
        </p:nvSpPr>
        <p:spPr>
          <a:xfrm>
            <a:off x="47244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9" name="Rectangle 38"/>
          <p:cNvSpPr/>
          <p:nvPr/>
        </p:nvSpPr>
        <p:spPr>
          <a:xfrm>
            <a:off x="64008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40" name="Rectangle 39"/>
          <p:cNvSpPr/>
          <p:nvPr/>
        </p:nvSpPr>
        <p:spPr>
          <a:xfrm>
            <a:off x="13716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41" name="Rectangle 40"/>
          <p:cNvSpPr/>
          <p:nvPr/>
        </p:nvSpPr>
        <p:spPr>
          <a:xfrm>
            <a:off x="30480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42" name="Rectangle 41"/>
          <p:cNvSpPr/>
          <p:nvPr/>
        </p:nvSpPr>
        <p:spPr>
          <a:xfrm>
            <a:off x="47244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43" name="Rectangle 42"/>
          <p:cNvSpPr/>
          <p:nvPr/>
        </p:nvSpPr>
        <p:spPr>
          <a:xfrm>
            <a:off x="64008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44" name="TextBox 43"/>
          <p:cNvSpPr txBox="1"/>
          <p:nvPr/>
        </p:nvSpPr>
        <p:spPr>
          <a:xfrm>
            <a:off x="2057400" y="2419350"/>
            <a:ext cx="300082" cy="369332"/>
          </a:xfrm>
          <a:prstGeom prst="rect">
            <a:avLst/>
          </a:prstGeom>
          <a:noFill/>
        </p:spPr>
        <p:txBody>
          <a:bodyPr wrap="none" rtlCol="0">
            <a:spAutoFit/>
          </a:bodyPr>
          <a:lstStyle/>
          <a:p>
            <a:pPr algn="ctr"/>
            <a:r>
              <a:rPr lang="en-US" dirty="0"/>
              <a:t>+</a:t>
            </a:r>
          </a:p>
        </p:txBody>
      </p:sp>
      <p:sp>
        <p:nvSpPr>
          <p:cNvPr id="45" name="TextBox 44"/>
          <p:cNvSpPr txBox="1"/>
          <p:nvPr/>
        </p:nvSpPr>
        <p:spPr>
          <a:xfrm>
            <a:off x="3733800" y="2419350"/>
            <a:ext cx="300082" cy="369332"/>
          </a:xfrm>
          <a:prstGeom prst="rect">
            <a:avLst/>
          </a:prstGeom>
          <a:noFill/>
        </p:spPr>
        <p:txBody>
          <a:bodyPr wrap="none" rtlCol="0">
            <a:spAutoFit/>
          </a:bodyPr>
          <a:lstStyle/>
          <a:p>
            <a:pPr algn="ctr"/>
            <a:r>
              <a:rPr lang="en-US" dirty="0"/>
              <a:t>+</a:t>
            </a:r>
          </a:p>
        </p:txBody>
      </p:sp>
      <p:sp>
        <p:nvSpPr>
          <p:cNvPr id="46" name="TextBox 45"/>
          <p:cNvSpPr txBox="1"/>
          <p:nvPr/>
        </p:nvSpPr>
        <p:spPr>
          <a:xfrm>
            <a:off x="5410200" y="2419350"/>
            <a:ext cx="300082" cy="369332"/>
          </a:xfrm>
          <a:prstGeom prst="rect">
            <a:avLst/>
          </a:prstGeom>
          <a:noFill/>
        </p:spPr>
        <p:txBody>
          <a:bodyPr wrap="none" rtlCol="0">
            <a:spAutoFit/>
          </a:bodyPr>
          <a:lstStyle/>
          <a:p>
            <a:pPr algn="ctr"/>
            <a:r>
              <a:rPr lang="en-US" dirty="0"/>
              <a:t>+</a:t>
            </a:r>
          </a:p>
        </p:txBody>
      </p:sp>
      <p:sp>
        <p:nvSpPr>
          <p:cNvPr id="47" name="TextBox 46"/>
          <p:cNvSpPr txBox="1"/>
          <p:nvPr/>
        </p:nvSpPr>
        <p:spPr>
          <a:xfrm>
            <a:off x="7010400" y="2419350"/>
            <a:ext cx="300082" cy="369332"/>
          </a:xfrm>
          <a:prstGeom prst="rect">
            <a:avLst/>
          </a:prstGeom>
          <a:noFill/>
        </p:spPr>
        <p:txBody>
          <a:bodyPr wrap="none" rtlCol="0">
            <a:spAutoFit/>
          </a:bodyPr>
          <a:lstStyle/>
          <a:p>
            <a:pPr algn="ctr"/>
            <a:r>
              <a:rPr lang="en-US" dirty="0"/>
              <a:t>+</a:t>
            </a:r>
          </a:p>
        </p:txBody>
      </p:sp>
      <p:sp>
        <p:nvSpPr>
          <p:cNvPr id="48" name="TextBox 47"/>
          <p:cNvSpPr txBox="1"/>
          <p:nvPr/>
        </p:nvSpPr>
        <p:spPr>
          <a:xfrm>
            <a:off x="2057626" y="2952750"/>
            <a:ext cx="299631" cy="369332"/>
          </a:xfrm>
          <a:prstGeom prst="rect">
            <a:avLst/>
          </a:prstGeom>
          <a:noFill/>
        </p:spPr>
        <p:txBody>
          <a:bodyPr wrap="none" rtlCol="0">
            <a:spAutoFit/>
          </a:bodyPr>
          <a:lstStyle/>
          <a:p>
            <a:pPr algn="ctr"/>
            <a:r>
              <a:rPr lang="en-US" dirty="0"/>
              <a:t>=</a:t>
            </a:r>
          </a:p>
        </p:txBody>
      </p:sp>
      <p:sp>
        <p:nvSpPr>
          <p:cNvPr id="49" name="TextBox 48"/>
          <p:cNvSpPr txBox="1"/>
          <p:nvPr/>
        </p:nvSpPr>
        <p:spPr>
          <a:xfrm>
            <a:off x="3734026" y="2952750"/>
            <a:ext cx="299631" cy="369332"/>
          </a:xfrm>
          <a:prstGeom prst="rect">
            <a:avLst/>
          </a:prstGeom>
          <a:noFill/>
        </p:spPr>
        <p:txBody>
          <a:bodyPr wrap="none" rtlCol="0">
            <a:spAutoFit/>
          </a:bodyPr>
          <a:lstStyle/>
          <a:p>
            <a:pPr algn="ctr"/>
            <a:r>
              <a:rPr lang="en-US" dirty="0"/>
              <a:t>=</a:t>
            </a:r>
          </a:p>
        </p:txBody>
      </p:sp>
      <p:sp>
        <p:nvSpPr>
          <p:cNvPr id="50" name="TextBox 49"/>
          <p:cNvSpPr txBox="1"/>
          <p:nvPr/>
        </p:nvSpPr>
        <p:spPr>
          <a:xfrm>
            <a:off x="5410426" y="2952750"/>
            <a:ext cx="299631" cy="369332"/>
          </a:xfrm>
          <a:prstGeom prst="rect">
            <a:avLst/>
          </a:prstGeom>
          <a:noFill/>
        </p:spPr>
        <p:txBody>
          <a:bodyPr wrap="none" rtlCol="0">
            <a:spAutoFit/>
          </a:bodyPr>
          <a:lstStyle/>
          <a:p>
            <a:pPr algn="ctr"/>
            <a:r>
              <a:rPr lang="en-US" dirty="0"/>
              <a:t>=</a:t>
            </a:r>
          </a:p>
        </p:txBody>
      </p:sp>
      <p:sp>
        <p:nvSpPr>
          <p:cNvPr id="51" name="TextBox 50"/>
          <p:cNvSpPr txBox="1"/>
          <p:nvPr/>
        </p:nvSpPr>
        <p:spPr>
          <a:xfrm>
            <a:off x="7010626" y="2952750"/>
            <a:ext cx="299631" cy="369332"/>
          </a:xfrm>
          <a:prstGeom prst="rect">
            <a:avLst/>
          </a:prstGeom>
          <a:noFill/>
        </p:spPr>
        <p:txBody>
          <a:bodyPr wrap="none" rtlCol="0">
            <a:spAutoFit/>
          </a:bodyPr>
          <a:lstStyle/>
          <a:p>
            <a:pPr algn="ctr"/>
            <a:r>
              <a:rPr lang="en-US" dirty="0"/>
              <a:t>=</a:t>
            </a:r>
          </a:p>
        </p:txBody>
      </p:sp>
    </p:spTree>
    <p:extLst>
      <p:ext uri="{BB962C8B-B14F-4D97-AF65-F5344CB8AC3E}">
        <p14:creationId xmlns:p14="http://schemas.microsoft.com/office/powerpoint/2010/main" val="1363068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dirty="0">
                <a:latin typeface="Calibri"/>
                <a:cs typeface="Calibri"/>
              </a:rPr>
              <a:t>Complete the template in </a:t>
            </a:r>
            <a:r>
              <a:rPr lang="en-US" sz="1600" dirty="0">
                <a:latin typeface="Consolas"/>
                <a:cs typeface="Consolas"/>
              </a:rPr>
              <a:t>$HOME/</a:t>
            </a:r>
            <a:r>
              <a:rPr lang="en-US" sz="1600" dirty="0" err="1">
                <a:latin typeface="Consolas"/>
                <a:cs typeface="Consolas"/>
              </a:rPr>
              <a:t>bootcamp-gpu</a:t>
            </a:r>
            <a:r>
              <a:rPr lang="en-US" sz="1600" dirty="0">
                <a:latin typeface="Consolas"/>
                <a:cs typeface="Consolas"/>
              </a:rPr>
              <a:t>/</a:t>
            </a:r>
            <a:r>
              <a:rPr lang="en-US" sz="1600" dirty="0" err="1">
                <a:latin typeface="Consolas"/>
                <a:cs typeface="Consolas"/>
              </a:rPr>
              <a:t>src</a:t>
            </a:r>
            <a:r>
              <a:rPr lang="en-US" sz="1600" dirty="0">
                <a:latin typeface="Consolas"/>
                <a:cs typeface="Consolas"/>
              </a:rPr>
              <a:t>/02_vecadd_streams/</a:t>
            </a:r>
            <a:r>
              <a:rPr lang="en-US" sz="1600" dirty="0" err="1">
                <a:latin typeface="Consolas"/>
                <a:cs typeface="Consolas"/>
              </a:rPr>
              <a:t>vecadd.cu</a:t>
            </a:r>
            <a:r>
              <a:rPr lang="en-US" dirty="0">
                <a:latin typeface="Calibri"/>
                <a:cs typeface="Calibri"/>
              </a:rPr>
              <a:t> based on the TODOs contained to use a different stream on each vector chunk.</a:t>
            </a: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endParaRPr lang="en-US" dirty="0">
              <a:latin typeface="Consolas"/>
              <a:cs typeface="Consolas"/>
            </a:endParaRPr>
          </a:p>
          <a:p>
            <a:r>
              <a:rPr lang="en-US" dirty="0">
                <a:latin typeface="Consolas"/>
                <a:cs typeface="Consolas"/>
              </a:rPr>
              <a:t>$ </a:t>
            </a:r>
            <a:r>
              <a:rPr lang="sv-SE" dirty="0">
                <a:solidFill>
                  <a:srgbClr val="0000FF"/>
                </a:solidFill>
                <a:latin typeface="Consolas"/>
                <a:cs typeface="Consolas"/>
              </a:rPr>
              <a:t>./</a:t>
            </a:r>
            <a:r>
              <a:rPr lang="sv-SE" dirty="0" err="1">
                <a:solidFill>
                  <a:srgbClr val="0000FF"/>
                </a:solidFill>
                <a:latin typeface="Consolas"/>
                <a:cs typeface="Consolas"/>
              </a:rPr>
              <a:t>vecadd</a:t>
            </a:r>
            <a:r>
              <a:rPr lang="sv-SE" dirty="0">
                <a:solidFill>
                  <a:srgbClr val="0000FF"/>
                </a:solidFill>
                <a:latin typeface="Consolas"/>
                <a:cs typeface="Consolas"/>
              </a:rPr>
              <a:t> 4194304 4</a:t>
            </a:r>
            <a:r>
              <a:rPr lang="sv-SE" dirty="0">
                <a:latin typeface="Consolas"/>
                <a:cs typeface="Consolas"/>
              </a:rPr>
              <a:t> # </a:t>
            </a:r>
            <a:r>
              <a:rPr lang="sv-SE" dirty="0" err="1">
                <a:latin typeface="Consolas"/>
                <a:cs typeface="Consolas"/>
              </a:rPr>
              <a:t>Vector</a:t>
            </a:r>
            <a:r>
              <a:rPr lang="sv-SE" dirty="0">
                <a:latin typeface="Consolas"/>
                <a:cs typeface="Consolas"/>
              </a:rPr>
              <a:t> </a:t>
            </a:r>
            <a:r>
              <a:rPr lang="sv-SE" dirty="0" err="1">
                <a:latin typeface="Consolas"/>
                <a:cs typeface="Consolas"/>
              </a:rPr>
              <a:t>of</a:t>
            </a:r>
            <a:r>
              <a:rPr lang="sv-SE" dirty="0">
                <a:latin typeface="Consolas"/>
                <a:cs typeface="Consolas"/>
              </a:rPr>
              <a:t> 4,194,304 elements, 4 </a:t>
            </a:r>
            <a:r>
              <a:rPr lang="sv-SE" dirty="0" err="1">
                <a:latin typeface="Consolas"/>
                <a:cs typeface="Consolas"/>
              </a:rPr>
              <a:t>chunks</a:t>
            </a:r>
            <a:endParaRPr lang="sv-SE" dirty="0">
              <a:latin typeface="Consolas"/>
              <a:cs typeface="Consolas"/>
            </a:endParaRPr>
          </a:p>
          <a:p>
            <a:endParaRPr lang="sv-SE" dirty="0">
              <a:latin typeface="Consolas"/>
              <a:cs typeface="Consolas"/>
            </a:endParaRPr>
          </a:p>
          <a:p>
            <a:r>
              <a:rPr lang="sv-SE" sz="2000" dirty="0">
                <a:latin typeface="Calibri"/>
                <a:cs typeface="Calibri"/>
              </a:rPr>
              <a:t>Do </a:t>
            </a:r>
            <a:r>
              <a:rPr lang="sv-SE" sz="2000" dirty="0" err="1">
                <a:latin typeface="Calibri"/>
                <a:cs typeface="Calibri"/>
              </a:rPr>
              <a:t>multiple</a:t>
            </a:r>
            <a:r>
              <a:rPr lang="sv-SE" sz="2000" dirty="0">
                <a:latin typeface="Calibri"/>
                <a:cs typeface="Calibri"/>
              </a:rPr>
              <a:t> </a:t>
            </a:r>
            <a:r>
              <a:rPr lang="sv-SE" sz="2000" dirty="0" err="1">
                <a:latin typeface="Calibri"/>
                <a:cs typeface="Calibri"/>
              </a:rPr>
              <a:t>streams</a:t>
            </a:r>
            <a:r>
              <a:rPr lang="sv-SE" sz="2000" dirty="0">
                <a:latin typeface="Calibri"/>
                <a:cs typeface="Calibri"/>
              </a:rPr>
              <a:t> </a:t>
            </a:r>
            <a:r>
              <a:rPr lang="sv-SE" sz="2000" dirty="0" err="1">
                <a:latin typeface="Calibri"/>
                <a:cs typeface="Calibri"/>
              </a:rPr>
              <a:t>significantly</a:t>
            </a:r>
            <a:r>
              <a:rPr lang="sv-SE" sz="2000" dirty="0">
                <a:latin typeface="Calibri"/>
                <a:cs typeface="Calibri"/>
              </a:rPr>
              <a:t> </a:t>
            </a:r>
            <a:r>
              <a:rPr lang="sv-SE" sz="2000" dirty="0" err="1">
                <a:latin typeface="Calibri"/>
                <a:cs typeface="Calibri"/>
              </a:rPr>
              <a:t>improve</a:t>
            </a:r>
            <a:r>
              <a:rPr lang="sv-SE" sz="2000" dirty="0">
                <a:latin typeface="Calibri"/>
                <a:cs typeface="Calibri"/>
              </a:rPr>
              <a:t> </a:t>
            </a:r>
            <a:r>
              <a:rPr lang="sv-SE" sz="2000" dirty="0" err="1">
                <a:latin typeface="Calibri"/>
                <a:cs typeface="Calibri"/>
              </a:rPr>
              <a:t>performance</a:t>
            </a:r>
            <a:r>
              <a:rPr lang="sv-SE" sz="2000" dirty="0">
                <a:latin typeface="Calibri"/>
                <a:cs typeface="Calibri"/>
              </a:rPr>
              <a:t> for </a:t>
            </a:r>
            <a:r>
              <a:rPr lang="sv-SE" sz="2000" dirty="0" err="1">
                <a:latin typeface="Calibri"/>
                <a:cs typeface="Calibri"/>
              </a:rPr>
              <a:t>this</a:t>
            </a:r>
            <a:r>
              <a:rPr lang="sv-SE" sz="2000" dirty="0">
                <a:latin typeface="Calibri"/>
                <a:cs typeface="Calibri"/>
              </a:rPr>
              <a:t> </a:t>
            </a:r>
            <a:r>
              <a:rPr lang="sv-SE" sz="2000" dirty="0" err="1">
                <a:latin typeface="Calibri"/>
                <a:cs typeface="Calibri"/>
              </a:rPr>
              <a:t>example</a:t>
            </a:r>
            <a:r>
              <a:rPr lang="sv-SE" sz="2000" dirty="0">
                <a:latin typeface="Calibri"/>
                <a:cs typeface="Calibri"/>
              </a:rPr>
              <a:t>?</a:t>
            </a:r>
            <a:endParaRPr lang="en-US" sz="2000" dirty="0">
              <a:latin typeface="Calibri"/>
              <a:cs typeface="Calibri"/>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CUDA Streams</a:t>
            </a:r>
          </a:p>
        </p:txBody>
      </p:sp>
      <p:sp>
        <p:nvSpPr>
          <p:cNvPr id="2" name="Slide Number Placeholder 1"/>
          <p:cNvSpPr>
            <a:spLocks noGrp="1"/>
          </p:cNvSpPr>
          <p:nvPr>
            <p:ph type="sldNum" sz="quarter" idx="12"/>
          </p:nvPr>
        </p:nvSpPr>
        <p:spPr/>
        <p:txBody>
          <a:bodyPr/>
          <a:lstStyle/>
          <a:p>
            <a:fld id="{63C537C0-9BD9-40EB-BADE-4FE671F46F7E}" type="slidenum">
              <a:rPr lang="en-US" smtClean="0"/>
              <a:t>82</a:t>
            </a:fld>
            <a:endParaRPr lang="en-US"/>
          </a:p>
        </p:txBody>
      </p:sp>
      <p:sp>
        <p:nvSpPr>
          <p:cNvPr id="9" name="Rectangle 8"/>
          <p:cNvSpPr/>
          <p:nvPr/>
        </p:nvSpPr>
        <p:spPr>
          <a:xfrm>
            <a:off x="13716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0" name="Rectangle 9"/>
          <p:cNvSpPr/>
          <p:nvPr/>
        </p:nvSpPr>
        <p:spPr>
          <a:xfrm>
            <a:off x="30480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1" name="Rectangle 10"/>
          <p:cNvSpPr/>
          <p:nvPr/>
        </p:nvSpPr>
        <p:spPr>
          <a:xfrm>
            <a:off x="47244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2" name="Rectangle 11"/>
          <p:cNvSpPr/>
          <p:nvPr/>
        </p:nvSpPr>
        <p:spPr>
          <a:xfrm>
            <a:off x="6400800" y="2190750"/>
            <a:ext cx="1600200" cy="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3" name="Rectangle 12"/>
          <p:cNvSpPr/>
          <p:nvPr/>
        </p:nvSpPr>
        <p:spPr>
          <a:xfrm>
            <a:off x="13716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4" name="Rectangle 13"/>
          <p:cNvSpPr/>
          <p:nvPr/>
        </p:nvSpPr>
        <p:spPr>
          <a:xfrm>
            <a:off x="30480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5" name="Rectangle 14"/>
          <p:cNvSpPr/>
          <p:nvPr/>
        </p:nvSpPr>
        <p:spPr>
          <a:xfrm>
            <a:off x="47244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6" name="Rectangle 15"/>
          <p:cNvSpPr/>
          <p:nvPr/>
        </p:nvSpPr>
        <p:spPr>
          <a:xfrm>
            <a:off x="6400800" y="2724150"/>
            <a:ext cx="1600200" cy="304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7" name="Rectangle 16"/>
          <p:cNvSpPr/>
          <p:nvPr/>
        </p:nvSpPr>
        <p:spPr>
          <a:xfrm>
            <a:off x="13716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8" name="Rectangle 17"/>
          <p:cNvSpPr/>
          <p:nvPr/>
        </p:nvSpPr>
        <p:spPr>
          <a:xfrm>
            <a:off x="30480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19" name="Rectangle 18"/>
          <p:cNvSpPr/>
          <p:nvPr/>
        </p:nvSpPr>
        <p:spPr>
          <a:xfrm>
            <a:off x="47244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20" name="Rectangle 19"/>
          <p:cNvSpPr/>
          <p:nvPr/>
        </p:nvSpPr>
        <p:spPr>
          <a:xfrm>
            <a:off x="6400800" y="3257550"/>
            <a:ext cx="1600200" cy="304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aseline="-25000" dirty="0"/>
          </a:p>
        </p:txBody>
      </p:sp>
      <p:sp>
        <p:nvSpPr>
          <p:cNvPr id="3" name="TextBox 2"/>
          <p:cNvSpPr txBox="1"/>
          <p:nvPr/>
        </p:nvSpPr>
        <p:spPr>
          <a:xfrm>
            <a:off x="2057400" y="2419350"/>
            <a:ext cx="300082" cy="369332"/>
          </a:xfrm>
          <a:prstGeom prst="rect">
            <a:avLst/>
          </a:prstGeom>
          <a:noFill/>
        </p:spPr>
        <p:txBody>
          <a:bodyPr wrap="none" rtlCol="0">
            <a:spAutoFit/>
          </a:bodyPr>
          <a:lstStyle/>
          <a:p>
            <a:pPr algn="ctr"/>
            <a:r>
              <a:rPr lang="en-US" dirty="0"/>
              <a:t>+</a:t>
            </a:r>
          </a:p>
        </p:txBody>
      </p:sp>
      <p:sp>
        <p:nvSpPr>
          <p:cNvPr id="25" name="TextBox 24"/>
          <p:cNvSpPr txBox="1"/>
          <p:nvPr/>
        </p:nvSpPr>
        <p:spPr>
          <a:xfrm>
            <a:off x="3733800" y="2419350"/>
            <a:ext cx="300082" cy="369332"/>
          </a:xfrm>
          <a:prstGeom prst="rect">
            <a:avLst/>
          </a:prstGeom>
          <a:noFill/>
        </p:spPr>
        <p:txBody>
          <a:bodyPr wrap="none" rtlCol="0">
            <a:spAutoFit/>
          </a:bodyPr>
          <a:lstStyle/>
          <a:p>
            <a:pPr algn="ctr"/>
            <a:r>
              <a:rPr lang="en-US" dirty="0"/>
              <a:t>+</a:t>
            </a:r>
          </a:p>
        </p:txBody>
      </p:sp>
      <p:sp>
        <p:nvSpPr>
          <p:cNvPr id="26" name="TextBox 25"/>
          <p:cNvSpPr txBox="1"/>
          <p:nvPr/>
        </p:nvSpPr>
        <p:spPr>
          <a:xfrm>
            <a:off x="5410200" y="2419350"/>
            <a:ext cx="300082" cy="369332"/>
          </a:xfrm>
          <a:prstGeom prst="rect">
            <a:avLst/>
          </a:prstGeom>
          <a:noFill/>
        </p:spPr>
        <p:txBody>
          <a:bodyPr wrap="none" rtlCol="0">
            <a:spAutoFit/>
          </a:bodyPr>
          <a:lstStyle/>
          <a:p>
            <a:pPr algn="ctr"/>
            <a:r>
              <a:rPr lang="en-US" dirty="0"/>
              <a:t>+</a:t>
            </a:r>
          </a:p>
        </p:txBody>
      </p:sp>
      <p:sp>
        <p:nvSpPr>
          <p:cNvPr id="27" name="TextBox 26"/>
          <p:cNvSpPr txBox="1"/>
          <p:nvPr/>
        </p:nvSpPr>
        <p:spPr>
          <a:xfrm>
            <a:off x="7010400" y="2419350"/>
            <a:ext cx="300082" cy="369332"/>
          </a:xfrm>
          <a:prstGeom prst="rect">
            <a:avLst/>
          </a:prstGeom>
          <a:noFill/>
        </p:spPr>
        <p:txBody>
          <a:bodyPr wrap="none" rtlCol="0">
            <a:spAutoFit/>
          </a:bodyPr>
          <a:lstStyle/>
          <a:p>
            <a:pPr algn="ctr"/>
            <a:r>
              <a:rPr lang="en-US" dirty="0"/>
              <a:t>+</a:t>
            </a:r>
          </a:p>
        </p:txBody>
      </p:sp>
      <p:sp>
        <p:nvSpPr>
          <p:cNvPr id="28" name="TextBox 27"/>
          <p:cNvSpPr txBox="1"/>
          <p:nvPr/>
        </p:nvSpPr>
        <p:spPr>
          <a:xfrm>
            <a:off x="2057626" y="2952750"/>
            <a:ext cx="299631" cy="369332"/>
          </a:xfrm>
          <a:prstGeom prst="rect">
            <a:avLst/>
          </a:prstGeom>
          <a:noFill/>
        </p:spPr>
        <p:txBody>
          <a:bodyPr wrap="none" rtlCol="0">
            <a:spAutoFit/>
          </a:bodyPr>
          <a:lstStyle/>
          <a:p>
            <a:pPr algn="ctr"/>
            <a:r>
              <a:rPr lang="en-US" dirty="0"/>
              <a:t>=</a:t>
            </a:r>
          </a:p>
        </p:txBody>
      </p:sp>
      <p:sp>
        <p:nvSpPr>
          <p:cNvPr id="29" name="TextBox 28"/>
          <p:cNvSpPr txBox="1"/>
          <p:nvPr/>
        </p:nvSpPr>
        <p:spPr>
          <a:xfrm>
            <a:off x="3734026" y="2952750"/>
            <a:ext cx="299631" cy="369332"/>
          </a:xfrm>
          <a:prstGeom prst="rect">
            <a:avLst/>
          </a:prstGeom>
          <a:noFill/>
        </p:spPr>
        <p:txBody>
          <a:bodyPr wrap="none" rtlCol="0">
            <a:spAutoFit/>
          </a:bodyPr>
          <a:lstStyle/>
          <a:p>
            <a:pPr algn="ctr"/>
            <a:r>
              <a:rPr lang="en-US" dirty="0"/>
              <a:t>=</a:t>
            </a:r>
          </a:p>
        </p:txBody>
      </p:sp>
      <p:sp>
        <p:nvSpPr>
          <p:cNvPr id="30" name="TextBox 29"/>
          <p:cNvSpPr txBox="1"/>
          <p:nvPr/>
        </p:nvSpPr>
        <p:spPr>
          <a:xfrm>
            <a:off x="5410426" y="2952750"/>
            <a:ext cx="299631" cy="369332"/>
          </a:xfrm>
          <a:prstGeom prst="rect">
            <a:avLst/>
          </a:prstGeom>
          <a:noFill/>
        </p:spPr>
        <p:txBody>
          <a:bodyPr wrap="none" rtlCol="0">
            <a:spAutoFit/>
          </a:bodyPr>
          <a:lstStyle/>
          <a:p>
            <a:pPr algn="ctr"/>
            <a:r>
              <a:rPr lang="en-US" dirty="0"/>
              <a:t>=</a:t>
            </a:r>
          </a:p>
        </p:txBody>
      </p:sp>
      <p:sp>
        <p:nvSpPr>
          <p:cNvPr id="31" name="TextBox 30"/>
          <p:cNvSpPr txBox="1"/>
          <p:nvPr/>
        </p:nvSpPr>
        <p:spPr>
          <a:xfrm>
            <a:off x="7010626" y="2952750"/>
            <a:ext cx="299631" cy="369332"/>
          </a:xfrm>
          <a:prstGeom prst="rect">
            <a:avLst/>
          </a:prstGeom>
          <a:noFill/>
        </p:spPr>
        <p:txBody>
          <a:bodyPr wrap="none" rtlCol="0">
            <a:spAutoFit/>
          </a:bodyPr>
          <a:lstStyle/>
          <a:p>
            <a:pPr algn="ctr"/>
            <a:r>
              <a:rPr lang="en-US" dirty="0"/>
              <a:t>=</a:t>
            </a:r>
          </a:p>
        </p:txBody>
      </p:sp>
      <p:cxnSp>
        <p:nvCxnSpPr>
          <p:cNvPr id="32" name="Straight Connector 31"/>
          <p:cNvCxnSpPr/>
          <p:nvPr/>
        </p:nvCxnSpPr>
        <p:spPr>
          <a:xfrm>
            <a:off x="1295400" y="196215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08376" y="196215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681728" y="196215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364224" y="196215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077200" y="196215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723225" y="1885950"/>
            <a:ext cx="933869" cy="338554"/>
          </a:xfrm>
          <a:prstGeom prst="rect">
            <a:avLst/>
          </a:prstGeom>
          <a:noFill/>
        </p:spPr>
        <p:txBody>
          <a:bodyPr wrap="none" rtlCol="0">
            <a:spAutoFit/>
          </a:bodyPr>
          <a:lstStyle/>
          <a:p>
            <a:pPr algn="ctr"/>
            <a:r>
              <a:rPr lang="en-US" sz="1600" dirty="0"/>
              <a:t>Stream 0</a:t>
            </a:r>
          </a:p>
        </p:txBody>
      </p:sp>
      <p:sp>
        <p:nvSpPr>
          <p:cNvPr id="38" name="TextBox 37"/>
          <p:cNvSpPr txBox="1"/>
          <p:nvPr/>
        </p:nvSpPr>
        <p:spPr>
          <a:xfrm>
            <a:off x="3429000" y="1885950"/>
            <a:ext cx="933869" cy="338554"/>
          </a:xfrm>
          <a:prstGeom prst="rect">
            <a:avLst/>
          </a:prstGeom>
          <a:noFill/>
        </p:spPr>
        <p:txBody>
          <a:bodyPr wrap="none" rtlCol="0">
            <a:spAutoFit/>
          </a:bodyPr>
          <a:lstStyle/>
          <a:p>
            <a:pPr algn="ctr"/>
            <a:r>
              <a:rPr lang="en-US" sz="1600" dirty="0"/>
              <a:t>Stream 1</a:t>
            </a:r>
          </a:p>
        </p:txBody>
      </p:sp>
      <p:sp>
        <p:nvSpPr>
          <p:cNvPr id="39" name="TextBox 38"/>
          <p:cNvSpPr txBox="1"/>
          <p:nvPr/>
        </p:nvSpPr>
        <p:spPr>
          <a:xfrm>
            <a:off x="5029200" y="1885950"/>
            <a:ext cx="933869" cy="338554"/>
          </a:xfrm>
          <a:prstGeom prst="rect">
            <a:avLst/>
          </a:prstGeom>
          <a:noFill/>
        </p:spPr>
        <p:txBody>
          <a:bodyPr wrap="none" rtlCol="0">
            <a:spAutoFit/>
          </a:bodyPr>
          <a:lstStyle/>
          <a:p>
            <a:pPr algn="ctr"/>
            <a:r>
              <a:rPr lang="en-US" sz="1600" dirty="0"/>
              <a:t>Stream 2</a:t>
            </a:r>
          </a:p>
        </p:txBody>
      </p:sp>
      <p:sp>
        <p:nvSpPr>
          <p:cNvPr id="40" name="TextBox 39"/>
          <p:cNvSpPr txBox="1"/>
          <p:nvPr/>
        </p:nvSpPr>
        <p:spPr>
          <a:xfrm>
            <a:off x="6705600" y="1885950"/>
            <a:ext cx="933869" cy="338554"/>
          </a:xfrm>
          <a:prstGeom prst="rect">
            <a:avLst/>
          </a:prstGeom>
          <a:noFill/>
        </p:spPr>
        <p:txBody>
          <a:bodyPr wrap="none" rtlCol="0">
            <a:spAutoFit/>
          </a:bodyPr>
          <a:lstStyle/>
          <a:p>
            <a:pPr algn="ctr"/>
            <a:r>
              <a:rPr lang="en-US" sz="1600" dirty="0"/>
              <a:t>Stream 3</a:t>
            </a:r>
          </a:p>
        </p:txBody>
      </p:sp>
    </p:spTree>
    <p:extLst>
      <p:ext uri="{BB962C8B-B14F-4D97-AF65-F5344CB8AC3E}">
        <p14:creationId xmlns:p14="http://schemas.microsoft.com/office/powerpoint/2010/main" val="2388925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latin typeface="Calibri"/>
                <a:cs typeface="Calibri"/>
              </a:rPr>
              <a:t>Try using </a:t>
            </a:r>
            <a:r>
              <a:rPr lang="en-US" dirty="0" err="1">
                <a:latin typeface="Consolas"/>
                <a:cs typeface="Consolas"/>
              </a:rPr>
              <a:t>nvprof</a:t>
            </a:r>
            <a:r>
              <a:rPr lang="en-US" sz="2000" dirty="0" err="1">
                <a:latin typeface="Calibri"/>
                <a:cs typeface="Calibri"/>
              </a:rPr>
              <a:t>’s</a:t>
            </a:r>
            <a:r>
              <a:rPr lang="en-US" sz="2000" dirty="0">
                <a:latin typeface="Calibri"/>
                <a:cs typeface="Calibri"/>
              </a:rPr>
              <a:t> GPU tracing mode to understand stream interleaving.</a:t>
            </a:r>
          </a:p>
          <a:p>
            <a:endParaRPr lang="en-US" sz="2000" dirty="0">
              <a:latin typeface="Calibri"/>
              <a:cs typeface="Calibri"/>
            </a:endParaRPr>
          </a:p>
          <a:p>
            <a:r>
              <a:rPr lang="en-US" dirty="0">
                <a:latin typeface="Consolas"/>
                <a:cs typeface="Consolas"/>
              </a:rPr>
              <a:t>$ </a:t>
            </a:r>
            <a:r>
              <a:rPr lang="en-US" dirty="0" err="1">
                <a:solidFill>
                  <a:srgbClr val="0000FF"/>
                </a:solidFill>
                <a:latin typeface="Consolas"/>
                <a:cs typeface="Consolas"/>
              </a:rPr>
              <a:t>nvprof</a:t>
            </a:r>
            <a:r>
              <a:rPr lang="en-US" dirty="0">
                <a:solidFill>
                  <a:srgbClr val="0000FF"/>
                </a:solidFill>
                <a:latin typeface="Consolas"/>
                <a:cs typeface="Consolas"/>
              </a:rPr>
              <a:t> --print-</a:t>
            </a:r>
            <a:r>
              <a:rPr lang="en-US" dirty="0" err="1">
                <a:solidFill>
                  <a:srgbClr val="0000FF"/>
                </a:solidFill>
                <a:latin typeface="Consolas"/>
                <a:cs typeface="Consolas"/>
              </a:rPr>
              <a:t>gpu</a:t>
            </a:r>
            <a:r>
              <a:rPr lang="en-US" dirty="0">
                <a:solidFill>
                  <a:srgbClr val="0000FF"/>
                </a:solidFill>
                <a:latin typeface="Consolas"/>
                <a:cs typeface="Consolas"/>
              </a:rPr>
              <a:t>-trace ./</a:t>
            </a:r>
            <a:r>
              <a:rPr lang="en-US" dirty="0" err="1">
                <a:solidFill>
                  <a:srgbClr val="0000FF"/>
                </a:solidFill>
                <a:latin typeface="Consolas"/>
                <a:cs typeface="Consolas"/>
              </a:rPr>
              <a:t>vecadd_solution</a:t>
            </a:r>
            <a:r>
              <a:rPr lang="en-US" dirty="0">
                <a:solidFill>
                  <a:srgbClr val="0000FF"/>
                </a:solidFill>
                <a:latin typeface="Consolas"/>
                <a:cs typeface="Consolas"/>
              </a:rPr>
              <a:t> </a:t>
            </a:r>
            <a:r>
              <a:rPr lang="sv-SE" dirty="0">
                <a:solidFill>
                  <a:srgbClr val="0000FF"/>
                </a:solidFill>
                <a:latin typeface="Consolas"/>
                <a:cs typeface="Consolas"/>
              </a:rPr>
              <a:t>4194304 1</a:t>
            </a:r>
          </a:p>
          <a:p>
            <a:endParaRPr lang="en-US" dirty="0">
              <a:latin typeface="Consolas"/>
              <a:cs typeface="Consolas"/>
            </a:endParaRPr>
          </a:p>
          <a:p>
            <a:r>
              <a:rPr lang="en-US" dirty="0">
                <a:latin typeface="Consolas"/>
                <a:cs typeface="Consolas"/>
              </a:rPr>
              <a:t>$ </a:t>
            </a:r>
            <a:r>
              <a:rPr lang="en-US" dirty="0" err="1">
                <a:solidFill>
                  <a:srgbClr val="0000FF"/>
                </a:solidFill>
                <a:latin typeface="Consolas"/>
                <a:cs typeface="Consolas"/>
              </a:rPr>
              <a:t>nvprof</a:t>
            </a:r>
            <a:r>
              <a:rPr lang="en-US" dirty="0">
                <a:solidFill>
                  <a:srgbClr val="0000FF"/>
                </a:solidFill>
                <a:latin typeface="Consolas"/>
                <a:cs typeface="Consolas"/>
              </a:rPr>
              <a:t> --print-</a:t>
            </a:r>
            <a:r>
              <a:rPr lang="en-US" dirty="0" err="1">
                <a:solidFill>
                  <a:srgbClr val="0000FF"/>
                </a:solidFill>
                <a:latin typeface="Consolas"/>
                <a:cs typeface="Consolas"/>
              </a:rPr>
              <a:t>gpu</a:t>
            </a:r>
            <a:r>
              <a:rPr lang="en-US" dirty="0">
                <a:solidFill>
                  <a:srgbClr val="0000FF"/>
                </a:solidFill>
                <a:latin typeface="Consolas"/>
                <a:cs typeface="Consolas"/>
              </a:rPr>
              <a:t>-trace ./</a:t>
            </a:r>
            <a:r>
              <a:rPr lang="en-US" dirty="0" err="1">
                <a:solidFill>
                  <a:srgbClr val="0000FF"/>
                </a:solidFill>
                <a:latin typeface="Consolas"/>
                <a:cs typeface="Consolas"/>
              </a:rPr>
              <a:t>vecadd_solution</a:t>
            </a:r>
            <a:r>
              <a:rPr lang="en-US" dirty="0">
                <a:solidFill>
                  <a:srgbClr val="0000FF"/>
                </a:solidFill>
                <a:latin typeface="Consolas"/>
                <a:cs typeface="Consolas"/>
              </a:rPr>
              <a:t> </a:t>
            </a:r>
            <a:r>
              <a:rPr lang="sv-SE" dirty="0">
                <a:solidFill>
                  <a:srgbClr val="0000FF"/>
                </a:solidFill>
                <a:latin typeface="Consolas"/>
                <a:cs typeface="Consolas"/>
              </a:rPr>
              <a:t>4194304 4</a:t>
            </a:r>
            <a:endParaRPr lang="en-US" dirty="0">
              <a:solidFill>
                <a:srgbClr val="0000FF"/>
              </a:solidFill>
              <a:latin typeface="Consolas"/>
              <a:cs typeface="Consolas"/>
            </a:endParaRPr>
          </a:p>
          <a:p>
            <a:endParaRPr lang="en-US" dirty="0">
              <a:solidFill>
                <a:srgbClr val="0000FF"/>
              </a:solidFill>
              <a:latin typeface="Consolas"/>
              <a:cs typeface="Consolas"/>
            </a:endParaRPr>
          </a:p>
        </p:txBody>
      </p:sp>
      <p:sp>
        <p:nvSpPr>
          <p:cNvPr id="6" name="Rectangle 5"/>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CUDA Streams</a:t>
            </a:r>
          </a:p>
        </p:txBody>
      </p:sp>
      <p:sp>
        <p:nvSpPr>
          <p:cNvPr id="2" name="Slide Number Placeholder 1"/>
          <p:cNvSpPr>
            <a:spLocks noGrp="1"/>
          </p:cNvSpPr>
          <p:nvPr>
            <p:ph type="sldNum" sz="quarter" idx="12"/>
          </p:nvPr>
        </p:nvSpPr>
        <p:spPr/>
        <p:txBody>
          <a:bodyPr/>
          <a:lstStyle/>
          <a:p>
            <a:fld id="{63C537C0-9BD9-40EB-BADE-4FE671F46F7E}" type="slidenum">
              <a:rPr lang="en-US" smtClean="0"/>
              <a:t>83</a:t>
            </a:fld>
            <a:endParaRPr lang="en-US"/>
          </a:p>
        </p:txBody>
      </p:sp>
    </p:spTree>
    <p:extLst>
      <p:ext uri="{BB962C8B-B14F-4D97-AF65-F5344CB8AC3E}">
        <p14:creationId xmlns:p14="http://schemas.microsoft.com/office/powerpoint/2010/main" val="2958995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C537C0-9BD9-40EB-BADE-4FE671F46F7E}" type="slidenum">
              <a:rPr lang="en-US" smtClean="0"/>
              <a:t>84</a:t>
            </a:fld>
            <a:endParaRPr lang="en-US"/>
          </a:p>
        </p:txBody>
      </p:sp>
      <p:pic>
        <p:nvPicPr>
          <p:cNvPr id="7" name="Picture 6"/>
          <p:cNvPicPr>
            <a:picLocks noChangeAspect="1"/>
          </p:cNvPicPr>
          <p:nvPr/>
        </p:nvPicPr>
        <p:blipFill>
          <a:blip r:embed="rId2"/>
          <a:stretch>
            <a:fillRect/>
          </a:stretch>
        </p:blipFill>
        <p:spPr>
          <a:xfrm>
            <a:off x="10185" y="1200150"/>
            <a:ext cx="9144000" cy="3048000"/>
          </a:xfrm>
          <a:prstGeom prst="rect">
            <a:avLst/>
          </a:prstGeom>
        </p:spPr>
      </p:pic>
      <p:sp>
        <p:nvSpPr>
          <p:cNvPr id="8" name="Rectangle 7"/>
          <p:cNvSpPr/>
          <p:nvPr/>
        </p:nvSpPr>
        <p:spPr>
          <a:xfrm>
            <a:off x="0" y="0"/>
            <a:ext cx="9144000" cy="742950"/>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Hands On – CUDA Streams</a:t>
            </a:r>
          </a:p>
        </p:txBody>
      </p:sp>
      <p:sp>
        <p:nvSpPr>
          <p:cNvPr id="3" name="Rectangle 2">
            <a:extLst>
              <a:ext uri="{FF2B5EF4-FFF2-40B4-BE49-F238E27FC236}">
                <a16:creationId xmlns:a16="http://schemas.microsoft.com/office/drawing/2014/main" id="{09D4D7BE-E9FB-457A-B703-C4F9692352FE}"/>
              </a:ext>
            </a:extLst>
          </p:cNvPr>
          <p:cNvSpPr/>
          <p:nvPr/>
        </p:nvSpPr>
        <p:spPr>
          <a:xfrm>
            <a:off x="1661480" y="4400551"/>
            <a:ext cx="228600" cy="2143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6D9248-2BFB-45B3-B39F-ED3B01CD9A34}"/>
              </a:ext>
            </a:extLst>
          </p:cNvPr>
          <p:cNvSpPr/>
          <p:nvPr/>
        </p:nvSpPr>
        <p:spPr>
          <a:xfrm>
            <a:off x="4252280" y="4400550"/>
            <a:ext cx="228600" cy="21431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FA9D1E-269D-4970-837F-8298B18C9200}"/>
              </a:ext>
            </a:extLst>
          </p:cNvPr>
          <p:cNvSpPr/>
          <p:nvPr/>
        </p:nvSpPr>
        <p:spPr>
          <a:xfrm>
            <a:off x="6385880" y="4386471"/>
            <a:ext cx="228600" cy="214313"/>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211A1E3-F064-4BBF-ADDD-EB9FC3E702CA}"/>
              </a:ext>
            </a:extLst>
          </p:cNvPr>
          <p:cNvSpPr txBox="1"/>
          <p:nvPr/>
        </p:nvSpPr>
        <p:spPr>
          <a:xfrm>
            <a:off x="1890080" y="4324350"/>
            <a:ext cx="1408527" cy="338554"/>
          </a:xfrm>
          <a:prstGeom prst="rect">
            <a:avLst/>
          </a:prstGeom>
          <a:noFill/>
        </p:spPr>
        <p:txBody>
          <a:bodyPr wrap="none" rtlCol="0">
            <a:spAutoFit/>
          </a:bodyPr>
          <a:lstStyle/>
          <a:p>
            <a:r>
              <a:rPr lang="en-US" sz="1600" dirty="0"/>
              <a:t>Copy to device</a:t>
            </a:r>
          </a:p>
        </p:txBody>
      </p:sp>
      <p:sp>
        <p:nvSpPr>
          <p:cNvPr id="12" name="TextBox 11">
            <a:extLst>
              <a:ext uri="{FF2B5EF4-FFF2-40B4-BE49-F238E27FC236}">
                <a16:creationId xmlns:a16="http://schemas.microsoft.com/office/drawing/2014/main" id="{6E3B5C57-DB00-4E82-BF19-30688DB3B8A0}"/>
              </a:ext>
            </a:extLst>
          </p:cNvPr>
          <p:cNvSpPr txBox="1"/>
          <p:nvPr/>
        </p:nvSpPr>
        <p:spPr>
          <a:xfrm>
            <a:off x="6614480" y="4324350"/>
            <a:ext cx="1234120" cy="338554"/>
          </a:xfrm>
          <a:prstGeom prst="rect">
            <a:avLst/>
          </a:prstGeom>
          <a:noFill/>
        </p:spPr>
        <p:txBody>
          <a:bodyPr wrap="none" rtlCol="0">
            <a:spAutoFit/>
          </a:bodyPr>
          <a:lstStyle/>
          <a:p>
            <a:r>
              <a:rPr lang="en-US" sz="1600" dirty="0"/>
              <a:t>Copy to host</a:t>
            </a:r>
          </a:p>
        </p:txBody>
      </p:sp>
      <p:sp>
        <p:nvSpPr>
          <p:cNvPr id="13" name="TextBox 12">
            <a:extLst>
              <a:ext uri="{FF2B5EF4-FFF2-40B4-BE49-F238E27FC236}">
                <a16:creationId xmlns:a16="http://schemas.microsoft.com/office/drawing/2014/main" id="{FAF2913E-AC26-443A-A04A-E5221E02AF24}"/>
              </a:ext>
            </a:extLst>
          </p:cNvPr>
          <p:cNvSpPr txBox="1"/>
          <p:nvPr/>
        </p:nvSpPr>
        <p:spPr>
          <a:xfrm>
            <a:off x="4523324" y="4338429"/>
            <a:ext cx="719556" cy="338554"/>
          </a:xfrm>
          <a:prstGeom prst="rect">
            <a:avLst/>
          </a:prstGeom>
          <a:noFill/>
        </p:spPr>
        <p:txBody>
          <a:bodyPr wrap="none" rtlCol="0">
            <a:spAutoFit/>
          </a:bodyPr>
          <a:lstStyle/>
          <a:p>
            <a:r>
              <a:rPr lang="en-US" sz="1600" dirty="0"/>
              <a:t>Kernel</a:t>
            </a:r>
          </a:p>
        </p:txBody>
      </p:sp>
    </p:spTree>
    <p:extLst>
      <p:ext uri="{BB962C8B-B14F-4D97-AF65-F5344CB8AC3E}">
        <p14:creationId xmlns:p14="http://schemas.microsoft.com/office/powerpoint/2010/main" val="2874218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dirty="0">
                <a:cs typeface="Calibri"/>
              </a:rPr>
              <a:t>A </a:t>
            </a:r>
            <a:r>
              <a:rPr lang="en-US" b="1" dirty="0">
                <a:cs typeface="Calibri"/>
              </a:rPr>
              <a:t>CUDA stream</a:t>
            </a:r>
            <a:r>
              <a:rPr lang="en-US" dirty="0">
                <a:cs typeface="Calibri"/>
              </a:rPr>
              <a:t> defines a sequence of CUDA operations (e.g. kernel launch, memory copy, etc.) to be performed in order.</a:t>
            </a:r>
          </a:p>
          <a:p>
            <a:endParaRPr lang="en-US" dirty="0">
              <a:cs typeface="Calibri"/>
            </a:endParaRPr>
          </a:p>
          <a:p>
            <a:r>
              <a:rPr lang="en-US" b="1" dirty="0">
                <a:cs typeface="Calibri"/>
              </a:rPr>
              <a:t>CUDA events</a:t>
            </a:r>
            <a:r>
              <a:rPr lang="en-US" dirty="0">
                <a:cs typeface="Calibri"/>
              </a:rPr>
              <a:t> are inserted in to streams and satisfied as they exit the stream, mark a specific point-in-time in the processing of the operations in that stream.</a:t>
            </a:r>
          </a:p>
          <a:p>
            <a:endParaRPr lang="en-US" dirty="0">
              <a:cs typeface="Calibri"/>
            </a:endParaRPr>
          </a:p>
          <a:p>
            <a:r>
              <a:rPr lang="en-US" dirty="0">
                <a:cs typeface="Calibri"/>
              </a:rPr>
              <a:t>Using asynchronous APIs requires an understanding of streams (and events), can benefit performance by enabling host-device, host-copy, device-copy overlaps.</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Review – CUDA Asynchrony</a:t>
            </a:r>
          </a:p>
        </p:txBody>
      </p:sp>
      <p:sp>
        <p:nvSpPr>
          <p:cNvPr id="2" name="Slide Number Placeholder 1"/>
          <p:cNvSpPr>
            <a:spLocks noGrp="1"/>
          </p:cNvSpPr>
          <p:nvPr>
            <p:ph type="sldNum" sz="quarter" idx="12"/>
          </p:nvPr>
        </p:nvSpPr>
        <p:spPr/>
        <p:txBody>
          <a:bodyPr/>
          <a:lstStyle/>
          <a:p>
            <a:fld id="{63C537C0-9BD9-40EB-BADE-4FE671F46F7E}" type="slidenum">
              <a:rPr lang="en-US" smtClean="0"/>
              <a:t>85</a:t>
            </a:fld>
            <a:endParaRPr lang="en-US"/>
          </a:p>
        </p:txBody>
      </p:sp>
      <p:sp>
        <p:nvSpPr>
          <p:cNvPr id="8" name="TextBox 7"/>
          <p:cNvSpPr txBox="1"/>
          <p:nvPr/>
        </p:nvSpPr>
        <p:spPr>
          <a:xfrm>
            <a:off x="838200" y="3562350"/>
            <a:ext cx="7696200" cy="1200329"/>
          </a:xfrm>
          <a:prstGeom prst="rect">
            <a:avLst/>
          </a:prstGeom>
          <a:noFill/>
          <a:ln>
            <a:solidFill>
              <a:schemeClr val="tx1"/>
            </a:solidFill>
          </a:ln>
        </p:spPr>
        <p:txBody>
          <a:bodyPr wrap="square" rtlCol="0">
            <a:spAutoFit/>
          </a:bodyPr>
          <a:lstStyle/>
          <a:p>
            <a:pPr algn="ctr"/>
            <a:r>
              <a:rPr lang="en-US" dirty="0" err="1">
                <a:latin typeface="Consolas"/>
                <a:cs typeface="Consolas"/>
              </a:rPr>
              <a:t>cudaStreamCreate</a:t>
            </a:r>
            <a:r>
              <a:rPr lang="en-US" dirty="0">
                <a:latin typeface="Consolas"/>
                <a:cs typeface="Consolas"/>
              </a:rPr>
              <a:t>, </a:t>
            </a:r>
            <a:r>
              <a:rPr lang="en-US" dirty="0" err="1">
                <a:latin typeface="Consolas"/>
                <a:cs typeface="Consolas"/>
              </a:rPr>
              <a:t>cudaStreamDestroy</a:t>
            </a:r>
            <a:r>
              <a:rPr lang="en-US" dirty="0">
                <a:latin typeface="Consolas"/>
                <a:cs typeface="Consolas"/>
              </a:rPr>
              <a:t>, </a:t>
            </a:r>
            <a:r>
              <a:rPr lang="en-US" dirty="0" err="1">
                <a:latin typeface="Consolas"/>
                <a:cs typeface="Consolas"/>
              </a:rPr>
              <a:t>cudaStreamSynchronize</a:t>
            </a:r>
            <a:r>
              <a:rPr lang="en-US" dirty="0">
                <a:latin typeface="Consolas"/>
                <a:cs typeface="Consolas"/>
              </a:rPr>
              <a:t>, </a:t>
            </a:r>
            <a:r>
              <a:rPr lang="en-US" dirty="0" err="1">
                <a:latin typeface="Consolas"/>
                <a:cs typeface="Consolas"/>
              </a:rPr>
              <a:t>cudaStreamQuery</a:t>
            </a:r>
            <a:r>
              <a:rPr lang="en-US" dirty="0">
                <a:latin typeface="Consolas"/>
                <a:cs typeface="Consolas"/>
              </a:rPr>
              <a:t>, </a:t>
            </a:r>
            <a:r>
              <a:rPr lang="en-US" dirty="0" err="1">
                <a:latin typeface="Consolas"/>
                <a:cs typeface="Consolas"/>
              </a:rPr>
              <a:t>cudaEventCreate</a:t>
            </a:r>
            <a:r>
              <a:rPr lang="en-US" dirty="0">
                <a:latin typeface="Consolas"/>
                <a:cs typeface="Consolas"/>
              </a:rPr>
              <a:t>, </a:t>
            </a:r>
            <a:r>
              <a:rPr lang="en-US" dirty="0" err="1">
                <a:latin typeface="Consolas"/>
                <a:cs typeface="Consolas"/>
              </a:rPr>
              <a:t>cudaEventDestroy</a:t>
            </a:r>
            <a:r>
              <a:rPr lang="en-US" dirty="0">
                <a:latin typeface="Consolas"/>
                <a:cs typeface="Consolas"/>
              </a:rPr>
              <a:t>, </a:t>
            </a:r>
            <a:r>
              <a:rPr lang="en-US" dirty="0" err="1">
                <a:latin typeface="Consolas"/>
                <a:cs typeface="Consolas"/>
              </a:rPr>
              <a:t>cudaEventQuery</a:t>
            </a:r>
            <a:r>
              <a:rPr lang="en-US" dirty="0">
                <a:latin typeface="Consolas"/>
                <a:cs typeface="Consolas"/>
              </a:rPr>
              <a:t>,  </a:t>
            </a:r>
            <a:r>
              <a:rPr lang="en-US" dirty="0" err="1">
                <a:latin typeface="Consolas"/>
                <a:cs typeface="Consolas"/>
              </a:rPr>
              <a:t>cudaEventSynchronize</a:t>
            </a:r>
            <a:r>
              <a:rPr lang="en-US" dirty="0">
                <a:latin typeface="Consolas"/>
                <a:cs typeface="Consolas"/>
              </a:rPr>
              <a:t>, </a:t>
            </a:r>
            <a:r>
              <a:rPr lang="en-US" dirty="0" err="1">
                <a:latin typeface="Consolas"/>
                <a:cs typeface="Consolas"/>
              </a:rPr>
              <a:t>cudaEventRecord</a:t>
            </a:r>
            <a:r>
              <a:rPr lang="en-US" dirty="0">
                <a:latin typeface="Consolas"/>
                <a:cs typeface="Consolas"/>
              </a:rPr>
              <a:t>, </a:t>
            </a:r>
            <a:r>
              <a:rPr lang="en-US" dirty="0" err="1">
                <a:latin typeface="Consolas"/>
                <a:cs typeface="Consolas"/>
              </a:rPr>
              <a:t>cudaDeviceSynchronize</a:t>
            </a:r>
            <a:r>
              <a:rPr lang="en-US" dirty="0">
                <a:latin typeface="Consolas"/>
                <a:cs typeface="Consolas"/>
              </a:rPr>
              <a:t>, </a:t>
            </a:r>
            <a:r>
              <a:rPr lang="en-US" dirty="0" err="1">
                <a:latin typeface="Consolas"/>
                <a:cs typeface="Consolas"/>
              </a:rPr>
              <a:t>cudaMallocHost</a:t>
            </a:r>
            <a:endParaRPr lang="en-US" dirty="0">
              <a:latin typeface="Consolas"/>
              <a:cs typeface="Consolas"/>
            </a:endParaRPr>
          </a:p>
        </p:txBody>
      </p:sp>
    </p:spTree>
    <p:extLst>
      <p:ext uri="{BB962C8B-B14F-4D97-AF65-F5344CB8AC3E}">
        <p14:creationId xmlns:p14="http://schemas.microsoft.com/office/powerpoint/2010/main" val="3177688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CUDA Memory Hierarchy</a:t>
            </a:r>
            <a:endParaRPr lang="en-US" sz="20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86</a:t>
            </a:fld>
            <a:endParaRPr lang="en-US"/>
          </a:p>
        </p:txBody>
      </p:sp>
    </p:spTree>
    <p:extLst>
      <p:ext uri="{BB962C8B-B14F-4D97-AF65-F5344CB8AC3E}">
        <p14:creationId xmlns:p14="http://schemas.microsoft.com/office/powerpoint/2010/main" val="959731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cs typeface="Calibri"/>
              </a:rPr>
              <a:t>Up until now, we’ve glossed over efficient data access in CUDA kernels.</a:t>
            </a:r>
          </a:p>
          <a:p>
            <a:endParaRPr lang="en-US" sz="2000" dirty="0">
              <a:cs typeface="Calibri"/>
            </a:endParaRPr>
          </a:p>
          <a:p>
            <a:r>
              <a:rPr lang="en-US" sz="2000" dirty="0">
                <a:cs typeface="Calibri"/>
              </a:rPr>
              <a:t>On CPU, this generally involves optimizing for cache line locality.</a:t>
            </a:r>
          </a:p>
          <a:p>
            <a:pPr marL="342900" indent="-342900">
              <a:buFont typeface="Arial"/>
              <a:buChar char="•"/>
            </a:pPr>
            <a:r>
              <a:rPr lang="en-GB" dirty="0"/>
              <a:t>A memory hierarchy emulates a large amount of low-latency memory</a:t>
            </a:r>
          </a:p>
          <a:p>
            <a:endParaRPr lang="en-US" sz="2000" dirty="0">
              <a:cs typeface="Calibri"/>
            </a:endParaRP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Memory Hierarchies</a:t>
            </a:r>
          </a:p>
        </p:txBody>
      </p:sp>
      <p:sp>
        <p:nvSpPr>
          <p:cNvPr id="2" name="Slide Number Placeholder 1"/>
          <p:cNvSpPr>
            <a:spLocks noGrp="1"/>
          </p:cNvSpPr>
          <p:nvPr>
            <p:ph type="sldNum" sz="quarter" idx="12"/>
          </p:nvPr>
        </p:nvSpPr>
        <p:spPr/>
        <p:txBody>
          <a:bodyPr/>
          <a:lstStyle/>
          <a:p>
            <a:fld id="{63C537C0-9BD9-40EB-BADE-4FE671F46F7E}" type="slidenum">
              <a:rPr lang="en-US" smtClean="0"/>
              <a:t>87</a:t>
            </a:fld>
            <a:endParaRPr lang="en-US"/>
          </a:p>
        </p:txBody>
      </p:sp>
      <p:sp>
        <p:nvSpPr>
          <p:cNvPr id="9" name="Rectangle 8"/>
          <p:cNvSpPr/>
          <p:nvPr/>
        </p:nvSpPr>
        <p:spPr>
          <a:xfrm>
            <a:off x="2667000" y="2419350"/>
            <a:ext cx="3960440" cy="855095"/>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DRAM</a:t>
            </a:r>
          </a:p>
        </p:txBody>
      </p:sp>
      <p:sp>
        <p:nvSpPr>
          <p:cNvPr id="10" name="Rectangle 9"/>
          <p:cNvSpPr/>
          <p:nvPr/>
        </p:nvSpPr>
        <p:spPr>
          <a:xfrm>
            <a:off x="3477090" y="3589970"/>
            <a:ext cx="2340260" cy="675075"/>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L2 Cache</a:t>
            </a:r>
          </a:p>
        </p:txBody>
      </p:sp>
      <p:sp>
        <p:nvSpPr>
          <p:cNvPr id="11" name="Rectangle 10"/>
          <p:cNvSpPr/>
          <p:nvPr/>
        </p:nvSpPr>
        <p:spPr>
          <a:xfrm>
            <a:off x="3945277" y="4534095"/>
            <a:ext cx="1395155" cy="360040"/>
          </a:xfrm>
          <a:prstGeom prst="rect">
            <a:avLst/>
          </a:prstGeom>
          <a:solidFill>
            <a:srgbClr val="76B90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L1 Cache</a:t>
            </a:r>
          </a:p>
        </p:txBody>
      </p:sp>
      <p:cxnSp>
        <p:nvCxnSpPr>
          <p:cNvPr id="12" name="Straight Arrow Connector 11"/>
          <p:cNvCxnSpPr>
            <a:stCxn id="9" idx="2"/>
            <a:endCxn id="10" idx="0"/>
          </p:cNvCxnSpPr>
          <p:nvPr/>
        </p:nvCxnSpPr>
        <p:spPr>
          <a:xfrm>
            <a:off x="4647220" y="3274445"/>
            <a:ext cx="0" cy="315525"/>
          </a:xfrm>
          <a:prstGeom prst="straightConnector1">
            <a:avLst/>
          </a:prstGeom>
          <a:ln>
            <a:solidFill>
              <a:schemeClr val="tx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2"/>
            <a:endCxn id="11" idx="0"/>
          </p:cNvCxnSpPr>
          <p:nvPr/>
        </p:nvCxnSpPr>
        <p:spPr>
          <a:xfrm flipH="1">
            <a:off x="4642855" y="4265045"/>
            <a:ext cx="4365" cy="269050"/>
          </a:xfrm>
          <a:prstGeom prst="straightConnector1">
            <a:avLst/>
          </a:prstGeom>
          <a:ln>
            <a:solidFill>
              <a:schemeClr val="tx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6678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31" y="1199886"/>
            <a:ext cx="4376799" cy="3544093"/>
          </a:xfrm>
        </p:spPr>
        <p:txBody>
          <a:bodyPr>
            <a:normAutofit/>
          </a:bodyPr>
          <a:lstStyle/>
          <a:p>
            <a:r>
              <a:rPr lang="en-GB" sz="2000" dirty="0"/>
              <a:t>The CUDA Memory Hierarchy is more complex than the CPU’s</a:t>
            </a:r>
          </a:p>
          <a:p>
            <a:pPr lvl="1"/>
            <a:r>
              <a:rPr lang="en-GB" sz="1800" dirty="0"/>
              <a:t>Many different types of memory, each with special-purpose characteristics</a:t>
            </a:r>
          </a:p>
          <a:p>
            <a:pPr lvl="1"/>
            <a:r>
              <a:rPr lang="en-GB" sz="1800" dirty="0"/>
              <a:t>More explicit control over data movement</a:t>
            </a:r>
          </a:p>
        </p:txBody>
      </p:sp>
      <p:sp>
        <p:nvSpPr>
          <p:cNvPr id="10" name="Rectangle 9"/>
          <p:cNvSpPr/>
          <p:nvPr/>
        </p:nvSpPr>
        <p:spPr>
          <a:xfrm>
            <a:off x="5134562" y="959071"/>
            <a:ext cx="3704638" cy="3825425"/>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Grid</a:t>
            </a:r>
          </a:p>
        </p:txBody>
      </p:sp>
      <p:sp>
        <p:nvSpPr>
          <p:cNvPr id="12" name="Rectangle 11"/>
          <p:cNvSpPr/>
          <p:nvPr/>
        </p:nvSpPr>
        <p:spPr>
          <a:xfrm>
            <a:off x="5284580" y="1296609"/>
            <a:ext cx="3402220" cy="1612679"/>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Thread Block</a:t>
            </a:r>
          </a:p>
        </p:txBody>
      </p:sp>
      <p:sp>
        <p:nvSpPr>
          <p:cNvPr id="13" name="Rectangle 12"/>
          <p:cNvSpPr/>
          <p:nvPr/>
        </p:nvSpPr>
        <p:spPr>
          <a:xfrm>
            <a:off x="5397092" y="1634146"/>
            <a:ext cx="3137308" cy="787588"/>
          </a:xfrm>
          <a:prstGeom prst="rect">
            <a:avLst/>
          </a:prstGeom>
          <a:solidFill>
            <a:srgbClr val="76B900"/>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t"/>
          <a:lstStyle/>
          <a:p>
            <a:pPr algn="ctr"/>
            <a:r>
              <a:rPr lang="en-US" dirty="0">
                <a:latin typeface="Trebuchet MS"/>
                <a:cs typeface="Trebuchet MS"/>
              </a:rPr>
              <a:t>CUDA Threads/Warp</a:t>
            </a:r>
          </a:p>
        </p:txBody>
      </p:sp>
      <p:sp>
        <p:nvSpPr>
          <p:cNvPr id="14" name="Rectangle 13"/>
          <p:cNvSpPr/>
          <p:nvPr/>
        </p:nvSpPr>
        <p:spPr>
          <a:xfrm>
            <a:off x="5472100" y="1971684"/>
            <a:ext cx="115730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Registers</a:t>
            </a:r>
          </a:p>
        </p:txBody>
      </p:sp>
      <p:sp>
        <p:nvSpPr>
          <p:cNvPr id="15" name="Rectangle 14"/>
          <p:cNvSpPr/>
          <p:nvPr/>
        </p:nvSpPr>
        <p:spPr>
          <a:xfrm>
            <a:off x="6781801" y="1971684"/>
            <a:ext cx="167640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Local Memory</a:t>
            </a:r>
          </a:p>
        </p:txBody>
      </p:sp>
      <p:sp>
        <p:nvSpPr>
          <p:cNvPr id="16" name="Rectangle 15"/>
          <p:cNvSpPr/>
          <p:nvPr/>
        </p:nvSpPr>
        <p:spPr>
          <a:xfrm>
            <a:off x="5397092" y="2496742"/>
            <a:ext cx="1841908"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Shared Memory</a:t>
            </a:r>
          </a:p>
        </p:txBody>
      </p:sp>
      <p:sp>
        <p:nvSpPr>
          <p:cNvPr id="17" name="Rectangle 16"/>
          <p:cNvSpPr/>
          <p:nvPr/>
        </p:nvSpPr>
        <p:spPr>
          <a:xfrm>
            <a:off x="5284580" y="3471850"/>
            <a:ext cx="340222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Global Memory</a:t>
            </a:r>
          </a:p>
        </p:txBody>
      </p:sp>
      <p:sp>
        <p:nvSpPr>
          <p:cNvPr id="18" name="Rectangle 17"/>
          <p:cNvSpPr/>
          <p:nvPr/>
        </p:nvSpPr>
        <p:spPr>
          <a:xfrm>
            <a:off x="5284580" y="3884396"/>
            <a:ext cx="340222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Constant Memory</a:t>
            </a:r>
          </a:p>
        </p:txBody>
      </p:sp>
      <p:sp>
        <p:nvSpPr>
          <p:cNvPr id="19" name="Rectangle 18"/>
          <p:cNvSpPr/>
          <p:nvPr/>
        </p:nvSpPr>
        <p:spPr>
          <a:xfrm>
            <a:off x="5284580" y="4296942"/>
            <a:ext cx="340222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Texture Memory</a:t>
            </a:r>
          </a:p>
        </p:txBody>
      </p:sp>
      <p:sp>
        <p:nvSpPr>
          <p:cNvPr id="20" name="Rectangle 19"/>
          <p:cNvSpPr/>
          <p:nvPr/>
        </p:nvSpPr>
        <p:spPr>
          <a:xfrm>
            <a:off x="7371772" y="2496742"/>
            <a:ext cx="1162628"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L1 Cache</a:t>
            </a:r>
          </a:p>
        </p:txBody>
      </p:sp>
      <p:sp>
        <p:nvSpPr>
          <p:cNvPr id="21" name="Rectangle 20"/>
          <p:cNvSpPr/>
          <p:nvPr/>
        </p:nvSpPr>
        <p:spPr>
          <a:xfrm>
            <a:off x="5284580" y="3021800"/>
            <a:ext cx="3402220" cy="337538"/>
          </a:xfrm>
          <a:prstGeom prst="rect">
            <a:avLst/>
          </a:prstGeom>
          <a:solidFill>
            <a:srgbClr val="FF8000"/>
          </a:solidFill>
          <a:ln>
            <a:no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latin typeface="Trebuchet MS"/>
                <a:cs typeface="Trebuchet MS"/>
              </a:rPr>
              <a:t>L2 Cache</a:t>
            </a:r>
          </a:p>
        </p:txBody>
      </p:sp>
      <p:cxnSp>
        <p:nvCxnSpPr>
          <p:cNvPr id="22" name="Straight Connector 21"/>
          <p:cNvCxnSpPr>
            <a:stCxn id="21" idx="2"/>
            <a:endCxn id="17" idx="0"/>
          </p:cNvCxnSpPr>
          <p:nvPr/>
        </p:nvCxnSpPr>
        <p:spPr>
          <a:xfrm>
            <a:off x="6985690" y="3359338"/>
            <a:ext cx="0" cy="1125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88</a:t>
            </a:fld>
            <a:endParaRPr lang="en-US"/>
          </a:p>
        </p:txBody>
      </p:sp>
    </p:spTree>
    <p:extLst>
      <p:ext uri="{BB962C8B-B14F-4D97-AF65-F5344CB8AC3E}">
        <p14:creationId xmlns:p14="http://schemas.microsoft.com/office/powerpoint/2010/main" val="1428000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9" y="1199886"/>
            <a:ext cx="5201892" cy="3544093"/>
          </a:xfrm>
        </p:spPr>
        <p:txBody>
          <a:bodyPr>
            <a:noAutofit/>
          </a:bodyPr>
          <a:lstStyle/>
          <a:p>
            <a:r>
              <a:rPr lang="en-GB" sz="2000" b="1" dirty="0"/>
              <a:t>Registers</a:t>
            </a:r>
          </a:p>
          <a:p>
            <a:pPr lvl="1"/>
            <a:r>
              <a:rPr lang="en-GB" sz="1800" dirty="0"/>
              <a:t>Lowest latency memory space on the GPU</a:t>
            </a:r>
          </a:p>
          <a:p>
            <a:pPr lvl="1"/>
            <a:r>
              <a:rPr lang="en-GB" sz="1800" dirty="0"/>
              <a:t>Private to each CUDA thread</a:t>
            </a:r>
          </a:p>
          <a:p>
            <a:pPr lvl="1"/>
            <a:r>
              <a:rPr lang="en-GB" sz="1800" dirty="0"/>
              <a:t>Constant pool of registers per-SM divided among threads in resident thread blocks</a:t>
            </a:r>
          </a:p>
          <a:p>
            <a:pPr lvl="1"/>
            <a:r>
              <a:rPr lang="en-GB" sz="1800" dirty="0"/>
              <a:t>Architecture-dependent limit on number of registers per thread</a:t>
            </a:r>
          </a:p>
          <a:p>
            <a:pPr lvl="1"/>
            <a:r>
              <a:rPr lang="en-GB" sz="1800" dirty="0"/>
              <a:t>Registers are not explicitly used by the programmer, implicitly allocated by the compiler</a:t>
            </a:r>
          </a:p>
          <a:p>
            <a:pPr lvl="1"/>
            <a:r>
              <a:rPr lang="en-GB" sz="1800" dirty="0" err="1">
                <a:latin typeface="Consolas"/>
                <a:cs typeface="Consolas"/>
              </a:rPr>
              <a:t>nvcc</a:t>
            </a:r>
            <a:r>
              <a:rPr lang="en-GB" sz="1800" dirty="0">
                <a:latin typeface="Consolas"/>
                <a:cs typeface="Consolas"/>
              </a:rPr>
              <a:t> –</a:t>
            </a:r>
            <a:r>
              <a:rPr lang="en-GB" sz="1800" dirty="0" err="1">
                <a:latin typeface="Consolas"/>
                <a:cs typeface="Consolas"/>
              </a:rPr>
              <a:t>maxrregcount</a:t>
            </a:r>
            <a:r>
              <a:rPr lang="en-GB" sz="1800" dirty="0"/>
              <a:t> allows you to limit # registers per thread</a:t>
            </a:r>
          </a:p>
        </p:txBody>
      </p:sp>
      <p:cxnSp>
        <p:nvCxnSpPr>
          <p:cNvPr id="23" name="Straight Arrow Connector 22"/>
          <p:cNvCxnSpPr/>
          <p:nvPr/>
        </p:nvCxnSpPr>
        <p:spPr>
          <a:xfrm>
            <a:off x="8397425"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09638" y="2234213"/>
            <a:ext cx="2737804"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984879"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572333"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159788"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747242"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334696"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922150" y="1934179"/>
            <a:ext cx="0" cy="2850317"/>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809638" y="2759271"/>
            <a:ext cx="2737804"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809638" y="3284329"/>
            <a:ext cx="2737804"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809638" y="3809388"/>
            <a:ext cx="2737804"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809638" y="4334446"/>
            <a:ext cx="2737804"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73462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8" name="Rectangle 67"/>
          <p:cNvSpPr/>
          <p:nvPr/>
        </p:nvSpPr>
        <p:spPr>
          <a:xfrm>
            <a:off x="573462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9" name="Rectangle 68"/>
          <p:cNvSpPr/>
          <p:nvPr/>
        </p:nvSpPr>
        <p:spPr>
          <a:xfrm>
            <a:off x="573462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0" name="Rectangle 69"/>
          <p:cNvSpPr/>
          <p:nvPr/>
        </p:nvSpPr>
        <p:spPr>
          <a:xfrm>
            <a:off x="584714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1" name="Rectangle 70"/>
          <p:cNvSpPr/>
          <p:nvPr/>
        </p:nvSpPr>
        <p:spPr>
          <a:xfrm>
            <a:off x="584714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2" name="Rectangle 71"/>
          <p:cNvSpPr/>
          <p:nvPr/>
        </p:nvSpPr>
        <p:spPr>
          <a:xfrm>
            <a:off x="584714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3" name="Rectangle 72"/>
          <p:cNvSpPr/>
          <p:nvPr/>
        </p:nvSpPr>
        <p:spPr>
          <a:xfrm>
            <a:off x="595965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4" name="Rectangle 73"/>
          <p:cNvSpPr/>
          <p:nvPr/>
        </p:nvSpPr>
        <p:spPr>
          <a:xfrm>
            <a:off x="595965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5" name="Rectangle 74"/>
          <p:cNvSpPr/>
          <p:nvPr/>
        </p:nvSpPr>
        <p:spPr>
          <a:xfrm>
            <a:off x="595965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6" name="Rectangle 75"/>
          <p:cNvSpPr/>
          <p:nvPr/>
        </p:nvSpPr>
        <p:spPr>
          <a:xfrm>
            <a:off x="607216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7" name="Rectangle 76"/>
          <p:cNvSpPr/>
          <p:nvPr/>
        </p:nvSpPr>
        <p:spPr>
          <a:xfrm>
            <a:off x="607216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8" name="Rectangle 77"/>
          <p:cNvSpPr/>
          <p:nvPr/>
        </p:nvSpPr>
        <p:spPr>
          <a:xfrm>
            <a:off x="607216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9" name="Rectangle 78"/>
          <p:cNvSpPr/>
          <p:nvPr/>
        </p:nvSpPr>
        <p:spPr>
          <a:xfrm>
            <a:off x="618467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0" name="Rectangle 79"/>
          <p:cNvSpPr/>
          <p:nvPr/>
        </p:nvSpPr>
        <p:spPr>
          <a:xfrm>
            <a:off x="618467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1" name="Rectangle 80"/>
          <p:cNvSpPr/>
          <p:nvPr/>
        </p:nvSpPr>
        <p:spPr>
          <a:xfrm>
            <a:off x="618467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2" name="Rectangle 81"/>
          <p:cNvSpPr/>
          <p:nvPr/>
        </p:nvSpPr>
        <p:spPr>
          <a:xfrm>
            <a:off x="629719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3" name="Rectangle 82"/>
          <p:cNvSpPr/>
          <p:nvPr/>
        </p:nvSpPr>
        <p:spPr>
          <a:xfrm>
            <a:off x="629719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4" name="Rectangle 83"/>
          <p:cNvSpPr/>
          <p:nvPr/>
        </p:nvSpPr>
        <p:spPr>
          <a:xfrm>
            <a:off x="629719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5" name="Rectangle 84"/>
          <p:cNvSpPr/>
          <p:nvPr/>
        </p:nvSpPr>
        <p:spPr>
          <a:xfrm>
            <a:off x="640970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6" name="Rectangle 85"/>
          <p:cNvSpPr/>
          <p:nvPr/>
        </p:nvSpPr>
        <p:spPr>
          <a:xfrm>
            <a:off x="640970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7" name="Rectangle 86"/>
          <p:cNvSpPr/>
          <p:nvPr/>
        </p:nvSpPr>
        <p:spPr>
          <a:xfrm>
            <a:off x="640970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8" name="Rectangle 87"/>
          <p:cNvSpPr/>
          <p:nvPr/>
        </p:nvSpPr>
        <p:spPr>
          <a:xfrm>
            <a:off x="652221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9" name="Rectangle 88"/>
          <p:cNvSpPr/>
          <p:nvPr/>
        </p:nvSpPr>
        <p:spPr>
          <a:xfrm>
            <a:off x="652221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0" name="Rectangle 89"/>
          <p:cNvSpPr/>
          <p:nvPr/>
        </p:nvSpPr>
        <p:spPr>
          <a:xfrm>
            <a:off x="652221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1" name="Rectangle 90"/>
          <p:cNvSpPr/>
          <p:nvPr/>
        </p:nvSpPr>
        <p:spPr>
          <a:xfrm>
            <a:off x="663472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2" name="Rectangle 91"/>
          <p:cNvSpPr/>
          <p:nvPr/>
        </p:nvSpPr>
        <p:spPr>
          <a:xfrm>
            <a:off x="663472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3" name="Rectangle 92"/>
          <p:cNvSpPr/>
          <p:nvPr/>
        </p:nvSpPr>
        <p:spPr>
          <a:xfrm>
            <a:off x="663472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4" name="Rectangle 93"/>
          <p:cNvSpPr/>
          <p:nvPr/>
        </p:nvSpPr>
        <p:spPr>
          <a:xfrm>
            <a:off x="674724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5" name="Rectangle 94"/>
          <p:cNvSpPr/>
          <p:nvPr/>
        </p:nvSpPr>
        <p:spPr>
          <a:xfrm>
            <a:off x="674724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6" name="Rectangle 95"/>
          <p:cNvSpPr/>
          <p:nvPr/>
        </p:nvSpPr>
        <p:spPr>
          <a:xfrm>
            <a:off x="674724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7" name="Rectangle 96"/>
          <p:cNvSpPr/>
          <p:nvPr/>
        </p:nvSpPr>
        <p:spPr>
          <a:xfrm>
            <a:off x="685975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8" name="Rectangle 97"/>
          <p:cNvSpPr/>
          <p:nvPr/>
        </p:nvSpPr>
        <p:spPr>
          <a:xfrm>
            <a:off x="685975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9" name="Rectangle 98"/>
          <p:cNvSpPr/>
          <p:nvPr/>
        </p:nvSpPr>
        <p:spPr>
          <a:xfrm>
            <a:off x="685975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0" name="Rectangle 99"/>
          <p:cNvSpPr/>
          <p:nvPr/>
        </p:nvSpPr>
        <p:spPr>
          <a:xfrm>
            <a:off x="697226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1" name="Rectangle 100"/>
          <p:cNvSpPr/>
          <p:nvPr/>
        </p:nvSpPr>
        <p:spPr>
          <a:xfrm>
            <a:off x="697226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2" name="Rectangle 101"/>
          <p:cNvSpPr/>
          <p:nvPr/>
        </p:nvSpPr>
        <p:spPr>
          <a:xfrm>
            <a:off x="697226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3" name="Rectangle 102"/>
          <p:cNvSpPr/>
          <p:nvPr/>
        </p:nvSpPr>
        <p:spPr>
          <a:xfrm>
            <a:off x="708477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4" name="Rectangle 103"/>
          <p:cNvSpPr/>
          <p:nvPr/>
        </p:nvSpPr>
        <p:spPr>
          <a:xfrm>
            <a:off x="708477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5" name="Rectangle 104"/>
          <p:cNvSpPr/>
          <p:nvPr/>
        </p:nvSpPr>
        <p:spPr>
          <a:xfrm>
            <a:off x="708477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6" name="Rectangle 105"/>
          <p:cNvSpPr/>
          <p:nvPr/>
        </p:nvSpPr>
        <p:spPr>
          <a:xfrm>
            <a:off x="719729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7" name="Rectangle 106"/>
          <p:cNvSpPr/>
          <p:nvPr/>
        </p:nvSpPr>
        <p:spPr>
          <a:xfrm>
            <a:off x="719729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8" name="Rectangle 107"/>
          <p:cNvSpPr/>
          <p:nvPr/>
        </p:nvSpPr>
        <p:spPr>
          <a:xfrm>
            <a:off x="719729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9" name="Rectangle 108"/>
          <p:cNvSpPr/>
          <p:nvPr/>
        </p:nvSpPr>
        <p:spPr>
          <a:xfrm>
            <a:off x="730980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0" name="Rectangle 109"/>
          <p:cNvSpPr/>
          <p:nvPr/>
        </p:nvSpPr>
        <p:spPr>
          <a:xfrm>
            <a:off x="730980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1" name="Rectangle 110"/>
          <p:cNvSpPr/>
          <p:nvPr/>
        </p:nvSpPr>
        <p:spPr>
          <a:xfrm>
            <a:off x="730980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2" name="Rectangle 111"/>
          <p:cNvSpPr/>
          <p:nvPr/>
        </p:nvSpPr>
        <p:spPr>
          <a:xfrm>
            <a:off x="742231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3" name="Rectangle 112"/>
          <p:cNvSpPr/>
          <p:nvPr/>
        </p:nvSpPr>
        <p:spPr>
          <a:xfrm>
            <a:off x="742231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4" name="Rectangle 113"/>
          <p:cNvSpPr/>
          <p:nvPr/>
        </p:nvSpPr>
        <p:spPr>
          <a:xfrm>
            <a:off x="742231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5" name="Rectangle 114"/>
          <p:cNvSpPr/>
          <p:nvPr/>
        </p:nvSpPr>
        <p:spPr>
          <a:xfrm>
            <a:off x="753482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6" name="Rectangle 115"/>
          <p:cNvSpPr/>
          <p:nvPr/>
        </p:nvSpPr>
        <p:spPr>
          <a:xfrm>
            <a:off x="753482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7" name="Rectangle 116"/>
          <p:cNvSpPr/>
          <p:nvPr/>
        </p:nvSpPr>
        <p:spPr>
          <a:xfrm>
            <a:off x="753482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8" name="Rectangle 117"/>
          <p:cNvSpPr/>
          <p:nvPr/>
        </p:nvSpPr>
        <p:spPr>
          <a:xfrm>
            <a:off x="764734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19" name="Rectangle 118"/>
          <p:cNvSpPr/>
          <p:nvPr/>
        </p:nvSpPr>
        <p:spPr>
          <a:xfrm>
            <a:off x="764734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0" name="Rectangle 119"/>
          <p:cNvSpPr/>
          <p:nvPr/>
        </p:nvSpPr>
        <p:spPr>
          <a:xfrm>
            <a:off x="764734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1" name="Rectangle 120"/>
          <p:cNvSpPr/>
          <p:nvPr/>
        </p:nvSpPr>
        <p:spPr>
          <a:xfrm>
            <a:off x="775985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2" name="Rectangle 121"/>
          <p:cNvSpPr/>
          <p:nvPr/>
        </p:nvSpPr>
        <p:spPr>
          <a:xfrm>
            <a:off x="775985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3" name="Rectangle 122"/>
          <p:cNvSpPr/>
          <p:nvPr/>
        </p:nvSpPr>
        <p:spPr>
          <a:xfrm>
            <a:off x="775985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4" name="Rectangle 123"/>
          <p:cNvSpPr/>
          <p:nvPr/>
        </p:nvSpPr>
        <p:spPr>
          <a:xfrm>
            <a:off x="787236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5" name="Rectangle 124"/>
          <p:cNvSpPr/>
          <p:nvPr/>
        </p:nvSpPr>
        <p:spPr>
          <a:xfrm>
            <a:off x="787236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6" name="Rectangle 125"/>
          <p:cNvSpPr/>
          <p:nvPr/>
        </p:nvSpPr>
        <p:spPr>
          <a:xfrm>
            <a:off x="787236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7" name="Rectangle 126"/>
          <p:cNvSpPr/>
          <p:nvPr/>
        </p:nvSpPr>
        <p:spPr>
          <a:xfrm>
            <a:off x="798487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8" name="Rectangle 127"/>
          <p:cNvSpPr/>
          <p:nvPr/>
        </p:nvSpPr>
        <p:spPr>
          <a:xfrm>
            <a:off x="798487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29" name="Rectangle 128"/>
          <p:cNvSpPr/>
          <p:nvPr/>
        </p:nvSpPr>
        <p:spPr>
          <a:xfrm>
            <a:off x="798487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0" name="Rectangle 129"/>
          <p:cNvSpPr/>
          <p:nvPr/>
        </p:nvSpPr>
        <p:spPr>
          <a:xfrm>
            <a:off x="8097392"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1" name="Rectangle 130"/>
          <p:cNvSpPr/>
          <p:nvPr/>
        </p:nvSpPr>
        <p:spPr>
          <a:xfrm>
            <a:off x="8097392"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2" name="Rectangle 131"/>
          <p:cNvSpPr/>
          <p:nvPr/>
        </p:nvSpPr>
        <p:spPr>
          <a:xfrm>
            <a:off x="8097392"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3" name="Rectangle 132"/>
          <p:cNvSpPr/>
          <p:nvPr/>
        </p:nvSpPr>
        <p:spPr>
          <a:xfrm>
            <a:off x="8209904"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4" name="Rectangle 133"/>
          <p:cNvSpPr/>
          <p:nvPr/>
        </p:nvSpPr>
        <p:spPr>
          <a:xfrm>
            <a:off x="8209904"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5" name="Rectangle 134"/>
          <p:cNvSpPr/>
          <p:nvPr/>
        </p:nvSpPr>
        <p:spPr>
          <a:xfrm>
            <a:off x="8209904"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6" name="Rectangle 135"/>
          <p:cNvSpPr/>
          <p:nvPr/>
        </p:nvSpPr>
        <p:spPr>
          <a:xfrm>
            <a:off x="8322417"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7" name="Rectangle 136"/>
          <p:cNvSpPr/>
          <p:nvPr/>
        </p:nvSpPr>
        <p:spPr>
          <a:xfrm>
            <a:off x="8322417"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8" name="Rectangle 137"/>
          <p:cNvSpPr/>
          <p:nvPr/>
        </p:nvSpPr>
        <p:spPr>
          <a:xfrm>
            <a:off x="8322417"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39" name="Rectangle 138"/>
          <p:cNvSpPr/>
          <p:nvPr/>
        </p:nvSpPr>
        <p:spPr>
          <a:xfrm>
            <a:off x="8434929" y="1521634"/>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40" name="Rectangle 139"/>
          <p:cNvSpPr/>
          <p:nvPr/>
        </p:nvSpPr>
        <p:spPr>
          <a:xfrm>
            <a:off x="8434929" y="1634146"/>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41" name="Rectangle 140"/>
          <p:cNvSpPr/>
          <p:nvPr/>
        </p:nvSpPr>
        <p:spPr>
          <a:xfrm>
            <a:off x="8434929" y="174665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42" name="Rectangle 141"/>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TextBox 142"/>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6" name="Slide Number Placeholder 5"/>
          <p:cNvSpPr>
            <a:spLocks noGrp="1"/>
          </p:cNvSpPr>
          <p:nvPr>
            <p:ph type="sldNum" sz="quarter" idx="12"/>
          </p:nvPr>
        </p:nvSpPr>
        <p:spPr/>
        <p:txBody>
          <a:bodyPr/>
          <a:lstStyle/>
          <a:p>
            <a:fld id="{63C537C0-9BD9-40EB-BADE-4FE671F46F7E}" type="slidenum">
              <a:rPr lang="en-US" smtClean="0"/>
              <a:t>89</a:t>
            </a:fld>
            <a:endParaRPr lang="en-US"/>
          </a:p>
        </p:txBody>
      </p:sp>
    </p:spTree>
    <p:extLst>
      <p:ext uri="{BB962C8B-B14F-4D97-AF65-F5344CB8AC3E}">
        <p14:creationId xmlns:p14="http://schemas.microsoft.com/office/powerpoint/2010/main" val="209476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spect="1"/>
          </p:cNvSpPr>
          <p:nvPr/>
        </p:nvSpPr>
        <p:spPr>
          <a:xfrm>
            <a:off x="381000" y="1005840"/>
            <a:ext cx="8305800" cy="3657600"/>
          </a:xfrm>
          <a:prstGeom prst="rect">
            <a:avLst/>
          </a:prstGeom>
          <a:noFill/>
        </p:spPr>
        <p:txBody>
          <a:bodyPr wrap="square" numCol="1" rtlCol="0">
            <a:noAutofit/>
          </a:bodyPr>
          <a:lstStyle/>
          <a:p>
            <a:pPr algn="ctr"/>
            <a:r>
              <a:rPr lang="en-US" sz="2000" b="1" dirty="0"/>
              <a:t>What do all of these applications have in common?</a:t>
            </a:r>
          </a:p>
        </p:txBody>
      </p:sp>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3C537C0-9BD9-40EB-BADE-4FE671F46F7E}" type="slidenum">
              <a:rPr lang="en-US" smtClean="0"/>
              <a:t>9</a:t>
            </a:fld>
            <a:endParaRPr lang="en-US"/>
          </a:p>
        </p:txBody>
      </p:sp>
      <p:sp>
        <p:nvSpPr>
          <p:cNvPr id="8" name="TextBox 7"/>
          <p:cNvSpPr txBox="1"/>
          <p:nvPr/>
        </p:nvSpPr>
        <p:spPr>
          <a:xfrm>
            <a:off x="381000" y="81974"/>
            <a:ext cx="8763000" cy="646331"/>
          </a:xfrm>
          <a:prstGeom prst="rect">
            <a:avLst/>
          </a:prstGeom>
          <a:noFill/>
        </p:spPr>
        <p:txBody>
          <a:bodyPr wrap="square" rtlCol="0">
            <a:spAutoFit/>
          </a:bodyPr>
          <a:lstStyle/>
          <a:p>
            <a:r>
              <a:rPr lang="en-US" sz="3600" b="1" dirty="0">
                <a:solidFill>
                  <a:schemeClr val="bg1"/>
                </a:solidFill>
              </a:rPr>
              <a:t>A (Brief) History of Early Personal Computing</a:t>
            </a:r>
          </a:p>
        </p:txBody>
      </p:sp>
      <p:pic>
        <p:nvPicPr>
          <p:cNvPr id="13" name="Picture 12">
            <a:extLst>
              <a:ext uri="{FF2B5EF4-FFF2-40B4-BE49-F238E27FC236}">
                <a16:creationId xmlns:a16="http://schemas.microsoft.com/office/drawing/2014/main" id="{2DE31379-3FB2-4A7C-B0D1-CF3EC6679DE8}"/>
              </a:ext>
            </a:extLst>
          </p:cNvPr>
          <p:cNvPicPr>
            <a:picLocks noChangeAspect="1"/>
          </p:cNvPicPr>
          <p:nvPr/>
        </p:nvPicPr>
        <p:blipFill>
          <a:blip r:embed="rId2"/>
          <a:stretch>
            <a:fillRect/>
          </a:stretch>
        </p:blipFill>
        <p:spPr>
          <a:xfrm>
            <a:off x="1524000" y="2647950"/>
            <a:ext cx="2895600" cy="1935617"/>
          </a:xfrm>
          <a:prstGeom prst="rect">
            <a:avLst/>
          </a:prstGeom>
        </p:spPr>
      </p:pic>
      <p:pic>
        <p:nvPicPr>
          <p:cNvPr id="14" name="Picture 13">
            <a:extLst>
              <a:ext uri="{FF2B5EF4-FFF2-40B4-BE49-F238E27FC236}">
                <a16:creationId xmlns:a16="http://schemas.microsoft.com/office/drawing/2014/main" id="{26F31A7A-20CB-473D-8A92-B5BAE27457D3}"/>
              </a:ext>
            </a:extLst>
          </p:cNvPr>
          <p:cNvPicPr>
            <a:picLocks noChangeAspect="1"/>
          </p:cNvPicPr>
          <p:nvPr/>
        </p:nvPicPr>
        <p:blipFill>
          <a:blip r:embed="rId3"/>
          <a:stretch>
            <a:fillRect/>
          </a:stretch>
        </p:blipFill>
        <p:spPr>
          <a:xfrm>
            <a:off x="457200" y="1657350"/>
            <a:ext cx="1828800" cy="1602029"/>
          </a:xfrm>
          <a:prstGeom prst="rect">
            <a:avLst/>
          </a:prstGeom>
        </p:spPr>
      </p:pic>
      <p:pic>
        <p:nvPicPr>
          <p:cNvPr id="15" name="Picture 14">
            <a:extLst>
              <a:ext uri="{FF2B5EF4-FFF2-40B4-BE49-F238E27FC236}">
                <a16:creationId xmlns:a16="http://schemas.microsoft.com/office/drawing/2014/main" id="{ABE29C0D-0819-4B5F-B13F-AA4EA9DC5847}"/>
              </a:ext>
            </a:extLst>
          </p:cNvPr>
          <p:cNvPicPr>
            <a:picLocks noChangeAspect="1"/>
          </p:cNvPicPr>
          <p:nvPr/>
        </p:nvPicPr>
        <p:blipFill>
          <a:blip r:embed="rId4"/>
          <a:stretch>
            <a:fillRect/>
          </a:stretch>
        </p:blipFill>
        <p:spPr>
          <a:xfrm>
            <a:off x="4876800" y="1581150"/>
            <a:ext cx="1491964" cy="1859360"/>
          </a:xfrm>
          <a:prstGeom prst="rect">
            <a:avLst/>
          </a:prstGeom>
        </p:spPr>
      </p:pic>
      <p:pic>
        <p:nvPicPr>
          <p:cNvPr id="16" name="Picture 15">
            <a:extLst>
              <a:ext uri="{FF2B5EF4-FFF2-40B4-BE49-F238E27FC236}">
                <a16:creationId xmlns:a16="http://schemas.microsoft.com/office/drawing/2014/main" id="{5278F110-5779-4AE7-9C0D-B8A158EC2662}"/>
              </a:ext>
            </a:extLst>
          </p:cNvPr>
          <p:cNvPicPr>
            <a:picLocks noChangeAspect="1"/>
          </p:cNvPicPr>
          <p:nvPr/>
        </p:nvPicPr>
        <p:blipFill>
          <a:blip r:embed="rId5"/>
          <a:stretch>
            <a:fillRect/>
          </a:stretch>
        </p:blipFill>
        <p:spPr>
          <a:xfrm>
            <a:off x="6934200" y="2876550"/>
            <a:ext cx="1754546" cy="1670050"/>
          </a:xfrm>
          <a:prstGeom prst="rect">
            <a:avLst/>
          </a:prstGeom>
        </p:spPr>
      </p:pic>
      <p:sp>
        <p:nvSpPr>
          <p:cNvPr id="5" name="TextBox 4"/>
          <p:cNvSpPr txBox="1"/>
          <p:nvPr/>
        </p:nvSpPr>
        <p:spPr>
          <a:xfrm>
            <a:off x="914400" y="2190750"/>
            <a:ext cx="7239000" cy="1077218"/>
          </a:xfrm>
          <a:prstGeom prst="rect">
            <a:avLst/>
          </a:prstGeom>
          <a:solidFill>
            <a:schemeClr val="bg1"/>
          </a:solidFill>
        </p:spPr>
        <p:txBody>
          <a:bodyPr wrap="square" rtlCol="0">
            <a:spAutoFit/>
          </a:bodyPr>
          <a:lstStyle/>
          <a:p>
            <a:pPr algn="ctr"/>
            <a:r>
              <a:rPr lang="en-US" sz="3200" b="1" dirty="0">
                <a:solidFill>
                  <a:srgbClr val="FF0000"/>
                </a:solidFill>
              </a:rPr>
              <a:t>Application performance is entirely dependent on straight-line performance.</a:t>
            </a:r>
          </a:p>
        </p:txBody>
      </p:sp>
    </p:spTree>
    <p:extLst>
      <p:ext uri="{BB962C8B-B14F-4D97-AF65-F5344CB8AC3E}">
        <p14:creationId xmlns:p14="http://schemas.microsoft.com/office/powerpoint/2010/main" val="11004367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9" y="1199886"/>
            <a:ext cx="5201892" cy="3544093"/>
          </a:xfrm>
        </p:spPr>
        <p:txBody>
          <a:bodyPr>
            <a:noAutofit/>
          </a:bodyPr>
          <a:lstStyle/>
          <a:p>
            <a:r>
              <a:rPr lang="en-GB" sz="2000" b="1" dirty="0"/>
              <a:t>Local Memory</a:t>
            </a:r>
          </a:p>
          <a:p>
            <a:pPr lvl="1"/>
            <a:r>
              <a:rPr lang="en-GB" sz="1800" dirty="0"/>
              <a:t>When registers are exhausted, variables spill to local memory</a:t>
            </a:r>
          </a:p>
          <a:p>
            <a:pPr lvl="1"/>
            <a:r>
              <a:rPr lang="en-GB" sz="1800" dirty="0"/>
              <a:t>Variables likely to be placed in local memory: large local structures or arrays, local arrays whose indices cannot be determined at compile-time</a:t>
            </a:r>
          </a:p>
          <a:p>
            <a:pPr lvl="1"/>
            <a:r>
              <a:rPr lang="en-GB" sz="1800" dirty="0"/>
              <a:t>Local memory is not physical, variables stored in local memory are spilled to Global Memory, L1 cache, or L2 cache</a:t>
            </a:r>
          </a:p>
          <a:p>
            <a:pPr lvl="1"/>
            <a:r>
              <a:rPr lang="en-GB" sz="1800" dirty="0"/>
              <a:t>Not explicitly controlled by programmer</a:t>
            </a:r>
          </a:p>
        </p:txBody>
      </p:sp>
      <p:cxnSp>
        <p:nvCxnSpPr>
          <p:cNvPr id="46" name="Straight Arrow Connector 45"/>
          <p:cNvCxnSpPr/>
          <p:nvPr/>
        </p:nvCxnSpPr>
        <p:spPr>
          <a:xfrm>
            <a:off x="7234796" y="3096808"/>
            <a:ext cx="0" cy="172519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709737" y="3321833"/>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09737" y="3846892"/>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09737" y="4371950"/>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7097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8" name="Rectangle 67"/>
          <p:cNvSpPr/>
          <p:nvPr/>
        </p:nvSpPr>
        <p:spPr>
          <a:xfrm>
            <a:off x="67097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9" name="Rectangle 68"/>
          <p:cNvSpPr/>
          <p:nvPr/>
        </p:nvSpPr>
        <p:spPr>
          <a:xfrm>
            <a:off x="67097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0" name="Rectangle 69"/>
          <p:cNvSpPr/>
          <p:nvPr/>
        </p:nvSpPr>
        <p:spPr>
          <a:xfrm>
            <a:off x="682225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1" name="Rectangle 70"/>
          <p:cNvSpPr/>
          <p:nvPr/>
        </p:nvSpPr>
        <p:spPr>
          <a:xfrm>
            <a:off x="682225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2" name="Rectangle 71"/>
          <p:cNvSpPr/>
          <p:nvPr/>
        </p:nvSpPr>
        <p:spPr>
          <a:xfrm>
            <a:off x="682225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3" name="Rectangle 72"/>
          <p:cNvSpPr/>
          <p:nvPr/>
        </p:nvSpPr>
        <p:spPr>
          <a:xfrm>
            <a:off x="693476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4" name="Rectangle 73"/>
          <p:cNvSpPr/>
          <p:nvPr/>
        </p:nvSpPr>
        <p:spPr>
          <a:xfrm>
            <a:off x="693476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5" name="Rectangle 74"/>
          <p:cNvSpPr/>
          <p:nvPr/>
        </p:nvSpPr>
        <p:spPr>
          <a:xfrm>
            <a:off x="693476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6" name="Rectangle 75"/>
          <p:cNvSpPr/>
          <p:nvPr/>
        </p:nvSpPr>
        <p:spPr>
          <a:xfrm>
            <a:off x="704727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7" name="Rectangle 76"/>
          <p:cNvSpPr/>
          <p:nvPr/>
        </p:nvSpPr>
        <p:spPr>
          <a:xfrm>
            <a:off x="704727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8" name="Rectangle 77"/>
          <p:cNvSpPr/>
          <p:nvPr/>
        </p:nvSpPr>
        <p:spPr>
          <a:xfrm>
            <a:off x="704727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9" name="Rectangle 78"/>
          <p:cNvSpPr/>
          <p:nvPr/>
        </p:nvSpPr>
        <p:spPr>
          <a:xfrm>
            <a:off x="715978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0" name="Rectangle 79"/>
          <p:cNvSpPr/>
          <p:nvPr/>
        </p:nvSpPr>
        <p:spPr>
          <a:xfrm>
            <a:off x="715978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1" name="Rectangle 80"/>
          <p:cNvSpPr/>
          <p:nvPr/>
        </p:nvSpPr>
        <p:spPr>
          <a:xfrm>
            <a:off x="715978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2" name="Rectangle 81"/>
          <p:cNvSpPr/>
          <p:nvPr/>
        </p:nvSpPr>
        <p:spPr>
          <a:xfrm>
            <a:off x="727230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3" name="Rectangle 82"/>
          <p:cNvSpPr/>
          <p:nvPr/>
        </p:nvSpPr>
        <p:spPr>
          <a:xfrm>
            <a:off x="727230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4" name="Rectangle 83"/>
          <p:cNvSpPr/>
          <p:nvPr/>
        </p:nvSpPr>
        <p:spPr>
          <a:xfrm>
            <a:off x="727230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5" name="Rectangle 84"/>
          <p:cNvSpPr/>
          <p:nvPr/>
        </p:nvSpPr>
        <p:spPr>
          <a:xfrm>
            <a:off x="738481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6" name="Rectangle 85"/>
          <p:cNvSpPr/>
          <p:nvPr/>
        </p:nvSpPr>
        <p:spPr>
          <a:xfrm>
            <a:off x="738481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7" name="Rectangle 86"/>
          <p:cNvSpPr/>
          <p:nvPr/>
        </p:nvSpPr>
        <p:spPr>
          <a:xfrm>
            <a:off x="738481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8" name="Rectangle 87"/>
          <p:cNvSpPr/>
          <p:nvPr/>
        </p:nvSpPr>
        <p:spPr>
          <a:xfrm>
            <a:off x="749732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9" name="Rectangle 88"/>
          <p:cNvSpPr/>
          <p:nvPr/>
        </p:nvSpPr>
        <p:spPr>
          <a:xfrm>
            <a:off x="749732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0" name="Rectangle 89"/>
          <p:cNvSpPr/>
          <p:nvPr/>
        </p:nvSpPr>
        <p:spPr>
          <a:xfrm>
            <a:off x="749732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1" name="Rectangle 90"/>
          <p:cNvSpPr/>
          <p:nvPr/>
        </p:nvSpPr>
        <p:spPr>
          <a:xfrm>
            <a:off x="76098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2" name="Rectangle 91"/>
          <p:cNvSpPr/>
          <p:nvPr/>
        </p:nvSpPr>
        <p:spPr>
          <a:xfrm>
            <a:off x="76098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3" name="Rectangle 92"/>
          <p:cNvSpPr/>
          <p:nvPr/>
        </p:nvSpPr>
        <p:spPr>
          <a:xfrm>
            <a:off x="76098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 name="Rectangle 8"/>
          <p:cNvSpPr/>
          <p:nvPr/>
        </p:nvSpPr>
        <p:spPr>
          <a:xfrm>
            <a:off x="6286500" y="1634146"/>
            <a:ext cx="1875208" cy="52505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Local Memory</a:t>
            </a:r>
          </a:p>
        </p:txBody>
      </p:sp>
      <p:cxnSp>
        <p:nvCxnSpPr>
          <p:cNvPr id="11" name="Straight Arrow Connector 10"/>
          <p:cNvCxnSpPr>
            <a:stCxn id="79" idx="0"/>
            <a:endCxn id="9" idx="2"/>
          </p:cNvCxnSpPr>
          <p:nvPr/>
        </p:nvCxnSpPr>
        <p:spPr>
          <a:xfrm flipV="1">
            <a:off x="7216044" y="2159204"/>
            <a:ext cx="8060" cy="562563"/>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6892903" y="2345274"/>
            <a:ext cx="452954" cy="230833"/>
          </a:xfrm>
          <a:prstGeom prst="rect">
            <a:avLst/>
          </a:prstGeom>
          <a:noFill/>
        </p:spPr>
        <p:txBody>
          <a:bodyPr wrap="square" lIns="76197" tIns="38098" rIns="76197" bIns="38098" rtlCol="0">
            <a:spAutoFit/>
          </a:bodyPr>
          <a:lstStyle/>
          <a:p>
            <a:pPr algn="ctr"/>
            <a:r>
              <a:rPr lang="en-US" sz="1000" dirty="0">
                <a:latin typeface="Trebuchet MS"/>
                <a:cs typeface="Trebuchet MS"/>
              </a:rPr>
              <a:t>Spill</a:t>
            </a:r>
          </a:p>
        </p:txBody>
      </p:sp>
      <p:sp>
        <p:nvSpPr>
          <p:cNvPr id="38" name="Rectangle 37"/>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90</a:t>
            </a:fld>
            <a:endParaRPr lang="en-US"/>
          </a:p>
        </p:txBody>
      </p:sp>
    </p:spTree>
    <p:extLst>
      <p:ext uri="{BB962C8B-B14F-4D97-AF65-F5344CB8AC3E}">
        <p14:creationId xmlns:p14="http://schemas.microsoft.com/office/powerpoint/2010/main" val="6727574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9" y="1199886"/>
            <a:ext cx="5201892" cy="3544093"/>
          </a:xfrm>
        </p:spPr>
        <p:txBody>
          <a:bodyPr>
            <a:normAutofit/>
          </a:bodyPr>
          <a:lstStyle/>
          <a:p>
            <a:r>
              <a:rPr lang="en-GB" sz="2000" b="1" dirty="0"/>
              <a:t>GPU Caches</a:t>
            </a:r>
          </a:p>
          <a:p>
            <a:pPr lvl="1"/>
            <a:r>
              <a:rPr lang="en-GB" sz="1800" dirty="0"/>
              <a:t>Behaviour of GPU caches is architecture-dependent</a:t>
            </a:r>
          </a:p>
          <a:p>
            <a:pPr lvl="1"/>
            <a:r>
              <a:rPr lang="en-GB" sz="1800" dirty="0"/>
              <a:t>Per-SM L1 cache stored on-chip</a:t>
            </a:r>
          </a:p>
          <a:p>
            <a:pPr lvl="1"/>
            <a:r>
              <a:rPr lang="en-GB" sz="1800" dirty="0"/>
              <a:t>Per-GPU L2 cache stored off-chip, caches values for all SMs</a:t>
            </a:r>
          </a:p>
          <a:p>
            <a:pPr lvl="1"/>
            <a:r>
              <a:rPr lang="en-GB" sz="1800" dirty="0"/>
              <a:t>Due to parallelism of accesses, GPU caches can be difficult to reason about</a:t>
            </a:r>
          </a:p>
        </p:txBody>
      </p:sp>
      <p:cxnSp>
        <p:nvCxnSpPr>
          <p:cNvPr id="46" name="Straight Arrow Connector 45"/>
          <p:cNvCxnSpPr/>
          <p:nvPr/>
        </p:nvCxnSpPr>
        <p:spPr>
          <a:xfrm>
            <a:off x="7234796" y="3096808"/>
            <a:ext cx="0" cy="172519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709737" y="3321833"/>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09737" y="3846892"/>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09737" y="4371950"/>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7097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8" name="Rectangle 67"/>
          <p:cNvSpPr/>
          <p:nvPr/>
        </p:nvSpPr>
        <p:spPr>
          <a:xfrm>
            <a:off x="67097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9" name="Rectangle 68"/>
          <p:cNvSpPr/>
          <p:nvPr/>
        </p:nvSpPr>
        <p:spPr>
          <a:xfrm>
            <a:off x="67097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0" name="Rectangle 69"/>
          <p:cNvSpPr/>
          <p:nvPr/>
        </p:nvSpPr>
        <p:spPr>
          <a:xfrm>
            <a:off x="682225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1" name="Rectangle 70"/>
          <p:cNvSpPr/>
          <p:nvPr/>
        </p:nvSpPr>
        <p:spPr>
          <a:xfrm>
            <a:off x="682225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2" name="Rectangle 71"/>
          <p:cNvSpPr/>
          <p:nvPr/>
        </p:nvSpPr>
        <p:spPr>
          <a:xfrm>
            <a:off x="682225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3" name="Rectangle 72"/>
          <p:cNvSpPr/>
          <p:nvPr/>
        </p:nvSpPr>
        <p:spPr>
          <a:xfrm>
            <a:off x="693476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4" name="Rectangle 73"/>
          <p:cNvSpPr/>
          <p:nvPr/>
        </p:nvSpPr>
        <p:spPr>
          <a:xfrm>
            <a:off x="693476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5" name="Rectangle 74"/>
          <p:cNvSpPr/>
          <p:nvPr/>
        </p:nvSpPr>
        <p:spPr>
          <a:xfrm>
            <a:off x="693476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6" name="Rectangle 75"/>
          <p:cNvSpPr/>
          <p:nvPr/>
        </p:nvSpPr>
        <p:spPr>
          <a:xfrm>
            <a:off x="704727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7" name="Rectangle 76"/>
          <p:cNvSpPr/>
          <p:nvPr/>
        </p:nvSpPr>
        <p:spPr>
          <a:xfrm>
            <a:off x="704727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8" name="Rectangle 77"/>
          <p:cNvSpPr/>
          <p:nvPr/>
        </p:nvSpPr>
        <p:spPr>
          <a:xfrm>
            <a:off x="704727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9" name="Rectangle 78"/>
          <p:cNvSpPr/>
          <p:nvPr/>
        </p:nvSpPr>
        <p:spPr>
          <a:xfrm>
            <a:off x="715978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0" name="Rectangle 79"/>
          <p:cNvSpPr/>
          <p:nvPr/>
        </p:nvSpPr>
        <p:spPr>
          <a:xfrm>
            <a:off x="715978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1" name="Rectangle 80"/>
          <p:cNvSpPr/>
          <p:nvPr/>
        </p:nvSpPr>
        <p:spPr>
          <a:xfrm>
            <a:off x="715978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2" name="Rectangle 81"/>
          <p:cNvSpPr/>
          <p:nvPr/>
        </p:nvSpPr>
        <p:spPr>
          <a:xfrm>
            <a:off x="727230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3" name="Rectangle 82"/>
          <p:cNvSpPr/>
          <p:nvPr/>
        </p:nvSpPr>
        <p:spPr>
          <a:xfrm>
            <a:off x="727230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4" name="Rectangle 83"/>
          <p:cNvSpPr/>
          <p:nvPr/>
        </p:nvSpPr>
        <p:spPr>
          <a:xfrm>
            <a:off x="727230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5" name="Rectangle 84"/>
          <p:cNvSpPr/>
          <p:nvPr/>
        </p:nvSpPr>
        <p:spPr>
          <a:xfrm>
            <a:off x="738481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6" name="Rectangle 85"/>
          <p:cNvSpPr/>
          <p:nvPr/>
        </p:nvSpPr>
        <p:spPr>
          <a:xfrm>
            <a:off x="738481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7" name="Rectangle 86"/>
          <p:cNvSpPr/>
          <p:nvPr/>
        </p:nvSpPr>
        <p:spPr>
          <a:xfrm>
            <a:off x="738481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8" name="Rectangle 87"/>
          <p:cNvSpPr/>
          <p:nvPr/>
        </p:nvSpPr>
        <p:spPr>
          <a:xfrm>
            <a:off x="749732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9" name="Rectangle 88"/>
          <p:cNvSpPr/>
          <p:nvPr/>
        </p:nvSpPr>
        <p:spPr>
          <a:xfrm>
            <a:off x="749732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0" name="Rectangle 89"/>
          <p:cNvSpPr/>
          <p:nvPr/>
        </p:nvSpPr>
        <p:spPr>
          <a:xfrm>
            <a:off x="749732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1" name="Rectangle 90"/>
          <p:cNvSpPr/>
          <p:nvPr/>
        </p:nvSpPr>
        <p:spPr>
          <a:xfrm>
            <a:off x="76098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2" name="Rectangle 91"/>
          <p:cNvSpPr/>
          <p:nvPr/>
        </p:nvSpPr>
        <p:spPr>
          <a:xfrm>
            <a:off x="76098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3" name="Rectangle 92"/>
          <p:cNvSpPr/>
          <p:nvPr/>
        </p:nvSpPr>
        <p:spPr>
          <a:xfrm>
            <a:off x="76098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 name="Rectangle 8"/>
          <p:cNvSpPr/>
          <p:nvPr/>
        </p:nvSpPr>
        <p:spPr>
          <a:xfrm>
            <a:off x="6286500" y="2121700"/>
            <a:ext cx="1875208" cy="375042"/>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L1 Cache</a:t>
            </a:r>
          </a:p>
        </p:txBody>
      </p:sp>
      <p:cxnSp>
        <p:nvCxnSpPr>
          <p:cNvPr id="11" name="Straight Arrow Connector 10"/>
          <p:cNvCxnSpPr>
            <a:stCxn id="79" idx="0"/>
            <a:endCxn id="9" idx="2"/>
          </p:cNvCxnSpPr>
          <p:nvPr/>
        </p:nvCxnSpPr>
        <p:spPr>
          <a:xfrm flipV="1">
            <a:off x="7216044" y="2496742"/>
            <a:ext cx="8060"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065521" y="1559138"/>
            <a:ext cx="2325259" cy="33753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L2 Cache</a:t>
            </a:r>
          </a:p>
        </p:txBody>
      </p:sp>
      <p:sp>
        <p:nvSpPr>
          <p:cNvPr id="41" name="Rectangle 40"/>
          <p:cNvSpPr/>
          <p:nvPr/>
        </p:nvSpPr>
        <p:spPr>
          <a:xfrm>
            <a:off x="5882640" y="996575"/>
            <a:ext cx="2700301" cy="33753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Global Memory</a:t>
            </a:r>
          </a:p>
        </p:txBody>
      </p:sp>
      <p:cxnSp>
        <p:nvCxnSpPr>
          <p:cNvPr id="42" name="Straight Arrow Connector 41"/>
          <p:cNvCxnSpPr>
            <a:stCxn id="9" idx="0"/>
            <a:endCxn id="39" idx="2"/>
          </p:cNvCxnSpPr>
          <p:nvPr/>
        </p:nvCxnSpPr>
        <p:spPr>
          <a:xfrm flipV="1">
            <a:off x="7224105" y="1896675"/>
            <a:ext cx="4046"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0"/>
            <a:endCxn id="41" idx="2"/>
          </p:cNvCxnSpPr>
          <p:nvPr/>
        </p:nvCxnSpPr>
        <p:spPr>
          <a:xfrm flipV="1">
            <a:off x="7228150" y="1334113"/>
            <a:ext cx="4641"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91</a:t>
            </a:fld>
            <a:endParaRPr lang="en-US"/>
          </a:p>
        </p:txBody>
      </p:sp>
    </p:spTree>
    <p:extLst>
      <p:ext uri="{BB962C8B-B14F-4D97-AF65-F5344CB8AC3E}">
        <p14:creationId xmlns:p14="http://schemas.microsoft.com/office/powerpoint/2010/main" val="12966788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9" y="1199886"/>
            <a:ext cx="5201892" cy="3544093"/>
          </a:xfrm>
        </p:spPr>
        <p:txBody>
          <a:bodyPr>
            <a:normAutofit/>
          </a:bodyPr>
          <a:lstStyle/>
          <a:p>
            <a:pPr>
              <a:spcBef>
                <a:spcPts val="480"/>
              </a:spcBef>
            </a:pPr>
            <a:r>
              <a:rPr lang="en-GB" sz="2000" b="1" dirty="0"/>
              <a:t>Shared Memory</a:t>
            </a:r>
          </a:p>
          <a:p>
            <a:pPr lvl="1">
              <a:spcBef>
                <a:spcPts val="480"/>
              </a:spcBef>
            </a:pPr>
            <a:r>
              <a:rPr lang="en-GB" sz="1800" dirty="0"/>
              <a:t>Declared with the </a:t>
            </a:r>
            <a:r>
              <a:rPr lang="en-GB" sz="1800" dirty="0">
                <a:latin typeface="Courier New"/>
                <a:cs typeface="Courier New"/>
              </a:rPr>
              <a:t>__shared__</a:t>
            </a:r>
            <a:r>
              <a:rPr lang="en-GB" sz="1800" dirty="0"/>
              <a:t> keyword</a:t>
            </a:r>
          </a:p>
          <a:p>
            <a:pPr lvl="1">
              <a:spcBef>
                <a:spcPts val="480"/>
              </a:spcBef>
            </a:pPr>
            <a:r>
              <a:rPr lang="en-GB" sz="1800" dirty="0"/>
              <a:t>Low-latency, high bandwidth</a:t>
            </a:r>
          </a:p>
          <a:p>
            <a:pPr lvl="1">
              <a:spcBef>
                <a:spcPts val="480"/>
              </a:spcBef>
            </a:pPr>
            <a:r>
              <a:rPr lang="en-GB" sz="1800" dirty="0"/>
              <a:t>Shared by all threads in a thread block</a:t>
            </a:r>
          </a:p>
          <a:p>
            <a:pPr lvl="1">
              <a:spcBef>
                <a:spcPts val="480"/>
              </a:spcBef>
            </a:pPr>
            <a:r>
              <a:rPr lang="en-GB" sz="1800" dirty="0"/>
              <a:t>Explicitly allocated and managed by the programmer, manual L1 cache</a:t>
            </a:r>
          </a:p>
          <a:p>
            <a:pPr lvl="1">
              <a:spcBef>
                <a:spcPts val="480"/>
              </a:spcBef>
            </a:pPr>
            <a:r>
              <a:rPr lang="en-GB" sz="1800" dirty="0"/>
              <a:t>Stored on-SM, same physical memory as the GPU L1 cache</a:t>
            </a:r>
          </a:p>
          <a:p>
            <a:pPr lvl="1">
              <a:spcBef>
                <a:spcPts val="480"/>
              </a:spcBef>
            </a:pPr>
            <a:r>
              <a:rPr lang="en-GB" sz="1800" dirty="0"/>
              <a:t>On-SM memory is statically partitioned between L1 cache and shared memory</a:t>
            </a:r>
          </a:p>
        </p:txBody>
      </p:sp>
      <p:cxnSp>
        <p:nvCxnSpPr>
          <p:cNvPr id="46" name="Straight Arrow Connector 45"/>
          <p:cNvCxnSpPr/>
          <p:nvPr/>
        </p:nvCxnSpPr>
        <p:spPr>
          <a:xfrm>
            <a:off x="7234796" y="3096808"/>
            <a:ext cx="0" cy="172519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709737" y="3321833"/>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09737" y="3846892"/>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09737" y="4371950"/>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7097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8" name="Rectangle 67"/>
          <p:cNvSpPr/>
          <p:nvPr/>
        </p:nvSpPr>
        <p:spPr>
          <a:xfrm>
            <a:off x="67097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9" name="Rectangle 68"/>
          <p:cNvSpPr/>
          <p:nvPr/>
        </p:nvSpPr>
        <p:spPr>
          <a:xfrm>
            <a:off x="67097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0" name="Rectangle 69"/>
          <p:cNvSpPr/>
          <p:nvPr/>
        </p:nvSpPr>
        <p:spPr>
          <a:xfrm>
            <a:off x="682225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1" name="Rectangle 70"/>
          <p:cNvSpPr/>
          <p:nvPr/>
        </p:nvSpPr>
        <p:spPr>
          <a:xfrm>
            <a:off x="682225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2" name="Rectangle 71"/>
          <p:cNvSpPr/>
          <p:nvPr/>
        </p:nvSpPr>
        <p:spPr>
          <a:xfrm>
            <a:off x="682225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3" name="Rectangle 72"/>
          <p:cNvSpPr/>
          <p:nvPr/>
        </p:nvSpPr>
        <p:spPr>
          <a:xfrm>
            <a:off x="693476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4" name="Rectangle 73"/>
          <p:cNvSpPr/>
          <p:nvPr/>
        </p:nvSpPr>
        <p:spPr>
          <a:xfrm>
            <a:off x="693476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5" name="Rectangle 74"/>
          <p:cNvSpPr/>
          <p:nvPr/>
        </p:nvSpPr>
        <p:spPr>
          <a:xfrm>
            <a:off x="693476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6" name="Rectangle 75"/>
          <p:cNvSpPr/>
          <p:nvPr/>
        </p:nvSpPr>
        <p:spPr>
          <a:xfrm>
            <a:off x="704727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7" name="Rectangle 76"/>
          <p:cNvSpPr/>
          <p:nvPr/>
        </p:nvSpPr>
        <p:spPr>
          <a:xfrm>
            <a:off x="704727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8" name="Rectangle 77"/>
          <p:cNvSpPr/>
          <p:nvPr/>
        </p:nvSpPr>
        <p:spPr>
          <a:xfrm>
            <a:off x="704727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9" name="Rectangle 78"/>
          <p:cNvSpPr/>
          <p:nvPr/>
        </p:nvSpPr>
        <p:spPr>
          <a:xfrm>
            <a:off x="715978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0" name="Rectangle 79"/>
          <p:cNvSpPr/>
          <p:nvPr/>
        </p:nvSpPr>
        <p:spPr>
          <a:xfrm>
            <a:off x="715978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1" name="Rectangle 80"/>
          <p:cNvSpPr/>
          <p:nvPr/>
        </p:nvSpPr>
        <p:spPr>
          <a:xfrm>
            <a:off x="715978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2" name="Rectangle 81"/>
          <p:cNvSpPr/>
          <p:nvPr/>
        </p:nvSpPr>
        <p:spPr>
          <a:xfrm>
            <a:off x="727230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3" name="Rectangle 82"/>
          <p:cNvSpPr/>
          <p:nvPr/>
        </p:nvSpPr>
        <p:spPr>
          <a:xfrm>
            <a:off x="727230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4" name="Rectangle 83"/>
          <p:cNvSpPr/>
          <p:nvPr/>
        </p:nvSpPr>
        <p:spPr>
          <a:xfrm>
            <a:off x="727230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5" name="Rectangle 84"/>
          <p:cNvSpPr/>
          <p:nvPr/>
        </p:nvSpPr>
        <p:spPr>
          <a:xfrm>
            <a:off x="738481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6" name="Rectangle 85"/>
          <p:cNvSpPr/>
          <p:nvPr/>
        </p:nvSpPr>
        <p:spPr>
          <a:xfrm>
            <a:off x="738481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7" name="Rectangle 86"/>
          <p:cNvSpPr/>
          <p:nvPr/>
        </p:nvSpPr>
        <p:spPr>
          <a:xfrm>
            <a:off x="738481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8" name="Rectangle 87"/>
          <p:cNvSpPr/>
          <p:nvPr/>
        </p:nvSpPr>
        <p:spPr>
          <a:xfrm>
            <a:off x="749732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9" name="Rectangle 88"/>
          <p:cNvSpPr/>
          <p:nvPr/>
        </p:nvSpPr>
        <p:spPr>
          <a:xfrm>
            <a:off x="749732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0" name="Rectangle 89"/>
          <p:cNvSpPr/>
          <p:nvPr/>
        </p:nvSpPr>
        <p:spPr>
          <a:xfrm>
            <a:off x="749732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1" name="Rectangle 90"/>
          <p:cNvSpPr/>
          <p:nvPr/>
        </p:nvSpPr>
        <p:spPr>
          <a:xfrm>
            <a:off x="76098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2" name="Rectangle 91"/>
          <p:cNvSpPr/>
          <p:nvPr/>
        </p:nvSpPr>
        <p:spPr>
          <a:xfrm>
            <a:off x="76098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3" name="Rectangle 92"/>
          <p:cNvSpPr/>
          <p:nvPr/>
        </p:nvSpPr>
        <p:spPr>
          <a:xfrm>
            <a:off x="76098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 name="Rectangle 8"/>
          <p:cNvSpPr/>
          <p:nvPr/>
        </p:nvSpPr>
        <p:spPr>
          <a:xfrm>
            <a:off x="6286500" y="1296609"/>
            <a:ext cx="1875208" cy="52505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Shared Memory</a:t>
            </a:r>
          </a:p>
        </p:txBody>
      </p:sp>
      <p:cxnSp>
        <p:nvCxnSpPr>
          <p:cNvPr id="11" name="Straight Arrow Connector 10"/>
          <p:cNvCxnSpPr>
            <a:stCxn id="79" idx="0"/>
            <a:endCxn id="9" idx="2"/>
          </p:cNvCxnSpPr>
          <p:nvPr/>
        </p:nvCxnSpPr>
        <p:spPr>
          <a:xfrm flipV="1">
            <a:off x="7216044" y="1821667"/>
            <a:ext cx="8060" cy="900100"/>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6761639" y="2139001"/>
            <a:ext cx="715483" cy="230833"/>
          </a:xfrm>
          <a:prstGeom prst="rect">
            <a:avLst/>
          </a:prstGeom>
          <a:noFill/>
        </p:spPr>
        <p:txBody>
          <a:bodyPr wrap="square" lIns="76197" tIns="38098" rIns="76197" bIns="38098" rtlCol="0">
            <a:spAutoFit/>
          </a:bodyPr>
          <a:lstStyle/>
          <a:p>
            <a:pPr algn="ctr"/>
            <a:r>
              <a:rPr lang="en-US" sz="1000" dirty="0">
                <a:latin typeface="Trebuchet MS"/>
                <a:cs typeface="Trebuchet MS"/>
              </a:rPr>
              <a:t>Transfer</a:t>
            </a:r>
          </a:p>
        </p:txBody>
      </p:sp>
      <p:sp>
        <p:nvSpPr>
          <p:cNvPr id="38" name="Rectangle 37"/>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92</a:t>
            </a:fld>
            <a:endParaRPr lang="en-US"/>
          </a:p>
        </p:txBody>
      </p:sp>
    </p:spTree>
    <p:extLst>
      <p:ext uri="{BB962C8B-B14F-4D97-AF65-F5344CB8AC3E}">
        <p14:creationId xmlns:p14="http://schemas.microsoft.com/office/powerpoint/2010/main" val="5674602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8" y="1199886"/>
            <a:ext cx="5562071" cy="3544093"/>
          </a:xfrm>
        </p:spPr>
        <p:txBody>
          <a:bodyPr>
            <a:normAutofit/>
          </a:bodyPr>
          <a:lstStyle/>
          <a:p>
            <a:r>
              <a:rPr lang="en-GB" sz="2000" b="1" dirty="0"/>
              <a:t>Constant Memory</a:t>
            </a:r>
          </a:p>
          <a:p>
            <a:pPr lvl="1"/>
            <a:r>
              <a:rPr lang="en-GB" sz="1800" dirty="0"/>
              <a:t>Declared with the </a:t>
            </a:r>
            <a:r>
              <a:rPr lang="en-GB" sz="1800" dirty="0">
                <a:latin typeface="Courier New"/>
                <a:cs typeface="Courier New"/>
              </a:rPr>
              <a:t>__constant__</a:t>
            </a:r>
            <a:r>
              <a:rPr lang="en-GB" sz="1800" dirty="0"/>
              <a:t> keyword</a:t>
            </a:r>
          </a:p>
          <a:p>
            <a:pPr lvl="1"/>
            <a:r>
              <a:rPr lang="en-GB" sz="1800" dirty="0"/>
              <a:t>Read-only</a:t>
            </a:r>
          </a:p>
          <a:p>
            <a:pPr lvl="1"/>
            <a:r>
              <a:rPr lang="en-GB" sz="1800" dirty="0"/>
              <a:t>Limited in size: 64KB</a:t>
            </a:r>
          </a:p>
          <a:p>
            <a:pPr lvl="1"/>
            <a:r>
              <a:rPr lang="en-GB" sz="1800" dirty="0"/>
              <a:t>Stored in device memory (same physical location as Global Memory)</a:t>
            </a:r>
          </a:p>
          <a:p>
            <a:pPr lvl="1"/>
            <a:r>
              <a:rPr lang="en-GB" sz="1800" dirty="0"/>
              <a:t>Cached in a per-SM constant cache</a:t>
            </a:r>
          </a:p>
          <a:p>
            <a:pPr lvl="1"/>
            <a:r>
              <a:rPr lang="en-GB" sz="1800" dirty="0"/>
              <a:t>Optimized for all threads in a warp accessing the same memory cell</a:t>
            </a:r>
          </a:p>
        </p:txBody>
      </p:sp>
      <p:cxnSp>
        <p:nvCxnSpPr>
          <p:cNvPr id="46" name="Straight Arrow Connector 45"/>
          <p:cNvCxnSpPr/>
          <p:nvPr/>
        </p:nvCxnSpPr>
        <p:spPr>
          <a:xfrm>
            <a:off x="7234796" y="3096808"/>
            <a:ext cx="0" cy="172519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709737" y="3321833"/>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09737" y="3846892"/>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09737" y="4371950"/>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7097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8" name="Rectangle 67"/>
          <p:cNvSpPr/>
          <p:nvPr/>
        </p:nvSpPr>
        <p:spPr>
          <a:xfrm>
            <a:off x="67097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9" name="Rectangle 68"/>
          <p:cNvSpPr/>
          <p:nvPr/>
        </p:nvSpPr>
        <p:spPr>
          <a:xfrm>
            <a:off x="67097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0" name="Rectangle 69"/>
          <p:cNvSpPr/>
          <p:nvPr/>
        </p:nvSpPr>
        <p:spPr>
          <a:xfrm>
            <a:off x="682225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1" name="Rectangle 70"/>
          <p:cNvSpPr/>
          <p:nvPr/>
        </p:nvSpPr>
        <p:spPr>
          <a:xfrm>
            <a:off x="682225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2" name="Rectangle 71"/>
          <p:cNvSpPr/>
          <p:nvPr/>
        </p:nvSpPr>
        <p:spPr>
          <a:xfrm>
            <a:off x="682225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3" name="Rectangle 72"/>
          <p:cNvSpPr/>
          <p:nvPr/>
        </p:nvSpPr>
        <p:spPr>
          <a:xfrm>
            <a:off x="693476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4" name="Rectangle 73"/>
          <p:cNvSpPr/>
          <p:nvPr/>
        </p:nvSpPr>
        <p:spPr>
          <a:xfrm>
            <a:off x="693476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5" name="Rectangle 74"/>
          <p:cNvSpPr/>
          <p:nvPr/>
        </p:nvSpPr>
        <p:spPr>
          <a:xfrm>
            <a:off x="693476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6" name="Rectangle 75"/>
          <p:cNvSpPr/>
          <p:nvPr/>
        </p:nvSpPr>
        <p:spPr>
          <a:xfrm>
            <a:off x="704727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7" name="Rectangle 76"/>
          <p:cNvSpPr/>
          <p:nvPr/>
        </p:nvSpPr>
        <p:spPr>
          <a:xfrm>
            <a:off x="704727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8" name="Rectangle 77"/>
          <p:cNvSpPr/>
          <p:nvPr/>
        </p:nvSpPr>
        <p:spPr>
          <a:xfrm>
            <a:off x="704727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79" name="Rectangle 78"/>
          <p:cNvSpPr/>
          <p:nvPr/>
        </p:nvSpPr>
        <p:spPr>
          <a:xfrm>
            <a:off x="715978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0" name="Rectangle 79"/>
          <p:cNvSpPr/>
          <p:nvPr/>
        </p:nvSpPr>
        <p:spPr>
          <a:xfrm>
            <a:off x="715978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1" name="Rectangle 80"/>
          <p:cNvSpPr/>
          <p:nvPr/>
        </p:nvSpPr>
        <p:spPr>
          <a:xfrm>
            <a:off x="715978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2" name="Rectangle 81"/>
          <p:cNvSpPr/>
          <p:nvPr/>
        </p:nvSpPr>
        <p:spPr>
          <a:xfrm>
            <a:off x="727230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3" name="Rectangle 82"/>
          <p:cNvSpPr/>
          <p:nvPr/>
        </p:nvSpPr>
        <p:spPr>
          <a:xfrm>
            <a:off x="727230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4" name="Rectangle 83"/>
          <p:cNvSpPr/>
          <p:nvPr/>
        </p:nvSpPr>
        <p:spPr>
          <a:xfrm>
            <a:off x="727230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5" name="Rectangle 84"/>
          <p:cNvSpPr/>
          <p:nvPr/>
        </p:nvSpPr>
        <p:spPr>
          <a:xfrm>
            <a:off x="738481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6" name="Rectangle 85"/>
          <p:cNvSpPr/>
          <p:nvPr/>
        </p:nvSpPr>
        <p:spPr>
          <a:xfrm>
            <a:off x="738481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7" name="Rectangle 86"/>
          <p:cNvSpPr/>
          <p:nvPr/>
        </p:nvSpPr>
        <p:spPr>
          <a:xfrm>
            <a:off x="738481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8" name="Rectangle 87"/>
          <p:cNvSpPr/>
          <p:nvPr/>
        </p:nvSpPr>
        <p:spPr>
          <a:xfrm>
            <a:off x="749732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89" name="Rectangle 88"/>
          <p:cNvSpPr/>
          <p:nvPr/>
        </p:nvSpPr>
        <p:spPr>
          <a:xfrm>
            <a:off x="749732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0" name="Rectangle 89"/>
          <p:cNvSpPr/>
          <p:nvPr/>
        </p:nvSpPr>
        <p:spPr>
          <a:xfrm>
            <a:off x="749732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1" name="Rectangle 90"/>
          <p:cNvSpPr/>
          <p:nvPr/>
        </p:nvSpPr>
        <p:spPr>
          <a:xfrm>
            <a:off x="76098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2" name="Rectangle 91"/>
          <p:cNvSpPr/>
          <p:nvPr/>
        </p:nvSpPr>
        <p:spPr>
          <a:xfrm>
            <a:off x="76098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3" name="Rectangle 92"/>
          <p:cNvSpPr/>
          <p:nvPr/>
        </p:nvSpPr>
        <p:spPr>
          <a:xfrm>
            <a:off x="76098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 name="Rectangle 8"/>
          <p:cNvSpPr/>
          <p:nvPr/>
        </p:nvSpPr>
        <p:spPr>
          <a:xfrm>
            <a:off x="6286500" y="996575"/>
            <a:ext cx="1875208" cy="52505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Constant Memory</a:t>
            </a:r>
          </a:p>
        </p:txBody>
      </p:sp>
      <p:cxnSp>
        <p:nvCxnSpPr>
          <p:cNvPr id="11" name="Straight Arrow Connector 10"/>
          <p:cNvCxnSpPr>
            <a:stCxn id="39" idx="0"/>
            <a:endCxn id="9" idx="2"/>
          </p:cNvCxnSpPr>
          <p:nvPr/>
        </p:nvCxnSpPr>
        <p:spPr>
          <a:xfrm flipV="1">
            <a:off x="7224104" y="1521633"/>
            <a:ext cx="0" cy="450050"/>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286500" y="1971684"/>
            <a:ext cx="1875208" cy="52505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Constant Cache</a:t>
            </a:r>
          </a:p>
        </p:txBody>
      </p:sp>
      <p:cxnSp>
        <p:nvCxnSpPr>
          <p:cNvPr id="40" name="Straight Arrow Connector 39"/>
          <p:cNvCxnSpPr>
            <a:stCxn id="79" idx="0"/>
            <a:endCxn id="39" idx="2"/>
          </p:cNvCxnSpPr>
          <p:nvPr/>
        </p:nvCxnSpPr>
        <p:spPr>
          <a:xfrm flipV="1">
            <a:off x="7216044" y="2496742"/>
            <a:ext cx="8060"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93</a:t>
            </a:fld>
            <a:endParaRPr lang="en-US"/>
          </a:p>
        </p:txBody>
      </p:sp>
    </p:spTree>
    <p:extLst>
      <p:ext uri="{BB962C8B-B14F-4D97-AF65-F5344CB8AC3E}">
        <p14:creationId xmlns:p14="http://schemas.microsoft.com/office/powerpoint/2010/main" val="3416038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29" y="1199886"/>
            <a:ext cx="5201892" cy="3544093"/>
          </a:xfrm>
        </p:spPr>
        <p:txBody>
          <a:bodyPr>
            <a:normAutofit/>
          </a:bodyPr>
          <a:lstStyle/>
          <a:p>
            <a:r>
              <a:rPr lang="en-GB" sz="2000" b="1" dirty="0"/>
              <a:t>Global Memory</a:t>
            </a:r>
          </a:p>
          <a:p>
            <a:pPr lvl="1"/>
            <a:r>
              <a:rPr lang="en-GB" sz="1800" dirty="0">
                <a:latin typeface="Calibri"/>
                <a:cs typeface="Calibri"/>
              </a:rPr>
              <a:t>Large, high-latency memory</a:t>
            </a:r>
          </a:p>
          <a:p>
            <a:pPr lvl="1"/>
            <a:r>
              <a:rPr lang="en-GB" sz="1800" dirty="0">
                <a:latin typeface="Calibri"/>
                <a:cs typeface="Calibri"/>
              </a:rPr>
              <a:t>Stored in device memory (along with constant and texture memory)</a:t>
            </a:r>
          </a:p>
          <a:p>
            <a:pPr lvl="1"/>
            <a:r>
              <a:rPr lang="en-GB" sz="1800" dirty="0">
                <a:latin typeface="Calibri"/>
                <a:cs typeface="Calibri"/>
              </a:rPr>
              <a:t>Can be declared statically with </a:t>
            </a:r>
            <a:r>
              <a:rPr lang="en-GB" sz="1800" dirty="0">
                <a:latin typeface="Consolas"/>
                <a:cs typeface="Consolas"/>
              </a:rPr>
              <a:t>__device__</a:t>
            </a:r>
          </a:p>
          <a:p>
            <a:pPr lvl="1"/>
            <a:r>
              <a:rPr lang="en-GB" sz="1800" dirty="0">
                <a:latin typeface="Calibri"/>
                <a:cs typeface="Calibri"/>
              </a:rPr>
              <a:t>Can be allocated dynamically with </a:t>
            </a:r>
            <a:r>
              <a:rPr lang="en-GB" sz="1800" dirty="0" err="1">
                <a:latin typeface="Consolas"/>
                <a:cs typeface="Consolas"/>
              </a:rPr>
              <a:t>cudaMalloc</a:t>
            </a:r>
            <a:endParaRPr lang="en-GB" sz="1800" dirty="0">
              <a:latin typeface="Consolas"/>
              <a:cs typeface="Consolas"/>
            </a:endParaRPr>
          </a:p>
          <a:p>
            <a:pPr lvl="1"/>
            <a:r>
              <a:rPr lang="en-GB" sz="1800" dirty="0">
                <a:latin typeface="Calibri"/>
                <a:cs typeface="Calibri"/>
              </a:rPr>
              <a:t>Explicitly managed by the programmer</a:t>
            </a:r>
          </a:p>
          <a:p>
            <a:pPr lvl="1"/>
            <a:r>
              <a:rPr lang="en-GB" sz="1800" dirty="0">
                <a:latin typeface="Calibri"/>
                <a:cs typeface="Calibri"/>
              </a:rPr>
              <a:t>Optimized for all threads in a warp accessing neighbouring memory cells</a:t>
            </a:r>
          </a:p>
        </p:txBody>
      </p:sp>
      <p:cxnSp>
        <p:nvCxnSpPr>
          <p:cNvPr id="41" name="Straight Arrow Connector 40"/>
          <p:cNvCxnSpPr/>
          <p:nvPr/>
        </p:nvCxnSpPr>
        <p:spPr>
          <a:xfrm>
            <a:off x="7234796" y="3096808"/>
            <a:ext cx="0" cy="1725192"/>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09737" y="3321833"/>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09737" y="3846892"/>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09737" y="4371950"/>
            <a:ext cx="1050117" cy="0"/>
          </a:xfrm>
          <a:prstGeom prst="line">
            <a:avLst/>
          </a:prstGeom>
          <a:ln>
            <a:solidFill>
              <a:srgbClr val="76B9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67097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47" name="Rectangle 46"/>
          <p:cNvSpPr/>
          <p:nvPr/>
        </p:nvSpPr>
        <p:spPr>
          <a:xfrm>
            <a:off x="67097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48" name="Rectangle 47"/>
          <p:cNvSpPr/>
          <p:nvPr/>
        </p:nvSpPr>
        <p:spPr>
          <a:xfrm>
            <a:off x="67097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49" name="Rectangle 48"/>
          <p:cNvSpPr/>
          <p:nvPr/>
        </p:nvSpPr>
        <p:spPr>
          <a:xfrm>
            <a:off x="682225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0" name="Rectangle 49"/>
          <p:cNvSpPr/>
          <p:nvPr/>
        </p:nvSpPr>
        <p:spPr>
          <a:xfrm>
            <a:off x="682225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1" name="Rectangle 50"/>
          <p:cNvSpPr/>
          <p:nvPr/>
        </p:nvSpPr>
        <p:spPr>
          <a:xfrm>
            <a:off x="682225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2" name="Rectangle 51"/>
          <p:cNvSpPr/>
          <p:nvPr/>
        </p:nvSpPr>
        <p:spPr>
          <a:xfrm>
            <a:off x="693476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4" name="Rectangle 53"/>
          <p:cNvSpPr/>
          <p:nvPr/>
        </p:nvSpPr>
        <p:spPr>
          <a:xfrm>
            <a:off x="693476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6" name="Rectangle 55"/>
          <p:cNvSpPr/>
          <p:nvPr/>
        </p:nvSpPr>
        <p:spPr>
          <a:xfrm>
            <a:off x="693476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8" name="Rectangle 57"/>
          <p:cNvSpPr/>
          <p:nvPr/>
        </p:nvSpPr>
        <p:spPr>
          <a:xfrm>
            <a:off x="704727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59" name="Rectangle 58"/>
          <p:cNvSpPr/>
          <p:nvPr/>
        </p:nvSpPr>
        <p:spPr>
          <a:xfrm>
            <a:off x="704727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0" name="Rectangle 59"/>
          <p:cNvSpPr/>
          <p:nvPr/>
        </p:nvSpPr>
        <p:spPr>
          <a:xfrm>
            <a:off x="704727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1" name="Rectangle 60"/>
          <p:cNvSpPr/>
          <p:nvPr/>
        </p:nvSpPr>
        <p:spPr>
          <a:xfrm>
            <a:off x="715978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2" name="Rectangle 61"/>
          <p:cNvSpPr/>
          <p:nvPr/>
        </p:nvSpPr>
        <p:spPr>
          <a:xfrm>
            <a:off x="715978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3" name="Rectangle 62"/>
          <p:cNvSpPr/>
          <p:nvPr/>
        </p:nvSpPr>
        <p:spPr>
          <a:xfrm>
            <a:off x="715978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4" name="Rectangle 63"/>
          <p:cNvSpPr/>
          <p:nvPr/>
        </p:nvSpPr>
        <p:spPr>
          <a:xfrm>
            <a:off x="7272300"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5" name="Rectangle 64"/>
          <p:cNvSpPr/>
          <p:nvPr/>
        </p:nvSpPr>
        <p:spPr>
          <a:xfrm>
            <a:off x="7272300"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66" name="Rectangle 65"/>
          <p:cNvSpPr/>
          <p:nvPr/>
        </p:nvSpPr>
        <p:spPr>
          <a:xfrm>
            <a:off x="7272300"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4" name="Rectangle 93"/>
          <p:cNvSpPr/>
          <p:nvPr/>
        </p:nvSpPr>
        <p:spPr>
          <a:xfrm>
            <a:off x="7384813"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5" name="Rectangle 94"/>
          <p:cNvSpPr/>
          <p:nvPr/>
        </p:nvSpPr>
        <p:spPr>
          <a:xfrm>
            <a:off x="7384813"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6" name="Rectangle 95"/>
          <p:cNvSpPr/>
          <p:nvPr/>
        </p:nvSpPr>
        <p:spPr>
          <a:xfrm>
            <a:off x="7384813"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7" name="Rectangle 96"/>
          <p:cNvSpPr/>
          <p:nvPr/>
        </p:nvSpPr>
        <p:spPr>
          <a:xfrm>
            <a:off x="7497325"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8" name="Rectangle 97"/>
          <p:cNvSpPr/>
          <p:nvPr/>
        </p:nvSpPr>
        <p:spPr>
          <a:xfrm>
            <a:off x="7497325"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99" name="Rectangle 98"/>
          <p:cNvSpPr/>
          <p:nvPr/>
        </p:nvSpPr>
        <p:spPr>
          <a:xfrm>
            <a:off x="7497325"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0" name="Rectangle 99"/>
          <p:cNvSpPr/>
          <p:nvPr/>
        </p:nvSpPr>
        <p:spPr>
          <a:xfrm>
            <a:off x="7609838" y="2721767"/>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1" name="Rectangle 100"/>
          <p:cNvSpPr/>
          <p:nvPr/>
        </p:nvSpPr>
        <p:spPr>
          <a:xfrm>
            <a:off x="7609838" y="2834279"/>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2" name="Rectangle 101"/>
          <p:cNvSpPr/>
          <p:nvPr/>
        </p:nvSpPr>
        <p:spPr>
          <a:xfrm>
            <a:off x="7609838" y="2946792"/>
            <a:ext cx="112513" cy="112513"/>
          </a:xfrm>
          <a:prstGeom prst="rect">
            <a:avLst/>
          </a:prstGeom>
          <a:noFill/>
          <a:ln w="12700">
            <a:solidFill>
              <a:srgbClr val="FF8000"/>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endParaRPr lang="en-US"/>
          </a:p>
        </p:txBody>
      </p:sp>
      <p:sp>
        <p:nvSpPr>
          <p:cNvPr id="103" name="Rectangle 102"/>
          <p:cNvSpPr/>
          <p:nvPr/>
        </p:nvSpPr>
        <p:spPr>
          <a:xfrm>
            <a:off x="6286500" y="2121700"/>
            <a:ext cx="1875208" cy="375042"/>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L1 Cache</a:t>
            </a:r>
          </a:p>
        </p:txBody>
      </p:sp>
      <p:cxnSp>
        <p:nvCxnSpPr>
          <p:cNvPr id="104" name="Straight Arrow Connector 103"/>
          <p:cNvCxnSpPr>
            <a:stCxn id="61" idx="0"/>
            <a:endCxn id="103" idx="2"/>
          </p:cNvCxnSpPr>
          <p:nvPr/>
        </p:nvCxnSpPr>
        <p:spPr>
          <a:xfrm flipV="1">
            <a:off x="7216044" y="2496742"/>
            <a:ext cx="8060"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6065521" y="1559138"/>
            <a:ext cx="2325259" cy="33753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L2 Cache</a:t>
            </a:r>
          </a:p>
        </p:txBody>
      </p:sp>
      <p:sp>
        <p:nvSpPr>
          <p:cNvPr id="106" name="Rectangle 105"/>
          <p:cNvSpPr/>
          <p:nvPr/>
        </p:nvSpPr>
        <p:spPr>
          <a:xfrm>
            <a:off x="5882640" y="996575"/>
            <a:ext cx="2700301" cy="337538"/>
          </a:xfrm>
          <a:prstGeom prst="rect">
            <a:avLst/>
          </a:prstGeom>
          <a:noFill/>
          <a:ln w="25400">
            <a:solidFill>
              <a:srgbClr val="817CBE"/>
            </a:solidFill>
          </a:ln>
        </p:spPr>
        <p:style>
          <a:lnRef idx="1">
            <a:schemeClr val="accent1"/>
          </a:lnRef>
          <a:fillRef idx="3">
            <a:schemeClr val="accent1"/>
          </a:fillRef>
          <a:effectRef idx="2">
            <a:schemeClr val="accent1"/>
          </a:effectRef>
          <a:fontRef idx="minor">
            <a:schemeClr val="lt1"/>
          </a:fontRef>
        </p:style>
        <p:txBody>
          <a:bodyPr lIns="76197" tIns="38098" rIns="76197" bIns="38098" rtlCol="0" anchor="ctr"/>
          <a:lstStyle/>
          <a:p>
            <a:pPr algn="ctr"/>
            <a:r>
              <a:rPr lang="en-US" dirty="0">
                <a:solidFill>
                  <a:srgbClr val="000000"/>
                </a:solidFill>
                <a:latin typeface="Trebuchet MS"/>
                <a:cs typeface="Trebuchet MS"/>
              </a:rPr>
              <a:t>Global Memory</a:t>
            </a:r>
          </a:p>
        </p:txBody>
      </p:sp>
      <p:cxnSp>
        <p:nvCxnSpPr>
          <p:cNvPr id="107" name="Straight Arrow Connector 106"/>
          <p:cNvCxnSpPr>
            <a:stCxn id="103" idx="0"/>
            <a:endCxn id="105" idx="2"/>
          </p:cNvCxnSpPr>
          <p:nvPr/>
        </p:nvCxnSpPr>
        <p:spPr>
          <a:xfrm flipV="1">
            <a:off x="7224105" y="1896675"/>
            <a:ext cx="4046"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105" idx="0"/>
            <a:endCxn id="106" idx="2"/>
          </p:cNvCxnSpPr>
          <p:nvPr/>
        </p:nvCxnSpPr>
        <p:spPr>
          <a:xfrm flipV="1">
            <a:off x="7228150" y="1334113"/>
            <a:ext cx="4641" cy="225025"/>
          </a:xfrm>
          <a:prstGeom prst="straightConnector1">
            <a:avLst/>
          </a:prstGeom>
          <a:ln>
            <a:solidFill>
              <a:schemeClr val="tx1">
                <a:lumMod val="7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CUDA Memory Hierarchy</a:t>
            </a:r>
          </a:p>
        </p:txBody>
      </p:sp>
      <p:sp>
        <p:nvSpPr>
          <p:cNvPr id="5" name="Slide Number Placeholder 4"/>
          <p:cNvSpPr>
            <a:spLocks noGrp="1"/>
          </p:cNvSpPr>
          <p:nvPr>
            <p:ph type="sldNum" sz="quarter" idx="12"/>
          </p:nvPr>
        </p:nvSpPr>
        <p:spPr/>
        <p:txBody>
          <a:bodyPr/>
          <a:lstStyle/>
          <a:p>
            <a:fld id="{63C537C0-9BD9-40EB-BADE-4FE671F46F7E}" type="slidenum">
              <a:rPr lang="en-US" smtClean="0"/>
              <a:t>94</a:t>
            </a:fld>
            <a:endParaRPr lang="en-US"/>
          </a:p>
        </p:txBody>
      </p:sp>
    </p:spTree>
    <p:extLst>
      <p:ext uri="{BB962C8B-B14F-4D97-AF65-F5344CB8AC3E}">
        <p14:creationId xmlns:p14="http://schemas.microsoft.com/office/powerpoint/2010/main" val="3915214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1504950"/>
            <a:ext cx="7562290" cy="2331113"/>
          </a:xfrm>
          <a:prstGeom prst="rect">
            <a:avLst/>
          </a:prstGeom>
        </p:spPr>
      </p:pic>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1000" y="81974"/>
            <a:ext cx="8610600" cy="646331"/>
          </a:xfrm>
          <a:prstGeom prst="rect">
            <a:avLst/>
          </a:prstGeom>
          <a:noFill/>
        </p:spPr>
        <p:txBody>
          <a:bodyPr wrap="square" rtlCol="0">
            <a:spAutoFit/>
          </a:bodyPr>
          <a:lstStyle/>
          <a:p>
            <a:r>
              <a:rPr lang="en-US" sz="3600" b="1" dirty="0">
                <a:solidFill>
                  <a:schemeClr val="bg1"/>
                </a:solidFill>
              </a:rPr>
              <a:t>Review - CUDA Memory Spaces</a:t>
            </a:r>
          </a:p>
        </p:txBody>
      </p:sp>
      <p:sp>
        <p:nvSpPr>
          <p:cNvPr id="9" name="Slide Number Placeholder 8"/>
          <p:cNvSpPr>
            <a:spLocks noGrp="1"/>
          </p:cNvSpPr>
          <p:nvPr>
            <p:ph type="sldNum" sz="quarter" idx="12"/>
          </p:nvPr>
        </p:nvSpPr>
        <p:spPr/>
        <p:txBody>
          <a:bodyPr/>
          <a:lstStyle/>
          <a:p>
            <a:fld id="{63C537C0-9BD9-40EB-BADE-4FE671F46F7E}" type="slidenum">
              <a:rPr lang="en-US" smtClean="0"/>
              <a:t>95</a:t>
            </a:fld>
            <a:endParaRPr lang="en-US"/>
          </a:p>
        </p:txBody>
      </p:sp>
    </p:spTree>
    <p:extLst>
      <p:ext uri="{BB962C8B-B14F-4D97-AF65-F5344CB8AC3E}">
        <p14:creationId xmlns:p14="http://schemas.microsoft.com/office/powerpoint/2010/main" val="1401100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52550"/>
            <a:ext cx="9144000" cy="152400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CUDA Kernel Synchronization</a:t>
            </a:r>
            <a:endParaRPr lang="en-US" sz="2000" b="1" dirty="0">
              <a:solidFill>
                <a:schemeClr val="bg1">
                  <a:lumMod val="95000"/>
                </a:schemeClr>
              </a:solidFill>
            </a:endParaRPr>
          </a:p>
        </p:txBody>
      </p:sp>
      <p:sp>
        <p:nvSpPr>
          <p:cNvPr id="4" name="Text Placeholder 12"/>
          <p:cNvSpPr txBox="1">
            <a:spLocks/>
          </p:cNvSpPr>
          <p:nvPr/>
        </p:nvSpPr>
        <p:spPr>
          <a:xfrm>
            <a:off x="228601" y="1413927"/>
            <a:ext cx="8758815" cy="43858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latin typeface="Trebuchet MS" panose="020B0603020202020204" pitchFamily="34" charset="0"/>
            </a:endParaRPr>
          </a:p>
        </p:txBody>
      </p:sp>
      <p:sp>
        <p:nvSpPr>
          <p:cNvPr id="2" name="Slide Number Placeholder 1"/>
          <p:cNvSpPr>
            <a:spLocks noGrp="1"/>
          </p:cNvSpPr>
          <p:nvPr>
            <p:ph type="sldNum" sz="quarter" idx="12"/>
          </p:nvPr>
        </p:nvSpPr>
        <p:spPr/>
        <p:txBody>
          <a:bodyPr/>
          <a:lstStyle/>
          <a:p>
            <a:fld id="{63C537C0-9BD9-40EB-BADE-4FE671F46F7E}" type="slidenum">
              <a:rPr lang="en-US" smtClean="0"/>
              <a:t>96</a:t>
            </a:fld>
            <a:endParaRPr lang="en-US"/>
          </a:p>
        </p:txBody>
      </p:sp>
    </p:spTree>
    <p:extLst>
      <p:ext uri="{BB962C8B-B14F-4D97-AF65-F5344CB8AC3E}">
        <p14:creationId xmlns:p14="http://schemas.microsoft.com/office/powerpoint/2010/main" val="18729287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Kernel Synchronization</a:t>
            </a:r>
          </a:p>
        </p:txBody>
      </p:sp>
      <p:sp>
        <p:nvSpPr>
          <p:cNvPr id="2" name="Slide Number Placeholder 1"/>
          <p:cNvSpPr>
            <a:spLocks noGrp="1"/>
          </p:cNvSpPr>
          <p:nvPr>
            <p:ph type="sldNum" sz="quarter" idx="12"/>
          </p:nvPr>
        </p:nvSpPr>
        <p:spPr/>
        <p:txBody>
          <a:bodyPr/>
          <a:lstStyle/>
          <a:p>
            <a:fld id="{63C537C0-9BD9-40EB-BADE-4FE671F46F7E}" type="slidenum">
              <a:rPr lang="en-US" smtClean="0"/>
              <a:t>97</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r>
              <a:rPr lang="en-US" sz="2000" dirty="0">
                <a:cs typeface="Calibri"/>
              </a:rPr>
              <a:t>Synchronization in CUDA is closely tied with the CUDA memory hierarchy.</a:t>
            </a:r>
            <a:endParaRPr lang="en-US" sz="2000" dirty="0">
              <a:latin typeface="Calibri"/>
              <a:cs typeface="Calibri"/>
            </a:endParaRPr>
          </a:p>
          <a:p>
            <a:endParaRPr lang="en-US" sz="2000" dirty="0">
              <a:latin typeface="Calibri"/>
              <a:cs typeface="Calibri"/>
            </a:endParaRPr>
          </a:p>
          <a:p>
            <a:r>
              <a:rPr lang="en-US" sz="2000" dirty="0">
                <a:latin typeface="Calibri"/>
                <a:cs typeface="Calibri"/>
              </a:rPr>
              <a:t>Relative to CPU programming models, synchronization options are constrained in CUDA.</a:t>
            </a:r>
          </a:p>
          <a:p>
            <a:pPr marL="800100" lvl="1" indent="-342900">
              <a:buFont typeface="Arial"/>
              <a:buChar char="•"/>
            </a:pPr>
            <a:r>
              <a:rPr lang="en-US" dirty="0">
                <a:latin typeface="Calibri"/>
                <a:cs typeface="Calibri"/>
              </a:rPr>
              <a:t>CUDA is designed to be highly scalable and portable across generations</a:t>
            </a:r>
          </a:p>
          <a:p>
            <a:pPr marL="800100" lvl="1" indent="-342900">
              <a:buFont typeface="Arial"/>
              <a:buChar char="•"/>
            </a:pPr>
            <a:r>
              <a:rPr lang="en-US" dirty="0">
                <a:latin typeface="Calibri"/>
                <a:cs typeface="Calibri"/>
              </a:rPr>
              <a:t>Lots of synchronization negates both of these principles</a:t>
            </a:r>
          </a:p>
          <a:p>
            <a:endParaRPr lang="en-US" sz="2000" dirty="0">
              <a:latin typeface="Calibri"/>
              <a:cs typeface="Calibri"/>
            </a:endParaRPr>
          </a:p>
          <a:p>
            <a:r>
              <a:rPr lang="en-US" sz="2000" dirty="0">
                <a:latin typeface="Calibri"/>
                <a:cs typeface="Calibri"/>
              </a:rPr>
              <a:t>There is no global synchronization in CUDA (i.e. no </a:t>
            </a:r>
            <a:r>
              <a:rPr lang="en-US" dirty="0">
                <a:latin typeface="Consolas"/>
                <a:cs typeface="Consolas"/>
              </a:rPr>
              <a:t>#pragma </a:t>
            </a:r>
            <a:r>
              <a:rPr lang="en-US" dirty="0" err="1">
                <a:latin typeface="Consolas"/>
                <a:cs typeface="Consolas"/>
              </a:rPr>
              <a:t>omp</a:t>
            </a:r>
            <a:r>
              <a:rPr lang="en-US" dirty="0">
                <a:latin typeface="Consolas"/>
                <a:cs typeface="Consolas"/>
              </a:rPr>
              <a:t> barrier</a:t>
            </a:r>
            <a:r>
              <a:rPr lang="en-US" sz="2000" dirty="0">
                <a:latin typeface="Calibri"/>
                <a:cs typeface="Calibri"/>
              </a:rPr>
              <a:t>) – global synchronization requires kernel termination.</a:t>
            </a:r>
          </a:p>
          <a:p>
            <a:endParaRPr lang="en-US" sz="2000" dirty="0">
              <a:latin typeface="Calibri"/>
              <a:cs typeface="Calibri"/>
            </a:endParaRPr>
          </a:p>
          <a:p>
            <a:r>
              <a:rPr lang="en-US" sz="2000" dirty="0">
                <a:latin typeface="Calibri"/>
                <a:cs typeface="Calibri"/>
              </a:rPr>
              <a:t>Instead, CUDA offers local synchronization and some global memory fences.</a:t>
            </a:r>
          </a:p>
          <a:p>
            <a:pPr marL="742950" lvl="1" indent="-285750">
              <a:buFont typeface="Arial"/>
              <a:buChar char="•"/>
            </a:pPr>
            <a:r>
              <a:rPr lang="en-US" dirty="0">
                <a:latin typeface="Calibri"/>
                <a:cs typeface="Calibri"/>
              </a:rPr>
              <a:t>For performance reasons, use of these should still be minimized</a:t>
            </a:r>
          </a:p>
        </p:txBody>
      </p:sp>
    </p:spTree>
    <p:extLst>
      <p:ext uri="{BB962C8B-B14F-4D97-AF65-F5344CB8AC3E}">
        <p14:creationId xmlns:p14="http://schemas.microsoft.com/office/powerpoint/2010/main" val="18952234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Kernel Synchronization</a:t>
            </a:r>
          </a:p>
        </p:txBody>
      </p:sp>
      <p:sp>
        <p:nvSpPr>
          <p:cNvPr id="2" name="Slide Number Placeholder 1"/>
          <p:cNvSpPr>
            <a:spLocks noGrp="1"/>
          </p:cNvSpPr>
          <p:nvPr>
            <p:ph type="sldNum" sz="quarter" idx="12"/>
          </p:nvPr>
        </p:nvSpPr>
        <p:spPr/>
        <p:txBody>
          <a:bodyPr/>
          <a:lstStyle/>
          <a:p>
            <a:fld id="{63C537C0-9BD9-40EB-BADE-4FE671F46F7E}" type="slidenum">
              <a:rPr lang="en-US" smtClean="0"/>
              <a:t>98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203049946"/>
              </p:ext>
            </p:extLst>
          </p:nvPr>
        </p:nvGraphicFramePr>
        <p:xfrm>
          <a:off x="228600" y="1200150"/>
          <a:ext cx="8686800" cy="3246120"/>
        </p:xfrm>
        <a:graphic>
          <a:graphicData uri="http://schemas.openxmlformats.org/drawingml/2006/table">
            <a:tbl>
              <a:tblPr firstRow="1" bandRow="1">
                <a:tableStyleId>{5C22544A-7EE6-4342-B048-85BDC9FD1C3A}</a:tableStyleId>
              </a:tblPr>
              <a:tblGrid>
                <a:gridCol w="2404382">
                  <a:extLst>
                    <a:ext uri="{9D8B030D-6E8A-4147-A177-3AD203B41FA5}">
                      <a16:colId xmlns:a16="http://schemas.microsoft.com/office/drawing/2014/main" val="20000"/>
                    </a:ext>
                  </a:extLst>
                </a:gridCol>
                <a:gridCol w="1473654">
                  <a:extLst>
                    <a:ext uri="{9D8B030D-6E8A-4147-A177-3AD203B41FA5}">
                      <a16:colId xmlns:a16="http://schemas.microsoft.com/office/drawing/2014/main" val="20001"/>
                    </a:ext>
                  </a:extLst>
                </a:gridCol>
                <a:gridCol w="1396093">
                  <a:extLst>
                    <a:ext uri="{9D8B030D-6E8A-4147-A177-3AD203B41FA5}">
                      <a16:colId xmlns:a16="http://schemas.microsoft.com/office/drawing/2014/main" val="20002"/>
                    </a:ext>
                  </a:extLst>
                </a:gridCol>
                <a:gridCol w="3412671">
                  <a:extLst>
                    <a:ext uri="{9D8B030D-6E8A-4147-A177-3AD203B41FA5}">
                      <a16:colId xmlns:a16="http://schemas.microsoft.com/office/drawing/2014/main" val="20003"/>
                    </a:ext>
                  </a:extLst>
                </a:gridCol>
              </a:tblGrid>
              <a:tr h="370840">
                <a:tc>
                  <a:txBody>
                    <a:bodyPr/>
                    <a:lstStyle/>
                    <a:p>
                      <a:pPr algn="ctr"/>
                      <a:r>
                        <a:rPr lang="en-US" dirty="0"/>
                        <a:t>Function</a:t>
                      </a:r>
                    </a:p>
                  </a:txBody>
                  <a:tcPr/>
                </a:tc>
                <a:tc>
                  <a:txBody>
                    <a:bodyPr/>
                    <a:lstStyle/>
                    <a:p>
                      <a:pPr algn="ctr"/>
                      <a:r>
                        <a:rPr lang="en-US" dirty="0"/>
                        <a:t>Action</a:t>
                      </a:r>
                    </a:p>
                  </a:txBody>
                  <a:tcPr/>
                </a:tc>
                <a:tc>
                  <a:txBody>
                    <a:bodyPr/>
                    <a:lstStyle/>
                    <a:p>
                      <a:pPr algn="ctr"/>
                      <a:r>
                        <a:rPr lang="en-US" dirty="0"/>
                        <a:t>Scope</a:t>
                      </a:r>
                    </a:p>
                  </a:txBody>
                  <a:tcPr/>
                </a:tc>
                <a:tc>
                  <a:txBody>
                    <a:bodyPr/>
                    <a:lstStyle/>
                    <a:p>
                      <a:pPr algn="ctr"/>
                      <a:r>
                        <a:rPr lang="en-US" dirty="0"/>
                        <a:t>Notes</a:t>
                      </a:r>
                    </a:p>
                  </a:txBody>
                  <a:tcPr/>
                </a:tc>
                <a:extLst>
                  <a:ext uri="{0D108BD9-81ED-4DB2-BD59-A6C34878D82A}">
                    <a16:rowId xmlns:a16="http://schemas.microsoft.com/office/drawing/2014/main" val="10000"/>
                  </a:ext>
                </a:extLst>
              </a:tr>
              <a:tr h="370840">
                <a:tc>
                  <a:txBody>
                    <a:bodyPr/>
                    <a:lstStyle/>
                    <a:p>
                      <a:r>
                        <a:rPr lang="en-US" sz="1400" dirty="0">
                          <a:latin typeface="Consolas"/>
                          <a:cs typeface="Consolas"/>
                        </a:rPr>
                        <a:t>__</a:t>
                      </a:r>
                      <a:r>
                        <a:rPr lang="en-US" sz="1400" dirty="0" err="1">
                          <a:latin typeface="Consolas"/>
                          <a:cs typeface="Consolas"/>
                        </a:rPr>
                        <a:t>syncthreads</a:t>
                      </a:r>
                      <a:r>
                        <a:rPr lang="en-US" sz="1400" dirty="0">
                          <a:latin typeface="Consolas"/>
                          <a:cs typeface="Consolas"/>
                        </a:rPr>
                        <a:t>()</a:t>
                      </a:r>
                    </a:p>
                  </a:txBody>
                  <a:tcPr/>
                </a:tc>
                <a:tc>
                  <a:txBody>
                    <a:bodyPr/>
                    <a:lstStyle/>
                    <a:p>
                      <a:r>
                        <a:rPr lang="en-US" sz="1600" dirty="0"/>
                        <a:t>Barrier</a:t>
                      </a:r>
                    </a:p>
                  </a:txBody>
                  <a:tcPr/>
                </a:tc>
                <a:tc>
                  <a:txBody>
                    <a:bodyPr/>
                    <a:lstStyle/>
                    <a:p>
                      <a:r>
                        <a:rPr lang="en-US" sz="1600" dirty="0"/>
                        <a:t>Thread block</a:t>
                      </a:r>
                    </a:p>
                  </a:txBody>
                  <a:tcPr/>
                </a:tc>
                <a:tc>
                  <a:txBody>
                    <a:bodyPr/>
                    <a:lstStyle/>
                    <a:p>
                      <a:r>
                        <a:rPr lang="en-US" sz="1600" dirty="0"/>
                        <a:t>Most commonly useful</a:t>
                      </a:r>
                      <a:r>
                        <a:rPr lang="en-US" sz="1600" baseline="0" dirty="0"/>
                        <a:t> function.</a:t>
                      </a:r>
                      <a:endParaRPr lang="en-US" sz="1600" dirty="0"/>
                    </a:p>
                  </a:txBody>
                  <a:tcPr/>
                </a:tc>
                <a:extLst>
                  <a:ext uri="{0D108BD9-81ED-4DB2-BD59-A6C34878D82A}">
                    <a16:rowId xmlns:a16="http://schemas.microsoft.com/office/drawing/2014/main" val="10001"/>
                  </a:ext>
                </a:extLst>
              </a:tr>
              <a:tr h="370840">
                <a:tc>
                  <a:txBody>
                    <a:bodyPr/>
                    <a:lstStyle/>
                    <a:p>
                      <a:r>
                        <a:rPr lang="en-US" sz="1400" dirty="0">
                          <a:latin typeface="Consolas"/>
                          <a:cs typeface="Consolas"/>
                        </a:rPr>
                        <a:t>__</a:t>
                      </a:r>
                      <a:r>
                        <a:rPr lang="en-US" sz="1400" dirty="0" err="1">
                          <a:latin typeface="Consolas"/>
                          <a:cs typeface="Consolas"/>
                        </a:rPr>
                        <a:t>threadfence_block</a:t>
                      </a:r>
                      <a:r>
                        <a:rPr lang="en-US" sz="1400" dirty="0">
                          <a:latin typeface="Consolas"/>
                          <a:cs typeface="Consolas"/>
                        </a:rPr>
                        <a:t>()</a:t>
                      </a:r>
                    </a:p>
                  </a:txBody>
                  <a:tcPr/>
                </a:tc>
                <a:tc>
                  <a:txBody>
                    <a:bodyPr/>
                    <a:lstStyle/>
                    <a:p>
                      <a:r>
                        <a:rPr lang="en-US" sz="1600" dirty="0"/>
                        <a:t>Memory fence</a:t>
                      </a:r>
                    </a:p>
                  </a:txBody>
                  <a:tcPr/>
                </a:tc>
                <a:tc>
                  <a:txBody>
                    <a:bodyPr/>
                    <a:lstStyle/>
                    <a:p>
                      <a:r>
                        <a:rPr lang="en-US" sz="1600" dirty="0"/>
                        <a:t>Thread block</a:t>
                      </a:r>
                    </a:p>
                  </a:txBody>
                  <a:tcPr/>
                </a:tc>
                <a:tc>
                  <a:txBody>
                    <a:bodyPr/>
                    <a:lstStyle/>
                    <a:p>
                      <a:r>
                        <a:rPr lang="en-US" sz="1600" dirty="0"/>
                        <a:t>Applies</a:t>
                      </a:r>
                      <a:r>
                        <a:rPr lang="en-US" sz="1600" baseline="0" dirty="0"/>
                        <a:t> to shared and global </a:t>
                      </a:r>
                      <a:r>
                        <a:rPr lang="en-US" sz="1600" baseline="0" dirty="0" err="1"/>
                        <a:t>mem</a:t>
                      </a:r>
                      <a:r>
                        <a:rPr lang="en-US" sz="1600" baseline="0" dirty="0"/>
                        <a:t>.</a:t>
                      </a:r>
                      <a:endParaRPr lang="en-US" sz="1600" dirty="0"/>
                    </a:p>
                  </a:txBody>
                  <a:tcPr/>
                </a:tc>
                <a:extLst>
                  <a:ext uri="{0D108BD9-81ED-4DB2-BD59-A6C34878D82A}">
                    <a16:rowId xmlns:a16="http://schemas.microsoft.com/office/drawing/2014/main" val="10002"/>
                  </a:ext>
                </a:extLst>
              </a:tr>
              <a:tr h="370840">
                <a:tc>
                  <a:txBody>
                    <a:bodyPr/>
                    <a:lstStyle/>
                    <a:p>
                      <a:r>
                        <a:rPr lang="en-US" sz="1400" dirty="0">
                          <a:latin typeface="Consolas"/>
                          <a:cs typeface="Consolas"/>
                        </a:rPr>
                        <a:t>__</a:t>
                      </a:r>
                      <a:r>
                        <a:rPr lang="en-US" sz="1400" dirty="0" err="1">
                          <a:latin typeface="Consolas"/>
                          <a:cs typeface="Consolas"/>
                        </a:rPr>
                        <a:t>threadfence</a:t>
                      </a:r>
                      <a:r>
                        <a:rPr lang="en-US" sz="1400" dirty="0">
                          <a:latin typeface="Consolas"/>
                          <a:cs typeface="Consolas"/>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Memory fence</a:t>
                      </a:r>
                    </a:p>
                  </a:txBody>
                  <a:tcPr/>
                </a:tc>
                <a:tc>
                  <a:txBody>
                    <a:bodyPr/>
                    <a:lstStyle/>
                    <a:p>
                      <a:r>
                        <a:rPr lang="en-US" sz="1600" dirty="0"/>
                        <a:t>Device</a:t>
                      </a:r>
                    </a:p>
                  </a:txBody>
                  <a:tcPr/>
                </a:tc>
                <a:tc>
                  <a:txBody>
                    <a:bodyPr/>
                    <a:lstStyle/>
                    <a:p>
                      <a:r>
                        <a:rPr lang="en-US" sz="1600" dirty="0"/>
                        <a:t>Same as </a:t>
                      </a:r>
                      <a:r>
                        <a:rPr lang="en-US" sz="1400" dirty="0">
                          <a:latin typeface="Consolas"/>
                          <a:cs typeface="Consolas"/>
                        </a:rPr>
                        <a:t>__</a:t>
                      </a:r>
                      <a:r>
                        <a:rPr lang="en-US" sz="1400" dirty="0" err="1">
                          <a:latin typeface="Consolas"/>
                          <a:cs typeface="Consolas"/>
                        </a:rPr>
                        <a:t>threadfence_block</a:t>
                      </a:r>
                      <a:r>
                        <a:rPr lang="en-US" sz="1400" dirty="0">
                          <a:latin typeface="Consolas"/>
                          <a:cs typeface="Consolas"/>
                        </a:rPr>
                        <a:t>()</a:t>
                      </a:r>
                      <a:r>
                        <a:rPr lang="en-US" sz="1600" baseline="0" dirty="0"/>
                        <a:t>, but also a global memory write fence relative to all threads on the device.</a:t>
                      </a:r>
                      <a:endParaRPr lang="en-US" sz="1600" dirty="0"/>
                    </a:p>
                  </a:txBody>
                  <a:tcPr/>
                </a:tc>
                <a:extLst>
                  <a:ext uri="{0D108BD9-81ED-4DB2-BD59-A6C34878D82A}">
                    <a16:rowId xmlns:a16="http://schemas.microsoft.com/office/drawing/2014/main" val="10003"/>
                  </a:ext>
                </a:extLst>
              </a:tr>
              <a:tr h="370840">
                <a:tc>
                  <a:txBody>
                    <a:bodyPr/>
                    <a:lstStyle/>
                    <a:p>
                      <a:r>
                        <a:rPr lang="en-US" sz="1400" dirty="0">
                          <a:latin typeface="Consolas"/>
                          <a:cs typeface="Consolas"/>
                        </a:rPr>
                        <a:t>__</a:t>
                      </a:r>
                      <a:r>
                        <a:rPr lang="en-US" sz="1400" dirty="0" err="1">
                          <a:latin typeface="Consolas"/>
                          <a:cs typeface="Consolas"/>
                        </a:rPr>
                        <a:t>threadfence_system</a:t>
                      </a:r>
                      <a:r>
                        <a:rPr lang="en-US" sz="1400" dirty="0">
                          <a:latin typeface="Consolas"/>
                          <a:cs typeface="Consolas"/>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Memory fence</a:t>
                      </a:r>
                    </a:p>
                  </a:txBody>
                  <a:tcPr/>
                </a:tc>
                <a:tc>
                  <a:txBody>
                    <a:bodyPr/>
                    <a:lstStyle/>
                    <a:p>
                      <a:r>
                        <a:rPr lang="en-US" sz="1600" dirty="0"/>
                        <a:t>Whole system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Same as </a:t>
                      </a:r>
                      <a:r>
                        <a:rPr lang="en-US" sz="1400" dirty="0">
                          <a:latin typeface="Consolas"/>
                          <a:cs typeface="Consolas"/>
                        </a:rPr>
                        <a:t>__</a:t>
                      </a:r>
                      <a:r>
                        <a:rPr lang="en-US" sz="1400" dirty="0" err="1">
                          <a:latin typeface="Consolas"/>
                          <a:cs typeface="Consolas"/>
                        </a:rPr>
                        <a:t>threadfence_block</a:t>
                      </a:r>
                      <a:r>
                        <a:rPr lang="en-US" sz="1400" dirty="0">
                          <a:latin typeface="Consolas"/>
                          <a:cs typeface="Consolas"/>
                        </a:rPr>
                        <a:t>()</a:t>
                      </a:r>
                      <a:r>
                        <a:rPr lang="en-US" sz="1600" baseline="0" dirty="0"/>
                        <a:t>, but also a global memory write fence relative to all threads on the device and host and read fence for calling thread.</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2294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42950"/>
          </a:xfrm>
          <a:prstGeom prst="rect">
            <a:avLst/>
          </a:prstGeom>
          <a:solidFill>
            <a:srgbClr val="00336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1000" y="81974"/>
            <a:ext cx="7924800" cy="646331"/>
          </a:xfrm>
          <a:prstGeom prst="rect">
            <a:avLst/>
          </a:prstGeom>
          <a:noFill/>
        </p:spPr>
        <p:txBody>
          <a:bodyPr wrap="square" rtlCol="0">
            <a:spAutoFit/>
          </a:bodyPr>
          <a:lstStyle/>
          <a:p>
            <a:r>
              <a:rPr lang="en-US" sz="3600" b="1" dirty="0">
                <a:solidFill>
                  <a:schemeClr val="bg1"/>
                </a:solidFill>
              </a:rPr>
              <a:t>Review - Kernel Synchronization</a:t>
            </a:r>
          </a:p>
        </p:txBody>
      </p:sp>
      <p:sp>
        <p:nvSpPr>
          <p:cNvPr id="2" name="Slide Number Placeholder 1"/>
          <p:cNvSpPr>
            <a:spLocks noGrp="1"/>
          </p:cNvSpPr>
          <p:nvPr>
            <p:ph type="sldNum" sz="quarter" idx="12"/>
          </p:nvPr>
        </p:nvSpPr>
        <p:spPr/>
        <p:txBody>
          <a:bodyPr/>
          <a:lstStyle/>
          <a:p>
            <a:fld id="{63C537C0-9BD9-40EB-BADE-4FE671F46F7E}" type="slidenum">
              <a:rPr lang="en-US" smtClean="0"/>
              <a:t>99</a:t>
            </a:fld>
            <a:endParaRPr lang="en-US"/>
          </a:p>
        </p:txBody>
      </p:sp>
      <p:sp>
        <p:nvSpPr>
          <p:cNvPr id="7" name="TextBox 6"/>
          <p:cNvSpPr txBox="1">
            <a:spLocks noChangeAspect="1"/>
          </p:cNvSpPr>
          <p:nvPr/>
        </p:nvSpPr>
        <p:spPr>
          <a:xfrm>
            <a:off x="381000" y="1005840"/>
            <a:ext cx="8534400" cy="3699510"/>
          </a:xfrm>
          <a:prstGeom prst="rect">
            <a:avLst/>
          </a:prstGeom>
          <a:noFill/>
        </p:spPr>
        <p:txBody>
          <a:bodyPr wrap="square" rtlCol="0">
            <a:noAutofit/>
          </a:bodyPr>
          <a:lstStyle/>
          <a:p>
            <a:endParaRPr lang="en-US" sz="2000" dirty="0">
              <a:latin typeface="Calibri"/>
              <a:cs typeface="Calibri"/>
            </a:endParaRPr>
          </a:p>
          <a:p>
            <a:r>
              <a:rPr lang="en-US" sz="2000" dirty="0">
                <a:latin typeface="Calibri"/>
                <a:cs typeface="Calibri"/>
              </a:rPr>
              <a:t>Good chance you’ll only ever use </a:t>
            </a:r>
            <a:r>
              <a:rPr lang="en-US" dirty="0">
                <a:latin typeface="Consolas"/>
                <a:cs typeface="Consolas"/>
              </a:rPr>
              <a:t>__</a:t>
            </a:r>
            <a:r>
              <a:rPr lang="en-US" dirty="0" err="1">
                <a:latin typeface="Consolas"/>
                <a:cs typeface="Consolas"/>
              </a:rPr>
              <a:t>syncthreads</a:t>
            </a:r>
            <a:r>
              <a:rPr lang="en-US" dirty="0">
                <a:latin typeface="Consolas"/>
                <a:cs typeface="Consolas"/>
              </a:rPr>
              <a:t>()</a:t>
            </a:r>
          </a:p>
          <a:p>
            <a:endParaRPr lang="en-US" sz="2000" dirty="0">
              <a:latin typeface="Calibri"/>
              <a:cs typeface="Calibri"/>
            </a:endParaRPr>
          </a:p>
          <a:p>
            <a:r>
              <a:rPr lang="en-US" sz="2000" dirty="0">
                <a:latin typeface="Calibri"/>
                <a:cs typeface="Calibri"/>
              </a:rPr>
              <a:t>Avoid synchronization at all costs.</a:t>
            </a:r>
          </a:p>
          <a:p>
            <a:endParaRPr lang="en-US" sz="2000" dirty="0">
              <a:latin typeface="Calibri"/>
              <a:cs typeface="Calibri"/>
            </a:endParaRPr>
          </a:p>
          <a:p>
            <a:r>
              <a:rPr lang="en-US" sz="2000" dirty="0">
                <a:latin typeface="Calibri"/>
                <a:cs typeface="Calibri"/>
              </a:rPr>
              <a:t>Global synchronization by kernel termination.</a:t>
            </a:r>
          </a:p>
        </p:txBody>
      </p:sp>
    </p:spTree>
    <p:extLst>
      <p:ext uri="{BB962C8B-B14F-4D97-AF65-F5344CB8AC3E}">
        <p14:creationId xmlns:p14="http://schemas.microsoft.com/office/powerpoint/2010/main" val="3924006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28920</TotalTime>
  <Words>12357</Words>
  <Application>Microsoft Office PowerPoint</Application>
  <PresentationFormat>On-screen Show (16:9)</PresentationFormat>
  <Paragraphs>2315</Paragraphs>
  <Slides>172</Slides>
  <Notes>29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172</vt:i4>
      </vt:variant>
    </vt:vector>
  </HeadingPairs>
  <TitlesOfParts>
    <vt:vector size="180" baseType="lpstr">
      <vt:lpstr>Arial</vt:lpstr>
      <vt:lpstr>Calibri</vt:lpstr>
      <vt:lpstr>Consolas</vt:lpstr>
      <vt:lpstr>Courier New</vt:lpstr>
      <vt:lpstr>Trebuchet MS</vt:lpstr>
      <vt:lpstr>Wingdings</vt:lpstr>
      <vt:lpstr>Zapf Dingbats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Max Grossman</cp:lastModifiedBy>
  <cp:revision>1691</cp:revision>
  <dcterms:created xsi:type="dcterms:W3CDTF">2015-01-17T00:34:39Z</dcterms:created>
  <dcterms:modified xsi:type="dcterms:W3CDTF">2019-06-13T13:14:35Z</dcterms:modified>
</cp:coreProperties>
</file>